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3"/>
  </p:notesMasterIdLst>
  <p:sldIdLst>
    <p:sldId id="283" r:id="rId2"/>
    <p:sldId id="326" r:id="rId3"/>
    <p:sldId id="472" r:id="rId4"/>
    <p:sldId id="572" r:id="rId5"/>
    <p:sldId id="564" r:id="rId6"/>
    <p:sldId id="701" r:id="rId7"/>
    <p:sldId id="704" r:id="rId8"/>
    <p:sldId id="703" r:id="rId9"/>
    <p:sldId id="705" r:id="rId10"/>
    <p:sldId id="706" r:id="rId11"/>
    <p:sldId id="707" r:id="rId12"/>
    <p:sldId id="709" r:id="rId13"/>
    <p:sldId id="710" r:id="rId14"/>
    <p:sldId id="711" r:id="rId15"/>
    <p:sldId id="712" r:id="rId16"/>
    <p:sldId id="714" r:id="rId17"/>
    <p:sldId id="715" r:id="rId18"/>
    <p:sldId id="717" r:id="rId19"/>
    <p:sldId id="721" r:id="rId20"/>
    <p:sldId id="720" r:id="rId21"/>
    <p:sldId id="745" r:id="rId22"/>
    <p:sldId id="685" r:id="rId23"/>
    <p:sldId id="688" r:id="rId24"/>
    <p:sldId id="689" r:id="rId25"/>
    <p:sldId id="687" r:id="rId26"/>
    <p:sldId id="690" r:id="rId27"/>
    <p:sldId id="691" r:id="rId28"/>
    <p:sldId id="684" r:id="rId29"/>
    <p:sldId id="585" r:id="rId30"/>
    <p:sldId id="586" r:id="rId31"/>
    <p:sldId id="587" r:id="rId32"/>
    <p:sldId id="588" r:id="rId33"/>
    <p:sldId id="589" r:id="rId34"/>
    <p:sldId id="590" r:id="rId35"/>
    <p:sldId id="591" r:id="rId36"/>
    <p:sldId id="592" r:id="rId37"/>
    <p:sldId id="603" r:id="rId38"/>
    <p:sldId id="604" r:id="rId39"/>
    <p:sldId id="605" r:id="rId40"/>
    <p:sldId id="606" r:id="rId41"/>
    <p:sldId id="608" r:id="rId42"/>
    <p:sldId id="609" r:id="rId43"/>
    <p:sldId id="612" r:id="rId44"/>
    <p:sldId id="607" r:id="rId45"/>
    <p:sldId id="610" r:id="rId46"/>
    <p:sldId id="611" r:id="rId47"/>
    <p:sldId id="613" r:id="rId48"/>
    <p:sldId id="614" r:id="rId49"/>
    <p:sldId id="615" r:id="rId50"/>
    <p:sldId id="616" r:id="rId51"/>
    <p:sldId id="617" r:id="rId52"/>
    <p:sldId id="618" r:id="rId53"/>
    <p:sldId id="619" r:id="rId54"/>
    <p:sldId id="620" r:id="rId55"/>
    <p:sldId id="621" r:id="rId56"/>
    <p:sldId id="622" r:id="rId57"/>
    <p:sldId id="634" r:id="rId58"/>
    <p:sldId id="624" r:id="rId59"/>
    <p:sldId id="625" r:id="rId60"/>
    <p:sldId id="626" r:id="rId61"/>
    <p:sldId id="629" r:id="rId62"/>
    <p:sldId id="630" r:id="rId63"/>
    <p:sldId id="631" r:id="rId64"/>
    <p:sldId id="633" r:id="rId65"/>
    <p:sldId id="635" r:id="rId66"/>
    <p:sldId id="636" r:id="rId67"/>
    <p:sldId id="637" r:id="rId68"/>
    <p:sldId id="693" r:id="rId69"/>
    <p:sldId id="694" r:id="rId70"/>
    <p:sldId id="695" r:id="rId71"/>
    <p:sldId id="696" r:id="rId72"/>
    <p:sldId id="670" r:id="rId73"/>
    <p:sldId id="640" r:id="rId74"/>
    <p:sldId id="648" r:id="rId75"/>
    <p:sldId id="649" r:id="rId76"/>
    <p:sldId id="647" r:id="rId77"/>
    <p:sldId id="655" r:id="rId78"/>
    <p:sldId id="654" r:id="rId79"/>
    <p:sldId id="650" r:id="rId80"/>
    <p:sldId id="657" r:id="rId81"/>
    <p:sldId id="658" r:id="rId82"/>
    <p:sldId id="651" r:id="rId83"/>
    <p:sldId id="659" r:id="rId84"/>
    <p:sldId id="660" r:id="rId85"/>
    <p:sldId id="653" r:id="rId86"/>
    <p:sldId id="661" r:id="rId87"/>
    <p:sldId id="662" r:id="rId88"/>
    <p:sldId id="663" r:id="rId89"/>
    <p:sldId id="665" r:id="rId90"/>
    <p:sldId id="666" r:id="rId91"/>
    <p:sldId id="667" r:id="rId92"/>
    <p:sldId id="668" r:id="rId93"/>
    <p:sldId id="669" r:id="rId94"/>
    <p:sldId id="697" r:id="rId95"/>
    <p:sldId id="698" r:id="rId96"/>
    <p:sldId id="752" r:id="rId97"/>
    <p:sldId id="753" r:id="rId98"/>
    <p:sldId id="638" r:id="rId99"/>
    <p:sldId id="664" r:id="rId100"/>
    <p:sldId id="672" r:id="rId101"/>
    <p:sldId id="671" r:id="rId102"/>
    <p:sldId id="673" r:id="rId103"/>
    <p:sldId id="674" r:id="rId104"/>
    <p:sldId id="675" r:id="rId105"/>
    <p:sldId id="676" r:id="rId106"/>
    <p:sldId id="679" r:id="rId107"/>
    <p:sldId id="678" r:id="rId108"/>
    <p:sldId id="680" r:id="rId109"/>
    <p:sldId id="755" r:id="rId110"/>
    <p:sldId id="756" r:id="rId111"/>
    <p:sldId id="757" r:id="rId112"/>
    <p:sldId id="681" r:id="rId113"/>
    <p:sldId id="754" r:id="rId114"/>
    <p:sldId id="683" r:id="rId115"/>
    <p:sldId id="682" r:id="rId116"/>
    <p:sldId id="750" r:id="rId117"/>
    <p:sldId id="751" r:id="rId118"/>
    <p:sldId id="731" r:id="rId119"/>
    <p:sldId id="732" r:id="rId120"/>
    <p:sldId id="733" r:id="rId121"/>
    <p:sldId id="747" r:id="rId122"/>
    <p:sldId id="734" r:id="rId123"/>
    <p:sldId id="735" r:id="rId124"/>
    <p:sldId id="736" r:id="rId125"/>
    <p:sldId id="737" r:id="rId126"/>
    <p:sldId id="738" r:id="rId127"/>
    <p:sldId id="748" r:id="rId128"/>
    <p:sldId id="739" r:id="rId129"/>
    <p:sldId id="740" r:id="rId130"/>
    <p:sldId id="741" r:id="rId131"/>
    <p:sldId id="742" r:id="rId132"/>
    <p:sldId id="743" r:id="rId133"/>
    <p:sldId id="722" r:id="rId134"/>
    <p:sldId id="723" r:id="rId135"/>
    <p:sldId id="724" r:id="rId136"/>
    <p:sldId id="725" r:id="rId137"/>
    <p:sldId id="726" r:id="rId138"/>
    <p:sldId id="727" r:id="rId139"/>
    <p:sldId id="728" r:id="rId140"/>
    <p:sldId id="729" r:id="rId141"/>
    <p:sldId id="730" r:id="rId142"/>
  </p:sldIdLst>
  <p:sldSz cx="12192000" cy="6858000"/>
  <p:notesSz cx="6858000" cy="9144000"/>
  <p:embeddedFontLst>
    <p:embeddedFont>
      <p:font typeface="Calibri" panose="020F0502020204030204" pitchFamily="34" charset="0"/>
      <p:regular r:id="rId144"/>
      <p:bold r:id="rId145"/>
      <p:italic r:id="rId146"/>
      <p:boldItalic r:id="rId147"/>
    </p:embeddedFont>
    <p:embeddedFont>
      <p:font typeface="Roboto Condensed" panose="020B0604020202020204" charset="0"/>
      <p:regular r:id="rId148"/>
      <p:bold r:id="rId149"/>
      <p:italic r:id="rId150"/>
      <p:boldItalic r:id="rId151"/>
    </p:embeddedFont>
    <p:embeddedFont>
      <p:font typeface="Wingdings 2" panose="05020102010507070707" pitchFamily="18" charset="2"/>
      <p:regular r:id="rId152"/>
    </p:embeddedFont>
    <p:embeddedFont>
      <p:font typeface="Roboto Condensed Light" panose="020B0604020202020204" charset="0"/>
      <p:regular r:id="rId153"/>
      <p:italic r:id="rId154"/>
    </p:embeddedFont>
    <p:embeddedFont>
      <p:font typeface="Wingdings 3" panose="05040102010807070707" pitchFamily="18" charset="2"/>
      <p:regular r:id="rId155"/>
    </p:embeddedFont>
    <p:embeddedFont>
      <p:font typeface="Consolas" panose="020B0609020204030204" pitchFamily="49" charset="0"/>
      <p:regular r:id="rId156"/>
      <p:bold r:id="rId157"/>
      <p:italic r:id="rId158"/>
      <p:boldItalic r:id="rId159"/>
    </p:embeddedFont>
    <p:embeddedFont>
      <p:font typeface="Cascadia Mono" panose="020B0609020000020004" pitchFamily="49" charset="0"/>
      <p:regular r:id="rId160"/>
      <p:bold r:id="rId161"/>
    </p:embeddedFont>
    <p:embeddedFont>
      <p:font typeface="Cascadia Code" panose="020B0609020000020004" pitchFamily="49" charset="0"/>
      <p:regular r:id="rId162"/>
      <p:bold r:id="rId163"/>
    </p:embeddedFont>
    <p:embeddedFont>
      <p:font typeface="Segoe UI Black" panose="020B0A02040204020203" pitchFamily="34" charset="0"/>
      <p:bold r:id="rId164"/>
      <p:boldItalic r:id="rId1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f5IDyd2gYKuKHZ1zTrZLZg==" hashData="dqtVvoOcH2vrnvFcjMw1soPPnYH6CdxSXnCePgBxsJGIh3eu2RiSb2C0Z5loN6oxjRSEbS/Hc4QpT6cXPnBnOQ=="/>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74A3"/>
    <a:srgbClr val="B71B1C"/>
    <a:srgbClr val="D10233"/>
    <a:srgbClr val="301B92"/>
    <a:srgbClr val="673BB7"/>
    <a:srgbClr val="607D8B"/>
    <a:srgbClr val="ED524F"/>
    <a:srgbClr val="F54337"/>
    <a:srgbClr val="D81A60"/>
    <a:srgbClr val="890E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44" autoAdjust="0"/>
    <p:restoredTop sz="94364" autoAdjust="0"/>
  </p:normalViewPr>
  <p:slideViewPr>
    <p:cSldViewPr snapToGrid="0">
      <p:cViewPr varScale="1">
        <p:scale>
          <a:sx n="70" d="100"/>
          <a:sy n="70" d="100"/>
        </p:scale>
        <p:origin x="448" y="44"/>
      </p:cViewPr>
      <p:guideLst/>
    </p:cSldViewPr>
  </p:slideViewPr>
  <p:notesTextViewPr>
    <p:cViewPr>
      <p:scale>
        <a:sx n="33" d="100"/>
        <a:sy n="33"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font" Target="fonts/font11.fntdata"/><Relationship Id="rId159" Type="http://schemas.openxmlformats.org/officeDocument/2006/relationships/font" Target="fonts/font16.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1.fntdata"/><Relationship Id="rId149"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font" Target="fonts/font17.fntdata"/><Relationship Id="rId165" Type="http://schemas.openxmlformats.org/officeDocument/2006/relationships/font" Target="fonts/font2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7.fntdata"/><Relationship Id="rId155" Type="http://schemas.openxmlformats.org/officeDocument/2006/relationships/font" Target="fonts/font12.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font" Target="fonts/font2.fntdata"/><Relationship Id="rId161" Type="http://schemas.openxmlformats.org/officeDocument/2006/relationships/font" Target="fonts/font18.fntdata"/><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notesMaster" Target="notesMasters/notesMaster1.xml"/><Relationship Id="rId148" Type="http://schemas.openxmlformats.org/officeDocument/2006/relationships/font" Target="fonts/font5.fntdata"/><Relationship Id="rId151" Type="http://schemas.openxmlformats.org/officeDocument/2006/relationships/font" Target="fonts/font8.fntdata"/><Relationship Id="rId156" Type="http://schemas.openxmlformats.org/officeDocument/2006/relationships/font" Target="fonts/font13.fntdata"/><Relationship Id="rId164" Type="http://schemas.openxmlformats.org/officeDocument/2006/relationships/font" Target="fonts/font21.fntdata"/><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font" Target="fonts/font3.fntdata"/><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4.fntdata"/><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2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2/29/2024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13.jpeg"/></Relationships>
</file>

<file path=ppt/slideLayouts/_rels/slideLayout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a:t>Darshan </a:t>
            </a:r>
            <a:r>
              <a:rPr lang="en-US" sz="1600" dirty="0" smtClean="0"/>
              <a:t>University, </a:t>
            </a:r>
            <a:r>
              <a:rPr lang="en-US" sz="1600" dirty="0"/>
              <a:t>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dirty="0"/>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xmlns=""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3168613" y="3857707"/>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xmlns=""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xmlns=""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dirty="0"/>
          </a:p>
        </p:txBody>
      </p:sp>
      <p:pic>
        <p:nvPicPr>
          <p:cNvPr id="30" name="Picture 29">
            <a:extLst>
              <a:ext uri="{FF2B5EF4-FFF2-40B4-BE49-F238E27FC236}">
                <a16:creationId xmlns:a16="http://schemas.microsoft.com/office/drawing/2014/main" xmlns="" id="{E75253BA-841C-4898-BAAF-3A16D7F9433E}"/>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5705932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xmlns=""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xmlns=""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xmlns=""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a:extLst>
              <a:ext uri="{FF2B5EF4-FFF2-40B4-BE49-F238E27FC236}">
                <a16:creationId xmlns:a16="http://schemas.microsoft.com/office/drawing/2014/main" xmlns="" id="{65C24A8B-C009-4A74-9481-67BB67CA49B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708880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xmlns=""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xmlns=""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1" name="Picture 20">
            <a:extLst>
              <a:ext uri="{FF2B5EF4-FFF2-40B4-BE49-F238E27FC236}">
                <a16:creationId xmlns:a16="http://schemas.microsoft.com/office/drawing/2014/main" xmlns="" id="{8DCFBA18-DBB7-4232-9BDC-C0D95AE93AF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76457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xmlns="" id="{5E75AD4F-9BB9-4005-AB78-4A6D388A4CD6}"/>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785033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00C9ED70-1CC8-4EF2-BE10-AAFE24AAC5D7}"/>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xmlns="" id="{4964C355-848F-46E4-BB2A-EA2EE69FEBA2}"/>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xmlns="" id="{036D56FE-CA91-4481-9096-27448303AC2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73162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EB45C91-0DA6-4973-9AEA-FF1388508AC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xmlns="" id="{A561853C-B15A-4153-A982-7E7EB1213BC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75188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xmlns="" id="{B976521A-C815-4A64-A047-CE405ED0E59A}"/>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80652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xmlns="" id="{631765DD-2E04-4EE4-AFB7-43E328823E6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4012280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xmlns="" id="{1018DFAF-9B15-4199-9C36-C730A2CE6C5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5328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B9A329F3-B4EA-403B-BD1C-FDD65D8E9D3F}"/>
              </a:ext>
            </a:extLst>
          </p:cNvPr>
          <p:cNvGrpSpPr/>
          <p:nvPr userDrawn="1"/>
        </p:nvGrpSpPr>
        <p:grpSpPr>
          <a:xfrm>
            <a:off x="10721798" y="852808"/>
            <a:ext cx="1339023" cy="407045"/>
            <a:chOff x="10721798" y="852808"/>
            <a:chExt cx="1339023" cy="407045"/>
          </a:xfrm>
        </p:grpSpPr>
        <p:pic>
          <p:nvPicPr>
            <p:cNvPr id="16" name="Picture 15">
              <a:extLst>
                <a:ext uri="{FF2B5EF4-FFF2-40B4-BE49-F238E27FC236}">
                  <a16:creationId xmlns:a16="http://schemas.microsoft.com/office/drawing/2014/main" xmlns="" id="{F0325C5E-F004-43A9-9277-53A0BD206A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5" name="Rectangle 14">
              <a:extLst>
                <a:ext uri="{FF2B5EF4-FFF2-40B4-BE49-F238E27FC236}">
                  <a16:creationId xmlns:a16="http://schemas.microsoft.com/office/drawing/2014/main" xmlns="" id="{4B63808E-204C-4894-A747-B51DDC7425C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Madhuresh</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R Fichadiya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#2105CS311 (ASP.NET)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Introduction</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userDrawn="1">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663331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xmlns=""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xmlns=""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5" name="Picture 34">
            <a:extLst>
              <a:ext uri="{FF2B5EF4-FFF2-40B4-BE49-F238E27FC236}">
                <a16:creationId xmlns:a16="http://schemas.microsoft.com/office/drawing/2014/main" xmlns="" id="{744A518A-BE68-4048-BDCB-77578CB57230}"/>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76513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xmlns="" id="{C248CBD5-99BA-4017-857A-5ED400F43651}"/>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170502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xmlns="" id="{619E228D-B2BD-4EFA-9FE9-86D81DDC600E}"/>
              </a:ext>
            </a:extLst>
          </p:cNvPr>
          <p:cNvGrpSpPr/>
          <p:nvPr userDrawn="1"/>
        </p:nvGrpSpPr>
        <p:grpSpPr>
          <a:xfrm>
            <a:off x="10721797" y="6047527"/>
            <a:ext cx="1339023" cy="407045"/>
            <a:chOff x="10721798" y="852808"/>
            <a:chExt cx="1339023" cy="407045"/>
          </a:xfrm>
        </p:grpSpPr>
        <p:pic>
          <p:nvPicPr>
            <p:cNvPr id="25" name="Picture 24">
              <a:extLst>
                <a:ext uri="{FF2B5EF4-FFF2-40B4-BE49-F238E27FC236}">
                  <a16:creationId xmlns:a16="http://schemas.microsoft.com/office/drawing/2014/main" xmlns=""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xmlns=""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Prof. Madhuresh R</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Fichadiya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#2101CS611 (Advanced .NET)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Introduction to LINQ</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276124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xmlns="" id="{AE04132C-088A-4457-A3C3-1DC6427585FC}"/>
              </a:ext>
            </a:extLst>
          </p:cNvPr>
          <p:cNvGrpSpPr/>
          <p:nvPr userDrawn="1"/>
        </p:nvGrpSpPr>
        <p:grpSpPr>
          <a:xfrm>
            <a:off x="131179" y="6047527"/>
            <a:ext cx="1339023" cy="407045"/>
            <a:chOff x="10721798" y="852808"/>
            <a:chExt cx="1339023" cy="407045"/>
          </a:xfrm>
        </p:grpSpPr>
        <p:pic>
          <p:nvPicPr>
            <p:cNvPr id="25" name="Picture 24">
              <a:extLst>
                <a:ext uri="{FF2B5EF4-FFF2-40B4-BE49-F238E27FC236}">
                  <a16:creationId xmlns:a16="http://schemas.microsoft.com/office/drawing/2014/main" xmlns="" id="{B49C31A0-0173-45C3-B715-F73A797EA6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xmlns=""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86285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xmlns=""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xmlns=""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xmlns=""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xmlns=""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10" name="Group 9">
            <a:extLst>
              <a:ext uri="{FF2B5EF4-FFF2-40B4-BE49-F238E27FC236}">
                <a16:creationId xmlns:a16="http://schemas.microsoft.com/office/drawing/2014/main" xmlns="" id="{AE04132C-088A-4457-A3C3-1DC6427585FC}"/>
              </a:ext>
            </a:extLst>
          </p:cNvPr>
          <p:cNvGrpSpPr/>
          <p:nvPr userDrawn="1"/>
        </p:nvGrpSpPr>
        <p:grpSpPr>
          <a:xfrm>
            <a:off x="10677938" y="6350844"/>
            <a:ext cx="1339023" cy="407045"/>
            <a:chOff x="10721798" y="852808"/>
            <a:chExt cx="1339023" cy="407045"/>
          </a:xfrm>
        </p:grpSpPr>
        <p:pic>
          <p:nvPicPr>
            <p:cNvPr id="15" name="Picture 14">
              <a:extLst>
                <a:ext uri="{FF2B5EF4-FFF2-40B4-BE49-F238E27FC236}">
                  <a16:creationId xmlns:a16="http://schemas.microsoft.com/office/drawing/2014/main" xmlns="" id="{B49C31A0-0173-45C3-B715-F73A797EA64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6" name="Rectangle 15">
              <a:extLst>
                <a:ext uri="{FF2B5EF4-FFF2-40B4-BE49-F238E27FC236}">
                  <a16:creationId xmlns:a16="http://schemas.microsoft.com/office/drawing/2014/main" xmlns=""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1AA5C57A-F840-488A-AACF-E658D398FCEC}"/>
              </a:ext>
            </a:extLst>
          </p:cNvPr>
          <p:cNvGrpSpPr/>
          <p:nvPr userDrawn="1"/>
        </p:nvGrpSpPr>
        <p:grpSpPr>
          <a:xfrm>
            <a:off x="10304203" y="212531"/>
            <a:ext cx="1649043" cy="501287"/>
            <a:chOff x="10721798" y="852808"/>
            <a:chExt cx="1339023" cy="407045"/>
          </a:xfrm>
        </p:grpSpPr>
        <p:pic>
          <p:nvPicPr>
            <p:cNvPr id="15" name="Picture 14">
              <a:extLst>
                <a:ext uri="{FF2B5EF4-FFF2-40B4-BE49-F238E27FC236}">
                  <a16:creationId xmlns:a16="http://schemas.microsoft.com/office/drawing/2014/main" xmlns="" id="{1B8F12B0-F30C-4955-8E3F-625C9D2A7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xmlns="" id="{8508BA0B-FE99-4953-98B0-D2708C070068}"/>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8FD38B6F-D549-4D28-B5DA-3AF636652084}"/>
              </a:ext>
            </a:extLst>
          </p:cNvPr>
          <p:cNvGrpSpPr/>
          <p:nvPr userDrawn="1"/>
        </p:nvGrpSpPr>
        <p:grpSpPr>
          <a:xfrm>
            <a:off x="10357991" y="5976558"/>
            <a:ext cx="1649043" cy="501287"/>
            <a:chOff x="10721798" y="852808"/>
            <a:chExt cx="1339023" cy="407045"/>
          </a:xfrm>
        </p:grpSpPr>
        <p:pic>
          <p:nvPicPr>
            <p:cNvPr id="15" name="Picture 14">
              <a:extLst>
                <a:ext uri="{FF2B5EF4-FFF2-40B4-BE49-F238E27FC236}">
                  <a16:creationId xmlns:a16="http://schemas.microsoft.com/office/drawing/2014/main" xmlns=""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xmlns=""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xmlns="" id="{15C60ED7-12D4-496E-AF73-0995BE8C12FD}"/>
              </a:ext>
            </a:extLst>
          </p:cNvPr>
          <p:cNvGrpSpPr/>
          <p:nvPr userDrawn="1"/>
        </p:nvGrpSpPr>
        <p:grpSpPr>
          <a:xfrm>
            <a:off x="128095" y="5890392"/>
            <a:ext cx="2554143" cy="587454"/>
            <a:chOff x="131177" y="5775962"/>
            <a:chExt cx="2530239" cy="581956"/>
          </a:xfrm>
        </p:grpSpPr>
        <p:pic>
          <p:nvPicPr>
            <p:cNvPr id="12" name="Picture 11">
              <a:extLst>
                <a:ext uri="{FF2B5EF4-FFF2-40B4-BE49-F238E27FC236}">
                  <a16:creationId xmlns:a16="http://schemas.microsoft.com/office/drawing/2014/main" xmlns=""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xmlns=""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2/29/2024</a:t>
            </a:fld>
            <a:endParaRPr lang="en-US" dirty="0"/>
          </a:p>
        </p:txBody>
      </p:sp>
      <p:sp>
        <p:nvSpPr>
          <p:cNvPr id="5" name="Footer Placeholder 4">
            <a:extLst>
              <a:ext uri="{FF2B5EF4-FFF2-40B4-BE49-F238E27FC236}">
                <a16:creationId xmlns:a16="http://schemas.microsoft.com/office/drawing/2014/main" xmlns=""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dirty="0"/>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2.png"/><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3.xml"/><Relationship Id="rId4" Type="http://schemas.openxmlformats.org/officeDocument/2006/relationships/image" Target="../media/image11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9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5.png"/><Relationship Id="rId1" Type="http://schemas.openxmlformats.org/officeDocument/2006/relationships/slideLayout" Target="../slideLayouts/slideLayout3.xml"/><Relationship Id="rId4"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0A5353-D4D5-43D7-A039-6CFC6871D64F}"/>
              </a:ext>
            </a:extLst>
          </p:cNvPr>
          <p:cNvSpPr>
            <a:spLocks noGrp="1"/>
          </p:cNvSpPr>
          <p:nvPr>
            <p:ph type="ctrTitle"/>
          </p:nvPr>
        </p:nvSpPr>
        <p:spPr>
          <a:xfrm>
            <a:off x="622864" y="1285326"/>
            <a:ext cx="7035300" cy="2578780"/>
          </a:xfrm>
        </p:spPr>
        <p:txBody>
          <a:bodyPr/>
          <a:lstStyle/>
          <a:p>
            <a:r>
              <a:rPr lang="en-US" sz="4800" b="0" dirty="0" smtClean="0"/>
              <a:t>Unit - 5</a:t>
            </a:r>
            <a:r>
              <a:rPr lang="en-US" dirty="0" smtClean="0"/>
              <a:t/>
            </a:r>
            <a:br>
              <a:rPr lang="en-US" dirty="0" smtClean="0"/>
            </a:br>
            <a:r>
              <a:rPr lang="en-US" dirty="0" smtClean="0"/>
              <a:t>Introduction </a:t>
            </a:r>
            <a:r>
              <a:rPr lang="en-US" dirty="0"/>
              <a:t>to LINQ </a:t>
            </a:r>
            <a:endParaRPr lang="en-US" sz="6000" dirty="0"/>
          </a:p>
        </p:txBody>
      </p:sp>
      <p:sp>
        <p:nvSpPr>
          <p:cNvPr id="3" name="Text Placeholder 2">
            <a:extLst>
              <a:ext uri="{FF2B5EF4-FFF2-40B4-BE49-F238E27FC236}">
                <a16:creationId xmlns:a16="http://schemas.microsoft.com/office/drawing/2014/main" xmlns="" id="{E4D4005A-4647-4086-9144-7BCC7DFEFB1B}"/>
              </a:ext>
            </a:extLst>
          </p:cNvPr>
          <p:cNvSpPr>
            <a:spLocks noGrp="1"/>
          </p:cNvSpPr>
          <p:nvPr>
            <p:ph type="body" sz="quarter" idx="11"/>
          </p:nvPr>
        </p:nvSpPr>
        <p:spPr/>
        <p:txBody>
          <a:bodyPr/>
          <a:lstStyle/>
          <a:p>
            <a:r>
              <a:rPr lang="en-US" dirty="0" smtClean="0"/>
              <a:t>madhuresh.fichadiya@darshan.ac.in</a:t>
            </a:r>
            <a:endParaRPr lang="en-US" dirty="0"/>
          </a:p>
        </p:txBody>
      </p:sp>
      <p:sp>
        <p:nvSpPr>
          <p:cNvPr id="4" name="Text Placeholder 3">
            <a:extLst>
              <a:ext uri="{FF2B5EF4-FFF2-40B4-BE49-F238E27FC236}">
                <a16:creationId xmlns:a16="http://schemas.microsoft.com/office/drawing/2014/main" xmlns="" id="{6F817D43-889A-4049-ACFD-9B3B648B6A91}"/>
              </a:ext>
            </a:extLst>
          </p:cNvPr>
          <p:cNvSpPr>
            <a:spLocks noGrp="1"/>
          </p:cNvSpPr>
          <p:nvPr>
            <p:ph type="body" sz="quarter" idx="12"/>
          </p:nvPr>
        </p:nvSpPr>
        <p:spPr/>
        <p:txBody>
          <a:bodyPr/>
          <a:lstStyle/>
          <a:p>
            <a:r>
              <a:rPr lang="en-US" dirty="0" smtClean="0"/>
              <a:t>8866961282</a:t>
            </a:r>
            <a:endParaRPr lang="en-US" dirty="0"/>
          </a:p>
        </p:txBody>
      </p:sp>
      <p:sp>
        <p:nvSpPr>
          <p:cNvPr id="5" name="Text Placeholder 4">
            <a:extLst>
              <a:ext uri="{FF2B5EF4-FFF2-40B4-BE49-F238E27FC236}">
                <a16:creationId xmlns:a16="http://schemas.microsoft.com/office/drawing/2014/main" xmlns=""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xmlns="" id="{1F7AB9BC-FE08-46B2-A19C-803CB5DF0CD1}"/>
              </a:ext>
            </a:extLst>
          </p:cNvPr>
          <p:cNvSpPr>
            <a:spLocks noGrp="1"/>
          </p:cNvSpPr>
          <p:nvPr>
            <p:ph type="body" sz="quarter" idx="14"/>
          </p:nvPr>
        </p:nvSpPr>
        <p:spPr/>
        <p:txBody>
          <a:bodyPr/>
          <a:lstStyle/>
          <a:p>
            <a:r>
              <a:rPr lang="en-US" dirty="0"/>
              <a:t>Prof. </a:t>
            </a:r>
            <a:r>
              <a:rPr lang="en-US" dirty="0" smtClean="0"/>
              <a:t>Madhuresh </a:t>
            </a:r>
            <a:r>
              <a:rPr lang="en-US" dirty="0"/>
              <a:t>R </a:t>
            </a:r>
            <a:r>
              <a:rPr lang="en-US" dirty="0" smtClean="0"/>
              <a:t>Fichadiya</a:t>
            </a:r>
            <a:endParaRPr lang="en-US" dirty="0"/>
          </a:p>
        </p:txBody>
      </p:sp>
      <p:sp>
        <p:nvSpPr>
          <p:cNvPr id="1027" name="Text Placeholder 1026">
            <a:extLst>
              <a:ext uri="{FF2B5EF4-FFF2-40B4-BE49-F238E27FC236}">
                <a16:creationId xmlns:a16="http://schemas.microsoft.com/office/drawing/2014/main" xmlns="" id="{D1F0AA94-EAF3-4868-942A-0125EFC5C764}"/>
              </a:ext>
            </a:extLst>
          </p:cNvPr>
          <p:cNvSpPr>
            <a:spLocks noGrp="1"/>
          </p:cNvSpPr>
          <p:nvPr>
            <p:ph type="body" sz="quarter" idx="16"/>
          </p:nvPr>
        </p:nvSpPr>
        <p:spPr/>
        <p:txBody>
          <a:bodyPr/>
          <a:lstStyle/>
          <a:p>
            <a:r>
              <a:rPr lang="en-US" b="1" dirty="0" smtClean="0"/>
              <a:t>Advanced .NET</a:t>
            </a:r>
            <a:endParaRPr lang="en-US" dirty="0">
              <a:latin typeface="Roboto Condensed Light" panose="02000000000000000000" pitchFamily="2" charset="0"/>
              <a:ea typeface="Roboto Condensed Light" panose="02000000000000000000" pitchFamily="2" charset="0"/>
            </a:endParaRPr>
          </a:p>
          <a:p>
            <a:r>
              <a:rPr lang="en-US" dirty="0" smtClean="0">
                <a:latin typeface="Roboto Condensed Light" panose="02000000000000000000" pitchFamily="2" charset="0"/>
                <a:ea typeface="Roboto Condensed Light" panose="02000000000000000000" pitchFamily="2" charset="0"/>
              </a:rPr>
              <a:t>DU </a:t>
            </a:r>
            <a:r>
              <a:rPr lang="en-US" dirty="0">
                <a:latin typeface="Roboto Condensed Light" panose="02000000000000000000" pitchFamily="2" charset="0"/>
                <a:ea typeface="Roboto Condensed Light" panose="02000000000000000000" pitchFamily="2" charset="0"/>
              </a:rPr>
              <a:t># </a:t>
            </a:r>
            <a:r>
              <a:rPr lang="en-US" dirty="0" smtClean="0">
                <a:latin typeface="Roboto Condensed Light" panose="02000000000000000000" pitchFamily="2" charset="0"/>
                <a:ea typeface="Roboto Condensed Light" panose="02000000000000000000" pitchFamily="2" charset="0"/>
              </a:rPr>
              <a:t>2101CS611</a:t>
            </a:r>
            <a:endParaRPr lang="en-US" dirty="0">
              <a:latin typeface="Roboto Condensed Light" panose="02000000000000000000" pitchFamily="2" charset="0"/>
              <a:ea typeface="Roboto Condensed Light" panose="02000000000000000000" pitchFamily="2" charset="0"/>
            </a:endParaRPr>
          </a:p>
        </p:txBody>
      </p:sp>
      <p:pic>
        <p:nvPicPr>
          <p:cNvPr id="24" name="Picture Placeholder 23">
            <a:extLst>
              <a:ext uri="{FF2B5EF4-FFF2-40B4-BE49-F238E27FC236}">
                <a16:creationId xmlns:a16="http://schemas.microsoft.com/office/drawing/2014/main" xmlns="" id="{4FC20EE9-4DB6-49AC-8191-5DB6BA1966B1}"/>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353569" y="5211251"/>
            <a:ext cx="1353599" cy="1353599"/>
          </a:xfrm>
        </p:spPr>
      </p:pic>
      <p:sp>
        <p:nvSpPr>
          <p:cNvPr id="11" name="AutoShape 3">
            <a:extLst>
              <a:ext uri="{FF2B5EF4-FFF2-40B4-BE49-F238E27FC236}">
                <a16:creationId xmlns:a16="http://schemas.microsoft.com/office/drawing/2014/main" xmlns=""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610019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Select Many Operator</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31180" y="863443"/>
            <a:ext cx="9345329" cy="5461057"/>
          </a:xfrm>
          <a:prstGeom prst="rect">
            <a:avLst/>
          </a:prstGeom>
        </p:spPr>
      </p:pic>
    </p:spTree>
    <p:extLst>
      <p:ext uri="{BB962C8B-B14F-4D97-AF65-F5344CB8AC3E}">
        <p14:creationId xmlns:p14="http://schemas.microsoft.com/office/powerpoint/2010/main" val="260793610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a:t>
            </a:r>
            <a:r>
              <a:rPr lang="en-US" dirty="0" smtClean="0"/>
              <a:t>- </a:t>
            </a:r>
            <a:r>
              <a:rPr lang="en-US" dirty="0"/>
              <a:t>Display CSE Branch students with Name in ascending order</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31180" y="863444"/>
            <a:ext cx="7904456" cy="5638220"/>
          </a:xfrm>
          <a:prstGeom prst="rect">
            <a:avLst/>
          </a:prstGeom>
        </p:spPr>
      </p:pic>
    </p:spTree>
    <p:extLst>
      <p:ext uri="{BB962C8B-B14F-4D97-AF65-F5344CB8AC3E}">
        <p14:creationId xmlns:p14="http://schemas.microsoft.com/office/powerpoint/2010/main" val="20889305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a:t>
            </a:r>
            <a:r>
              <a:rPr lang="en-US" dirty="0" smtClean="0"/>
              <a:t>- Display CSE Branch students with Name in ascending order</a:t>
            </a:r>
            <a:endParaRPr lang="en-IN" dirty="0"/>
          </a:p>
        </p:txBody>
      </p:sp>
      <p:sp>
        <p:nvSpPr>
          <p:cNvPr id="3" name="Content Placeholder 2"/>
          <p:cNvSpPr>
            <a:spLocks noGrp="1"/>
          </p:cNvSpPr>
          <p:nvPr>
            <p:ph idx="1"/>
          </p:nvPr>
        </p:nvSpPr>
        <p:spPr/>
        <p:txBody>
          <a:bodyPr/>
          <a:lstStyle/>
          <a:p>
            <a:endParaRPr lang="en-IN" dirty="0"/>
          </a:p>
        </p:txBody>
      </p:sp>
      <p:pic>
        <p:nvPicPr>
          <p:cNvPr id="5" name="Picture 4"/>
          <p:cNvPicPr>
            <a:picLocks noChangeAspect="1"/>
          </p:cNvPicPr>
          <p:nvPr/>
        </p:nvPicPr>
        <p:blipFill>
          <a:blip r:embed="rId2"/>
          <a:stretch>
            <a:fillRect/>
          </a:stretch>
        </p:blipFill>
        <p:spPr>
          <a:xfrm>
            <a:off x="131180" y="863445"/>
            <a:ext cx="6414409" cy="5350880"/>
          </a:xfrm>
          <a:prstGeom prst="rect">
            <a:avLst/>
          </a:prstGeom>
        </p:spPr>
      </p:pic>
      <p:pic>
        <p:nvPicPr>
          <p:cNvPr id="6" name="Picture 5"/>
          <p:cNvPicPr>
            <a:picLocks noChangeAspect="1"/>
          </p:cNvPicPr>
          <p:nvPr/>
        </p:nvPicPr>
        <p:blipFill rotWithShape="1">
          <a:blip r:embed="rId3"/>
          <a:srcRect t="2650" b="24096"/>
          <a:stretch/>
        </p:blipFill>
        <p:spPr>
          <a:xfrm>
            <a:off x="7068448" y="1366846"/>
            <a:ext cx="4469514" cy="1223946"/>
          </a:xfrm>
          <a:prstGeom prst="rect">
            <a:avLst/>
          </a:prstGeom>
        </p:spPr>
      </p:pic>
      <p:pic>
        <p:nvPicPr>
          <p:cNvPr id="7" name="Picture 6"/>
          <p:cNvPicPr>
            <a:picLocks noChangeAspect="1"/>
          </p:cNvPicPr>
          <p:nvPr/>
        </p:nvPicPr>
        <p:blipFill>
          <a:blip r:embed="rId4"/>
          <a:stretch>
            <a:fillRect/>
          </a:stretch>
        </p:blipFill>
        <p:spPr>
          <a:xfrm>
            <a:off x="6943755" y="879185"/>
            <a:ext cx="952500" cy="485775"/>
          </a:xfrm>
          <a:prstGeom prst="rect">
            <a:avLst/>
          </a:prstGeom>
        </p:spPr>
      </p:pic>
    </p:spTree>
    <p:extLst>
      <p:ext uri="{BB962C8B-B14F-4D97-AF65-F5344CB8AC3E}">
        <p14:creationId xmlns:p14="http://schemas.microsoft.com/office/powerpoint/2010/main" val="188281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341600" y="5605170"/>
            <a:ext cx="952500" cy="485775"/>
          </a:xfrm>
          <a:prstGeom prst="rect">
            <a:avLst/>
          </a:prstGeom>
        </p:spPr>
      </p:pic>
      <p:sp>
        <p:nvSpPr>
          <p:cNvPr id="2" name="Title 1"/>
          <p:cNvSpPr>
            <a:spLocks noGrp="1"/>
          </p:cNvSpPr>
          <p:nvPr>
            <p:ph type="title"/>
          </p:nvPr>
        </p:nvSpPr>
        <p:spPr/>
        <p:txBody>
          <a:bodyPr/>
          <a:lstStyle/>
          <a:p>
            <a:r>
              <a:rPr lang="en-US" dirty="0" err="1" smtClean="0"/>
              <a:t>OrderByDescending</a:t>
            </a:r>
            <a:endParaRPr lang="en-IN" dirty="0"/>
          </a:p>
        </p:txBody>
      </p:sp>
      <p:sp>
        <p:nvSpPr>
          <p:cNvPr id="3" name="Content Placeholder 2"/>
          <p:cNvSpPr>
            <a:spLocks noGrp="1"/>
          </p:cNvSpPr>
          <p:nvPr>
            <p:ph idx="1"/>
          </p:nvPr>
        </p:nvSpPr>
        <p:spPr>
          <a:xfrm>
            <a:off x="131181" y="863444"/>
            <a:ext cx="4177584" cy="5590565"/>
          </a:xfrm>
        </p:spPr>
        <p:txBody>
          <a:bodyPr/>
          <a:lstStyle/>
          <a:p>
            <a:r>
              <a:rPr lang="en-US" dirty="0"/>
              <a:t>The LINQ </a:t>
            </a:r>
            <a:r>
              <a:rPr lang="en-US" dirty="0" err="1"/>
              <a:t>OrderByDescending</a:t>
            </a:r>
            <a:r>
              <a:rPr lang="en-US" dirty="0"/>
              <a:t> Method in C# is used to sort elements in a sequence in descending order according to a specified key</a:t>
            </a:r>
            <a:r>
              <a:rPr lang="en-US" dirty="0" smtClean="0"/>
              <a:t>.</a:t>
            </a:r>
          </a:p>
          <a:p>
            <a:r>
              <a:rPr lang="en-US" dirty="0" smtClean="0"/>
              <a:t> </a:t>
            </a:r>
            <a:r>
              <a:rPr lang="en-US" dirty="0"/>
              <a:t>This is an extension method of the IEnumerable&lt;T&gt; and </a:t>
            </a:r>
            <a:r>
              <a:rPr lang="en-US" dirty="0" err="1"/>
              <a:t>IQueryable</a:t>
            </a:r>
            <a:r>
              <a:rPr lang="en-US" dirty="0"/>
              <a:t>&lt;T&gt; types and is found in the System.Linq namespace.</a:t>
            </a:r>
            <a:endParaRPr lang="en-IN" dirty="0"/>
          </a:p>
        </p:txBody>
      </p:sp>
      <p:pic>
        <p:nvPicPr>
          <p:cNvPr id="7" name="Picture 6"/>
          <p:cNvPicPr>
            <a:picLocks noChangeAspect="1"/>
          </p:cNvPicPr>
          <p:nvPr/>
        </p:nvPicPr>
        <p:blipFill>
          <a:blip r:embed="rId3"/>
          <a:stretch>
            <a:fillRect/>
          </a:stretch>
        </p:blipFill>
        <p:spPr>
          <a:xfrm>
            <a:off x="4378041" y="863444"/>
            <a:ext cx="7675414" cy="5071740"/>
          </a:xfrm>
          <a:prstGeom prst="rect">
            <a:avLst/>
          </a:prstGeom>
        </p:spPr>
      </p:pic>
      <p:pic>
        <p:nvPicPr>
          <p:cNvPr id="8" name="Picture 7"/>
          <p:cNvPicPr>
            <a:picLocks noChangeAspect="1"/>
          </p:cNvPicPr>
          <p:nvPr/>
        </p:nvPicPr>
        <p:blipFill rotWithShape="1">
          <a:blip r:embed="rId4"/>
          <a:srcRect l="624" t="14032" b="11726"/>
          <a:stretch/>
        </p:blipFill>
        <p:spPr>
          <a:xfrm>
            <a:off x="457199" y="6072431"/>
            <a:ext cx="6747165" cy="328432"/>
          </a:xfrm>
          <a:prstGeom prst="rect">
            <a:avLst/>
          </a:prstGeom>
        </p:spPr>
      </p:pic>
    </p:spTree>
    <p:extLst>
      <p:ext uri="{BB962C8B-B14F-4D97-AF65-F5344CB8AC3E}">
        <p14:creationId xmlns:p14="http://schemas.microsoft.com/office/powerpoint/2010/main" val="279443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a:t>
            </a:r>
            <a:r>
              <a:rPr lang="en-US" dirty="0" smtClean="0"/>
              <a:t>- </a:t>
            </a:r>
            <a:r>
              <a:rPr lang="en-US" dirty="0"/>
              <a:t>Display </a:t>
            </a:r>
            <a:r>
              <a:rPr lang="en-US" dirty="0" smtClean="0"/>
              <a:t>students </a:t>
            </a:r>
            <a:r>
              <a:rPr lang="en-US" dirty="0"/>
              <a:t>with </a:t>
            </a:r>
            <a:r>
              <a:rPr lang="en-US" dirty="0" smtClean="0"/>
              <a:t>Branch </a:t>
            </a:r>
            <a:r>
              <a:rPr lang="en-US" dirty="0"/>
              <a:t>in </a:t>
            </a:r>
            <a:r>
              <a:rPr lang="en-US" dirty="0" smtClean="0"/>
              <a:t>descending </a:t>
            </a:r>
            <a:r>
              <a:rPr lang="en-US" dirty="0"/>
              <a:t>order</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31180" y="863444"/>
            <a:ext cx="7904456" cy="5638220"/>
          </a:xfrm>
          <a:prstGeom prst="rect">
            <a:avLst/>
          </a:prstGeom>
        </p:spPr>
      </p:pic>
    </p:spTree>
    <p:extLst>
      <p:ext uri="{BB962C8B-B14F-4D97-AF65-F5344CB8AC3E}">
        <p14:creationId xmlns:p14="http://schemas.microsoft.com/office/powerpoint/2010/main" val="56963759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 Display students with Branch in descending order</a:t>
            </a:r>
            <a:endParaRPr lang="en-IN"/>
          </a:p>
        </p:txBody>
      </p:sp>
      <p:pic>
        <p:nvPicPr>
          <p:cNvPr id="6" name="Content Placeholder 5"/>
          <p:cNvPicPr>
            <a:picLocks noGrp="1" noChangeAspect="1"/>
          </p:cNvPicPr>
          <p:nvPr>
            <p:ph idx="1"/>
          </p:nvPr>
        </p:nvPicPr>
        <p:blipFill>
          <a:blip r:embed="rId2"/>
          <a:stretch>
            <a:fillRect/>
          </a:stretch>
        </p:blipFill>
        <p:spPr>
          <a:xfrm>
            <a:off x="6747164" y="1263554"/>
            <a:ext cx="4225636" cy="2368058"/>
          </a:xfrm>
          <a:prstGeom prst="rect">
            <a:avLst/>
          </a:prstGeom>
        </p:spPr>
      </p:pic>
      <p:pic>
        <p:nvPicPr>
          <p:cNvPr id="4" name="Picture 3"/>
          <p:cNvPicPr>
            <a:picLocks noChangeAspect="1"/>
          </p:cNvPicPr>
          <p:nvPr/>
        </p:nvPicPr>
        <p:blipFill>
          <a:blip r:embed="rId3"/>
          <a:stretch>
            <a:fillRect/>
          </a:stretch>
        </p:blipFill>
        <p:spPr>
          <a:xfrm>
            <a:off x="131180" y="863444"/>
            <a:ext cx="6615984" cy="5151282"/>
          </a:xfrm>
          <a:prstGeom prst="rect">
            <a:avLst/>
          </a:prstGeom>
        </p:spPr>
      </p:pic>
      <p:sp>
        <p:nvSpPr>
          <p:cNvPr id="5" name="TextBox 4"/>
          <p:cNvSpPr txBox="1"/>
          <p:nvPr/>
        </p:nvSpPr>
        <p:spPr>
          <a:xfrm>
            <a:off x="6747164" y="863444"/>
            <a:ext cx="922047" cy="400110"/>
          </a:xfrm>
          <a:prstGeom prst="rect">
            <a:avLst/>
          </a:prstGeom>
          <a:noFill/>
        </p:spPr>
        <p:txBody>
          <a:bodyPr wrap="none" rtlCol="0">
            <a:spAutoFit/>
          </a:bodyPr>
          <a:lstStyle/>
          <a:p>
            <a:r>
              <a:rPr lang="en-US" sz="2000" dirty="0" smtClean="0"/>
              <a:t>Output:</a:t>
            </a:r>
            <a:endParaRPr lang="en-IN" sz="2000" dirty="0"/>
          </a:p>
        </p:txBody>
      </p:sp>
    </p:spTree>
    <p:extLst>
      <p:ext uri="{BB962C8B-B14F-4D97-AF65-F5344CB8AC3E}">
        <p14:creationId xmlns:p14="http://schemas.microsoft.com/office/powerpoint/2010/main" val="1753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ThenBy</a:t>
            </a:r>
            <a:r>
              <a:rPr lang="en-US" dirty="0" smtClean="0"/>
              <a:t> &amp; </a:t>
            </a:r>
            <a:r>
              <a:rPr lang="en-US" dirty="0" err="1" smtClean="0"/>
              <a:t>ThenByDescending</a:t>
            </a:r>
            <a:endParaRPr lang="en-IN" dirty="0"/>
          </a:p>
        </p:txBody>
      </p:sp>
      <p:sp>
        <p:nvSpPr>
          <p:cNvPr id="3" name="Content Placeholder 2"/>
          <p:cNvSpPr>
            <a:spLocks noGrp="1"/>
          </p:cNvSpPr>
          <p:nvPr>
            <p:ph idx="1"/>
          </p:nvPr>
        </p:nvSpPr>
        <p:spPr/>
        <p:txBody>
          <a:bodyPr/>
          <a:lstStyle/>
          <a:p>
            <a:r>
              <a:rPr lang="en-US" dirty="0" smtClean="0"/>
              <a:t>When we want </a:t>
            </a:r>
            <a:r>
              <a:rPr lang="en-US" dirty="0"/>
              <a:t>to sort the data based on multiple values or expressions, </a:t>
            </a:r>
            <a:r>
              <a:rPr lang="en-US" dirty="0" smtClean="0"/>
              <a:t>we </a:t>
            </a:r>
            <a:r>
              <a:rPr lang="en-US" dirty="0"/>
              <a:t>need to use the LINQ </a:t>
            </a:r>
            <a:r>
              <a:rPr lang="en-US" dirty="0" err="1"/>
              <a:t>ThenBy</a:t>
            </a:r>
            <a:r>
              <a:rPr lang="en-US" dirty="0"/>
              <a:t> and </a:t>
            </a:r>
            <a:r>
              <a:rPr lang="en-US" dirty="0" err="1"/>
              <a:t>ThenByDescending</a:t>
            </a:r>
            <a:r>
              <a:rPr lang="en-US" dirty="0"/>
              <a:t> Method along with the </a:t>
            </a:r>
            <a:r>
              <a:rPr lang="en-US" dirty="0" err="1"/>
              <a:t>OrderBy</a:t>
            </a:r>
            <a:r>
              <a:rPr lang="en-US" dirty="0"/>
              <a:t> or </a:t>
            </a:r>
            <a:r>
              <a:rPr lang="en-US" dirty="0" err="1"/>
              <a:t>OrderByDescending</a:t>
            </a:r>
            <a:r>
              <a:rPr lang="en-US" dirty="0"/>
              <a:t> Method</a:t>
            </a:r>
            <a:r>
              <a:rPr lang="en-US" dirty="0" smtClean="0"/>
              <a:t>.</a:t>
            </a:r>
          </a:p>
          <a:p>
            <a:r>
              <a:rPr lang="en-US" dirty="0"/>
              <a:t>The LINQ </a:t>
            </a:r>
            <a:r>
              <a:rPr lang="en-US" dirty="0" err="1"/>
              <a:t>ThenBy</a:t>
            </a:r>
            <a:r>
              <a:rPr lang="en-US" dirty="0"/>
              <a:t> or </a:t>
            </a:r>
            <a:r>
              <a:rPr lang="en-US" dirty="0" err="1"/>
              <a:t>ThenByDescending</a:t>
            </a:r>
            <a:r>
              <a:rPr lang="en-US" dirty="0"/>
              <a:t> Methods are used for secondary sorting.</a:t>
            </a:r>
            <a:endParaRPr lang="en-US" dirty="0" smtClean="0"/>
          </a:p>
          <a:p>
            <a:r>
              <a:rPr lang="en-US" dirty="0"/>
              <a:t>It is not possible to use these two methods with primitive data types as we are going to sort the data based on multiple keys.</a:t>
            </a:r>
            <a:endParaRPr lang="en-IN" dirty="0"/>
          </a:p>
        </p:txBody>
      </p:sp>
    </p:spTree>
    <p:extLst>
      <p:ext uri="{BB962C8B-B14F-4D97-AF65-F5344CB8AC3E}">
        <p14:creationId xmlns:p14="http://schemas.microsoft.com/office/powerpoint/2010/main" val="222131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31180" y="863444"/>
            <a:ext cx="7904456" cy="5638220"/>
          </a:xfrm>
          <a:prstGeom prst="rect">
            <a:avLst/>
          </a:prstGeom>
        </p:spPr>
      </p:pic>
    </p:spTree>
    <p:extLst>
      <p:ext uri="{BB962C8B-B14F-4D97-AF65-F5344CB8AC3E}">
        <p14:creationId xmlns:p14="http://schemas.microsoft.com/office/powerpoint/2010/main" val="102725609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- 1</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31179" y="863444"/>
            <a:ext cx="7938115" cy="4498265"/>
          </a:xfrm>
          <a:prstGeom prst="rect">
            <a:avLst/>
          </a:prstGeom>
        </p:spPr>
      </p:pic>
      <p:sp>
        <p:nvSpPr>
          <p:cNvPr id="5" name="TextBox 4"/>
          <p:cNvSpPr txBox="1"/>
          <p:nvPr/>
        </p:nvSpPr>
        <p:spPr>
          <a:xfrm>
            <a:off x="7335610" y="2912521"/>
            <a:ext cx="922047" cy="400110"/>
          </a:xfrm>
          <a:prstGeom prst="rect">
            <a:avLst/>
          </a:prstGeom>
          <a:noFill/>
        </p:spPr>
        <p:txBody>
          <a:bodyPr wrap="none" rtlCol="0">
            <a:spAutoFit/>
          </a:bodyPr>
          <a:lstStyle/>
          <a:p>
            <a:r>
              <a:rPr lang="en-US" sz="2000" dirty="0" smtClean="0"/>
              <a:t>Output:</a:t>
            </a:r>
            <a:endParaRPr lang="en-IN" sz="2000" dirty="0"/>
          </a:p>
        </p:txBody>
      </p:sp>
      <p:pic>
        <p:nvPicPr>
          <p:cNvPr id="6" name="Picture 5"/>
          <p:cNvPicPr>
            <a:picLocks noChangeAspect="1"/>
          </p:cNvPicPr>
          <p:nvPr/>
        </p:nvPicPr>
        <p:blipFill>
          <a:blip r:embed="rId3"/>
          <a:stretch>
            <a:fillRect/>
          </a:stretch>
        </p:blipFill>
        <p:spPr>
          <a:xfrm>
            <a:off x="7335610" y="3325524"/>
            <a:ext cx="4598842" cy="2299421"/>
          </a:xfrm>
          <a:prstGeom prst="rect">
            <a:avLst/>
          </a:prstGeom>
        </p:spPr>
      </p:pic>
    </p:spTree>
    <p:extLst>
      <p:ext uri="{BB962C8B-B14F-4D97-AF65-F5344CB8AC3E}">
        <p14:creationId xmlns:p14="http://schemas.microsoft.com/office/powerpoint/2010/main" val="426348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- 2</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31180" y="863443"/>
            <a:ext cx="6024316" cy="5590565"/>
          </a:xfrm>
          <a:prstGeom prst="rect">
            <a:avLst/>
          </a:prstGeom>
        </p:spPr>
      </p:pic>
      <p:sp>
        <p:nvSpPr>
          <p:cNvPr id="5" name="TextBox 4"/>
          <p:cNvSpPr txBox="1"/>
          <p:nvPr/>
        </p:nvSpPr>
        <p:spPr>
          <a:xfrm>
            <a:off x="6096000" y="863442"/>
            <a:ext cx="922047" cy="400110"/>
          </a:xfrm>
          <a:prstGeom prst="rect">
            <a:avLst/>
          </a:prstGeom>
          <a:noFill/>
        </p:spPr>
        <p:txBody>
          <a:bodyPr wrap="none" rtlCol="0">
            <a:spAutoFit/>
          </a:bodyPr>
          <a:lstStyle/>
          <a:p>
            <a:r>
              <a:rPr lang="en-US" sz="2000" dirty="0" smtClean="0"/>
              <a:t>Output:</a:t>
            </a:r>
            <a:endParaRPr lang="en-IN" sz="2000" dirty="0"/>
          </a:p>
        </p:txBody>
      </p:sp>
      <p:pic>
        <p:nvPicPr>
          <p:cNvPr id="6" name="Picture 5"/>
          <p:cNvPicPr>
            <a:picLocks noChangeAspect="1"/>
          </p:cNvPicPr>
          <p:nvPr/>
        </p:nvPicPr>
        <p:blipFill>
          <a:blip r:embed="rId3"/>
          <a:stretch>
            <a:fillRect/>
          </a:stretch>
        </p:blipFill>
        <p:spPr>
          <a:xfrm>
            <a:off x="6155496" y="1332827"/>
            <a:ext cx="5643409" cy="1160327"/>
          </a:xfrm>
          <a:prstGeom prst="rect">
            <a:avLst/>
          </a:prstGeom>
        </p:spPr>
      </p:pic>
    </p:spTree>
    <p:extLst>
      <p:ext uri="{BB962C8B-B14F-4D97-AF65-F5344CB8AC3E}">
        <p14:creationId xmlns:p14="http://schemas.microsoft.com/office/powerpoint/2010/main" val="36350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Reverse</a:t>
            </a:r>
            <a:endParaRPr lang="en-IN" dirty="0"/>
          </a:p>
        </p:txBody>
      </p:sp>
      <p:sp>
        <p:nvSpPr>
          <p:cNvPr id="3" name="Content Placeholder 2"/>
          <p:cNvSpPr>
            <a:spLocks noGrp="1"/>
          </p:cNvSpPr>
          <p:nvPr>
            <p:ph idx="1"/>
          </p:nvPr>
        </p:nvSpPr>
        <p:spPr/>
        <p:txBody>
          <a:bodyPr/>
          <a:lstStyle/>
          <a:p>
            <a:r>
              <a:rPr lang="en-US" dirty="0"/>
              <a:t>The reverse operator is used to reverse the order of the sequence or collection</a:t>
            </a:r>
            <a:r>
              <a:rPr lang="en-US" dirty="0" smtClean="0"/>
              <a:t>.</a:t>
            </a:r>
          </a:p>
          <a:p>
            <a:r>
              <a:rPr lang="en-US" dirty="0"/>
              <a:t>Unlike the </a:t>
            </a:r>
            <a:r>
              <a:rPr lang="en-US" dirty="0" err="1"/>
              <a:t>OrderBy</a:t>
            </a:r>
            <a:r>
              <a:rPr lang="en-US" dirty="0"/>
              <a:t> Method, it does not consider the actual value in itself in determining the order, instead of this, it returns the items in the reverse order in which they actually present</a:t>
            </a:r>
            <a:r>
              <a:rPr lang="en-US" dirty="0" smtClean="0"/>
              <a:t>.</a:t>
            </a:r>
          </a:p>
          <a:p>
            <a:r>
              <a:rPr lang="en-US" dirty="0"/>
              <a:t>For example, the collection is present in ascending order when you use the </a:t>
            </a:r>
            <a:r>
              <a:rPr lang="en-US" i="1" dirty="0"/>
              <a:t>Reverse Method</a:t>
            </a:r>
            <a:r>
              <a:rPr lang="en-US" dirty="0"/>
              <a:t> on the given collection it reverses the order of the collection, </a:t>
            </a:r>
            <a:r>
              <a:rPr lang="en-US" dirty="0" smtClean="0"/>
              <a:t>i.e., </a:t>
            </a:r>
            <a:r>
              <a:rPr lang="en-US" dirty="0"/>
              <a:t>in descending order</a:t>
            </a:r>
            <a:r>
              <a:rPr lang="en-US" dirty="0" smtClean="0"/>
              <a:t>.</a:t>
            </a:r>
          </a:p>
          <a:p>
            <a:r>
              <a:rPr lang="en-US" dirty="0"/>
              <a:t>It does not support query </a:t>
            </a:r>
            <a:r>
              <a:rPr lang="en-US" dirty="0" smtClean="0"/>
              <a:t>syntax.</a:t>
            </a:r>
            <a:endParaRPr lang="en-IN" dirty="0"/>
          </a:p>
        </p:txBody>
      </p:sp>
    </p:spTree>
    <p:extLst>
      <p:ext uri="{BB962C8B-B14F-4D97-AF65-F5344CB8AC3E}">
        <p14:creationId xmlns:p14="http://schemas.microsoft.com/office/powerpoint/2010/main" val="655988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Select Many Operator</a:t>
            </a:r>
            <a:endParaRPr lang="en-IN" dirty="0"/>
          </a:p>
        </p:txBody>
      </p:sp>
      <p:graphicFrame>
        <p:nvGraphicFramePr>
          <p:cNvPr id="4"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423702309"/>
              </p:ext>
            </p:extLst>
          </p:nvPr>
        </p:nvGraphicFramePr>
        <p:xfrm>
          <a:off x="131180" y="872332"/>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5"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932788907"/>
              </p:ext>
            </p:extLst>
          </p:nvPr>
        </p:nvGraphicFramePr>
        <p:xfrm>
          <a:off x="1230108" y="863444"/>
          <a:ext cx="4846393" cy="396240"/>
        </p:xfrm>
        <a:graphic>
          <a:graphicData uri="http://schemas.openxmlformats.org/drawingml/2006/table">
            <a:tbl>
              <a:tblPr firstRow="1" bandRow="1">
                <a:tableStyleId>{8EC20E35-A176-4012-BC5E-935CFFF8708E}</a:tableStyleId>
              </a:tblPr>
              <a:tblGrid>
                <a:gridCol w="4846393">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Display</a:t>
                      </a:r>
                      <a:r>
                        <a:rPr lang="en-US" sz="2000" b="0" kern="1200" baseline="0" dirty="0" smtClean="0">
                          <a:solidFill>
                            <a:schemeClr val="tx1"/>
                          </a:solidFill>
                          <a:latin typeface="+mn-lt"/>
                          <a:ea typeface="+mn-ea"/>
                          <a:cs typeface="+mn-cs"/>
                        </a:rPr>
                        <a:t> programming languages to a list.</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6"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3587167258"/>
              </p:ext>
            </p:extLst>
          </p:nvPr>
        </p:nvGraphicFramePr>
        <p:xfrm>
          <a:off x="1230108" y="1249750"/>
          <a:ext cx="10338437" cy="579120"/>
        </p:xfrm>
        <a:graphic>
          <a:graphicData uri="http://schemas.openxmlformats.org/drawingml/2006/table">
            <a:tbl>
              <a:tblPr firstRow="1" bandRow="1">
                <a:tableStyleId>{8EC20E35-A176-4012-BC5E-935CFFF8708E}</a:tableStyleId>
              </a:tblPr>
              <a:tblGrid>
                <a:gridCol w="10338437">
                  <a:extLst>
                    <a:ext uri="{9D8B030D-6E8A-4147-A177-3AD203B41FA5}">
                      <a16:colId xmlns:a16="http://schemas.microsoft.com/office/drawing/2014/main" xmlns="" val="20000"/>
                    </a:ext>
                  </a:extLst>
                </a:gridCol>
              </a:tblGrid>
              <a:tr h="285488">
                <a:tc>
                  <a:txBody>
                    <a:bodyPr/>
                    <a:lstStyle/>
                    <a:p>
                      <a:r>
                        <a:rPr lang="en-IN" sz="1600" b="0" kern="1200" dirty="0" smtClean="0">
                          <a:solidFill>
                            <a:schemeClr val="tx2">
                              <a:lumMod val="60000"/>
                              <a:lumOff val="40000"/>
                            </a:schemeClr>
                          </a:solidFill>
                          <a:latin typeface="Cascadia Mono" panose="020B0609020000020004" pitchFamily="49" charset="0"/>
                          <a:ea typeface="+mn-ea"/>
                          <a:cs typeface="+mn-cs"/>
                        </a:rPr>
                        <a:t>IEnumerable</a:t>
                      </a:r>
                      <a:r>
                        <a:rPr lang="en-IN" sz="1600" b="0" kern="1200" dirty="0" smtClean="0">
                          <a:solidFill>
                            <a:schemeClr val="tx1"/>
                          </a:solidFill>
                          <a:latin typeface="Cascadia Mono" panose="020B0609020000020004" pitchFamily="49" charset="0"/>
                          <a:ea typeface="+mn-ea"/>
                          <a:cs typeface="+mn-cs"/>
                        </a:rPr>
                        <a:t>&lt;</a:t>
                      </a:r>
                      <a:r>
                        <a:rPr lang="en-IN" sz="1600" b="0" dirty="0" smtClean="0">
                          <a:solidFill>
                            <a:srgbClr val="0000FF"/>
                          </a:solidFill>
                          <a:latin typeface="Cascadia Mono" panose="020B0609020000020004" pitchFamily="49" charset="0"/>
                        </a:rPr>
                        <a:t>string</a:t>
                      </a:r>
                      <a:r>
                        <a:rPr lang="en-IN" sz="1600" b="0" dirty="0" smtClean="0">
                          <a:solidFill>
                            <a:srgbClr val="000000"/>
                          </a:solidFill>
                          <a:latin typeface="Cascadia Mono" panose="020B0609020000020004" pitchFamily="49" charset="0"/>
                        </a:rPr>
                        <a:t>&gt; </a:t>
                      </a:r>
                      <a:r>
                        <a:rPr lang="en-IN" sz="1600" b="0" dirty="0" err="1" smtClean="0">
                          <a:solidFill>
                            <a:srgbClr val="000000"/>
                          </a:solidFill>
                          <a:latin typeface="Cascadia Mono" panose="020B0609020000020004" pitchFamily="49" charset="0"/>
                        </a:rPr>
                        <a:t>studentList</a:t>
                      </a:r>
                      <a:r>
                        <a:rPr lang="en-IN" sz="1600" b="0" dirty="0" smtClean="0">
                          <a:solidFill>
                            <a:srgbClr val="000000"/>
                          </a:solidFill>
                          <a:latin typeface="Cascadia Mono" panose="020B0609020000020004" pitchFamily="49" charset="0"/>
                        </a:rPr>
                        <a:t> = </a:t>
                      </a:r>
                      <a:r>
                        <a:rPr lang="en-IN" sz="1600" b="0" kern="1200" dirty="0" err="1" smtClean="0">
                          <a:solidFill>
                            <a:schemeClr val="tx2">
                              <a:lumMod val="60000"/>
                              <a:lumOff val="40000"/>
                            </a:schemeClr>
                          </a:solidFill>
                          <a:latin typeface="Cascadia Mono" panose="020B0609020000020004" pitchFamily="49" charset="0"/>
                          <a:ea typeface="+mn-ea"/>
                          <a:cs typeface="+mn-cs"/>
                        </a:rPr>
                        <a:t>Student</a:t>
                      </a:r>
                      <a:r>
                        <a:rPr lang="en-IN" sz="1600" b="0" dirty="0" err="1" smtClean="0">
                          <a:solidFill>
                            <a:srgbClr val="000000"/>
                          </a:solidFill>
                          <a:latin typeface="Cascadia Mono" panose="020B0609020000020004" pitchFamily="49" charset="0"/>
                        </a:rPr>
                        <a:t>.</a:t>
                      </a:r>
                      <a:r>
                        <a:rPr lang="en-IN" sz="1600" b="0" dirty="0" err="1" smtClean="0">
                          <a:solidFill>
                            <a:schemeClr val="accent5">
                              <a:lumMod val="75000"/>
                            </a:schemeClr>
                          </a:solidFill>
                          <a:latin typeface="Cascadia Mono" panose="020B0609020000020004" pitchFamily="49" charset="0"/>
                        </a:rPr>
                        <a:t>GetStudents</a:t>
                      </a:r>
                      <a:r>
                        <a:rPr lang="en-IN" sz="1600" b="0" dirty="0" smtClean="0">
                          <a:solidFill>
                            <a:srgbClr val="000000"/>
                          </a:solidFill>
                          <a:latin typeface="Cascadia Mono" panose="020B0609020000020004" pitchFamily="49" charset="0"/>
                        </a:rPr>
                        <a:t>()</a:t>
                      </a:r>
                    </a:p>
                    <a:p>
                      <a:r>
                        <a:rPr lang="en-IN" sz="1600" b="0" dirty="0" smtClean="0">
                          <a:solidFill>
                            <a:srgbClr val="000000"/>
                          </a:solidFill>
                          <a:latin typeface="Cascadia Mono" panose="020B0609020000020004" pitchFamily="49" charset="0"/>
                        </a:rPr>
                        <a:t>.</a:t>
                      </a:r>
                      <a:r>
                        <a:rPr lang="en-IN" sz="1600" b="0" dirty="0" err="1" smtClean="0">
                          <a:solidFill>
                            <a:schemeClr val="accent5">
                              <a:lumMod val="75000"/>
                            </a:schemeClr>
                          </a:solidFill>
                          <a:latin typeface="Cascadia Mono" panose="020B0609020000020004" pitchFamily="49" charset="0"/>
                        </a:rPr>
                        <a:t>SelectMany</a:t>
                      </a:r>
                      <a:r>
                        <a:rPr lang="en-IN" sz="1600" b="0" dirty="0" smtClean="0">
                          <a:solidFill>
                            <a:srgbClr val="000000"/>
                          </a:solidFill>
                          <a:latin typeface="Cascadia Mono" panose="020B0609020000020004" pitchFamily="49" charset="0"/>
                        </a:rPr>
                        <a:t>(s =&gt; </a:t>
                      </a:r>
                      <a:r>
                        <a:rPr lang="en-IN" sz="1600" b="0" dirty="0" err="1" smtClean="0">
                          <a:solidFill>
                            <a:srgbClr val="000000"/>
                          </a:solidFill>
                          <a:latin typeface="Cascadia Mono" panose="020B0609020000020004" pitchFamily="49" charset="0"/>
                        </a:rPr>
                        <a:t>s.Programming</a:t>
                      </a:r>
                      <a:r>
                        <a:rPr lang="en-IN" sz="1600" b="0" dirty="0" smtClean="0">
                          <a:solidFill>
                            <a:srgbClr val="000000"/>
                          </a:solidFill>
                          <a:latin typeface="Cascadia Mono" panose="020B0609020000020004" pitchFamily="49" charset="0"/>
                        </a:rPr>
                        <a:t>).</a:t>
                      </a:r>
                      <a:r>
                        <a:rPr lang="en-IN" sz="1600" b="0" dirty="0" err="1" smtClean="0">
                          <a:solidFill>
                            <a:schemeClr val="accent5">
                              <a:lumMod val="75000"/>
                            </a:schemeClr>
                          </a:solidFill>
                          <a:latin typeface="Cascadia Mono" panose="020B0609020000020004" pitchFamily="49" charset="0"/>
                        </a:rPr>
                        <a:t>ToList</a:t>
                      </a:r>
                      <a:r>
                        <a:rPr lang="en-IN" sz="1600" b="0" dirty="0" smtClean="0">
                          <a:solidFill>
                            <a:srgbClr val="000000"/>
                          </a:solidFill>
                          <a:latin typeface="Cascadia Mono" panose="020B0609020000020004" pitchFamily="49" charset="0"/>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7"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001350224"/>
              </p:ext>
            </p:extLst>
          </p:nvPr>
        </p:nvGraphicFramePr>
        <p:xfrm>
          <a:off x="129653" y="1259684"/>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8"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1341265008"/>
              </p:ext>
            </p:extLst>
          </p:nvPr>
        </p:nvGraphicFramePr>
        <p:xfrm>
          <a:off x="131180" y="2579660"/>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9"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1333383823"/>
              </p:ext>
            </p:extLst>
          </p:nvPr>
        </p:nvGraphicFramePr>
        <p:xfrm>
          <a:off x="1230108" y="2570772"/>
          <a:ext cx="6583856" cy="396240"/>
        </p:xfrm>
        <a:graphic>
          <a:graphicData uri="http://schemas.openxmlformats.org/drawingml/2006/table">
            <a:tbl>
              <a:tblPr firstRow="1" bandRow="1">
                <a:tableStyleId>{8EC20E35-A176-4012-BC5E-935CFFF8708E}</a:tableStyleId>
              </a:tblPr>
              <a:tblGrid>
                <a:gridCol w="6583856">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Display distinct</a:t>
                      </a:r>
                      <a:r>
                        <a:rPr lang="en-US" sz="2000" b="0" kern="1200" baseline="0" dirty="0" smtClean="0">
                          <a:solidFill>
                            <a:schemeClr val="tx1"/>
                          </a:solidFill>
                          <a:latin typeface="+mn-lt"/>
                          <a:ea typeface="+mn-ea"/>
                          <a:cs typeface="+mn-cs"/>
                        </a:rPr>
                        <a:t> programming languages to a list.</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0"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921700228"/>
              </p:ext>
            </p:extLst>
          </p:nvPr>
        </p:nvGraphicFramePr>
        <p:xfrm>
          <a:off x="1230108" y="2957078"/>
          <a:ext cx="10338437" cy="822960"/>
        </p:xfrm>
        <a:graphic>
          <a:graphicData uri="http://schemas.openxmlformats.org/drawingml/2006/table">
            <a:tbl>
              <a:tblPr firstRow="1" bandRow="1">
                <a:tableStyleId>{8EC20E35-A176-4012-BC5E-935CFFF8708E}</a:tableStyleId>
              </a:tblPr>
              <a:tblGrid>
                <a:gridCol w="10338437">
                  <a:extLst>
                    <a:ext uri="{9D8B030D-6E8A-4147-A177-3AD203B41FA5}">
                      <a16:colId xmlns:a16="http://schemas.microsoft.com/office/drawing/2014/main" xmlns="" val="20000"/>
                    </a:ext>
                  </a:extLst>
                </a:gridCol>
              </a:tblGrid>
              <a:tr h="285488">
                <a:tc>
                  <a:txBody>
                    <a:bodyPr/>
                    <a:lstStyle/>
                    <a:p>
                      <a:r>
                        <a:rPr lang="en-IN" sz="1600" b="0" kern="1200" dirty="0" smtClean="0">
                          <a:solidFill>
                            <a:schemeClr val="tx2">
                              <a:lumMod val="60000"/>
                              <a:lumOff val="40000"/>
                            </a:schemeClr>
                          </a:solidFill>
                          <a:latin typeface="Cascadia Mono" panose="020B0609020000020004" pitchFamily="49" charset="0"/>
                          <a:ea typeface="+mn-ea"/>
                          <a:cs typeface="+mn-cs"/>
                        </a:rPr>
                        <a:t>IEnumerable</a:t>
                      </a:r>
                      <a:r>
                        <a:rPr lang="en-IN" sz="1600" b="0" kern="1200" dirty="0" smtClean="0">
                          <a:solidFill>
                            <a:schemeClr val="tx1"/>
                          </a:solidFill>
                          <a:latin typeface="Cascadia Mono" panose="020B0609020000020004" pitchFamily="49" charset="0"/>
                          <a:ea typeface="+mn-ea"/>
                          <a:cs typeface="+mn-cs"/>
                        </a:rPr>
                        <a:t>&lt;</a:t>
                      </a:r>
                      <a:r>
                        <a:rPr lang="en-IN" sz="1600" b="0" dirty="0" smtClean="0">
                          <a:solidFill>
                            <a:srgbClr val="0000FF"/>
                          </a:solidFill>
                          <a:latin typeface="Cascadia Mono" panose="020B0609020000020004" pitchFamily="49" charset="0"/>
                        </a:rPr>
                        <a:t>string</a:t>
                      </a:r>
                      <a:r>
                        <a:rPr lang="en-IN" sz="1600" b="0" dirty="0" smtClean="0">
                          <a:solidFill>
                            <a:srgbClr val="000000"/>
                          </a:solidFill>
                          <a:latin typeface="Cascadia Mono" panose="020B0609020000020004" pitchFamily="49" charset="0"/>
                        </a:rPr>
                        <a:t>&gt; </a:t>
                      </a:r>
                      <a:r>
                        <a:rPr lang="en-IN" sz="1600" b="0" dirty="0" err="1" smtClean="0">
                          <a:solidFill>
                            <a:srgbClr val="000000"/>
                          </a:solidFill>
                          <a:latin typeface="Cascadia Mono" panose="020B0609020000020004" pitchFamily="49" charset="0"/>
                        </a:rPr>
                        <a:t>studentList</a:t>
                      </a:r>
                      <a:r>
                        <a:rPr lang="en-IN" sz="1600" b="0" dirty="0" smtClean="0">
                          <a:solidFill>
                            <a:srgbClr val="000000"/>
                          </a:solidFill>
                          <a:latin typeface="Cascadia Mono" panose="020B0609020000020004" pitchFamily="49" charset="0"/>
                        </a:rPr>
                        <a:t> = </a:t>
                      </a:r>
                      <a:r>
                        <a:rPr lang="en-IN" sz="1600" b="0" kern="1200" dirty="0" err="1" smtClean="0">
                          <a:solidFill>
                            <a:schemeClr val="tx2">
                              <a:lumMod val="60000"/>
                              <a:lumOff val="40000"/>
                            </a:schemeClr>
                          </a:solidFill>
                          <a:latin typeface="Cascadia Mono" panose="020B0609020000020004" pitchFamily="49" charset="0"/>
                          <a:ea typeface="+mn-ea"/>
                          <a:cs typeface="+mn-cs"/>
                        </a:rPr>
                        <a:t>Student</a:t>
                      </a:r>
                      <a:r>
                        <a:rPr lang="en-IN" sz="1600" b="0" dirty="0" err="1" smtClean="0">
                          <a:solidFill>
                            <a:srgbClr val="000000"/>
                          </a:solidFill>
                          <a:latin typeface="Cascadia Mono" panose="020B0609020000020004" pitchFamily="49" charset="0"/>
                        </a:rPr>
                        <a:t>.</a:t>
                      </a:r>
                      <a:r>
                        <a:rPr lang="en-IN" sz="1600" b="0" dirty="0" err="1" smtClean="0">
                          <a:solidFill>
                            <a:schemeClr val="accent5">
                              <a:lumMod val="75000"/>
                            </a:schemeClr>
                          </a:solidFill>
                          <a:latin typeface="Cascadia Mono" panose="020B0609020000020004" pitchFamily="49" charset="0"/>
                        </a:rPr>
                        <a:t>GetStudents</a:t>
                      </a:r>
                      <a:r>
                        <a:rPr lang="en-IN" sz="1600" b="0" dirty="0" smtClean="0">
                          <a:solidFill>
                            <a:srgbClr val="000000"/>
                          </a:solidFill>
                          <a:latin typeface="Cascadia Mono" panose="020B0609020000020004" pitchFamily="49" charset="0"/>
                        </a:rPr>
                        <a:t>()</a:t>
                      </a:r>
                    </a:p>
                    <a:p>
                      <a:r>
                        <a:rPr lang="en-IN" sz="1600" b="0" dirty="0" smtClean="0">
                          <a:solidFill>
                            <a:srgbClr val="000000"/>
                          </a:solidFill>
                          <a:latin typeface="Cascadia Mono" panose="020B0609020000020004" pitchFamily="49" charset="0"/>
                        </a:rPr>
                        <a:t>.</a:t>
                      </a:r>
                      <a:r>
                        <a:rPr lang="en-IN" sz="1600" b="0" dirty="0" err="1" smtClean="0">
                          <a:solidFill>
                            <a:schemeClr val="accent5">
                              <a:lumMod val="75000"/>
                            </a:schemeClr>
                          </a:solidFill>
                          <a:latin typeface="Cascadia Mono" panose="020B0609020000020004" pitchFamily="49" charset="0"/>
                        </a:rPr>
                        <a:t>SelectMany</a:t>
                      </a:r>
                      <a:r>
                        <a:rPr lang="en-IN" sz="1600" b="0" dirty="0" smtClean="0">
                          <a:solidFill>
                            <a:srgbClr val="000000"/>
                          </a:solidFill>
                          <a:latin typeface="Cascadia Mono" panose="020B0609020000020004" pitchFamily="49" charset="0"/>
                        </a:rPr>
                        <a:t>(s =&gt; </a:t>
                      </a:r>
                      <a:r>
                        <a:rPr lang="en-IN" sz="1600" b="0" dirty="0" err="1" smtClean="0">
                          <a:solidFill>
                            <a:srgbClr val="000000"/>
                          </a:solidFill>
                          <a:latin typeface="Cascadia Mono" panose="020B0609020000020004" pitchFamily="49" charset="0"/>
                        </a:rPr>
                        <a:t>s.Programming</a:t>
                      </a:r>
                      <a:r>
                        <a:rPr lang="en-IN" sz="1600" b="0" dirty="0" smtClean="0">
                          <a:solidFill>
                            <a:srgbClr val="000000"/>
                          </a:solidFill>
                          <a:latin typeface="Cascadia Mono" panose="020B0609020000020004" pitchFamily="49" charset="0"/>
                        </a:rPr>
                        <a:t>).</a:t>
                      </a:r>
                      <a:r>
                        <a:rPr lang="en-IN" sz="1600" b="0" dirty="0" smtClean="0">
                          <a:solidFill>
                            <a:schemeClr val="accent5">
                              <a:lumMod val="75000"/>
                            </a:schemeClr>
                          </a:solidFill>
                          <a:latin typeface="Cascadia Mono" panose="020B0609020000020004" pitchFamily="49" charset="0"/>
                        </a:rPr>
                        <a:t>Distinct</a:t>
                      </a:r>
                      <a:r>
                        <a:rPr lang="en-IN" sz="1600" b="0" dirty="0" smtClean="0">
                          <a:solidFill>
                            <a:srgbClr val="000000"/>
                          </a:solidFill>
                          <a:latin typeface="Cascadia Mono" panose="020B0609020000020004" pitchFamily="49" charset="0"/>
                        </a:rPr>
                        <a:t>().</a:t>
                      </a:r>
                      <a:r>
                        <a:rPr lang="en-IN" sz="1600" b="0" dirty="0" err="1" smtClean="0">
                          <a:solidFill>
                            <a:schemeClr val="accent5">
                              <a:lumMod val="75000"/>
                            </a:schemeClr>
                          </a:solidFill>
                          <a:latin typeface="Cascadia Mono" panose="020B0609020000020004" pitchFamily="49" charset="0"/>
                        </a:rPr>
                        <a:t>ToList</a:t>
                      </a:r>
                      <a:r>
                        <a:rPr lang="en-IN" sz="1600" b="0" dirty="0" smtClean="0">
                          <a:solidFill>
                            <a:srgbClr val="000000"/>
                          </a:solidFill>
                          <a:latin typeface="Cascadia Mono" panose="020B0609020000020004" pitchFamily="49"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IN" sz="1600" b="0" dirty="0" smtClean="0">
                          <a:solidFill>
                            <a:srgbClr val="00B050"/>
                          </a:solidFill>
                          <a:latin typeface="Cascadia Mono" panose="020B0609020000020004" pitchFamily="49" charset="0"/>
                        </a:rPr>
                        <a:t>// will return distinct programming</a:t>
                      </a:r>
                      <a:r>
                        <a:rPr lang="en-IN" sz="1600" b="0" baseline="0" dirty="0" smtClean="0">
                          <a:solidFill>
                            <a:srgbClr val="00B050"/>
                          </a:solidFill>
                          <a:latin typeface="Cascadia Mono" panose="020B0609020000020004" pitchFamily="49" charset="0"/>
                        </a:rPr>
                        <a:t> language list</a:t>
                      </a:r>
                      <a:endParaRPr lang="en-US" sz="1600" b="0" dirty="0" smtClean="0">
                        <a:solidFill>
                          <a:srgbClr val="00B050"/>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1"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4153236019"/>
              </p:ext>
            </p:extLst>
          </p:nvPr>
        </p:nvGraphicFramePr>
        <p:xfrm>
          <a:off x="129653" y="2967012"/>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52277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22" presetClass="entr" presetSubtype="8"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75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8"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par>
                                <p:cTn id="30" presetID="22" presetClass="entr" presetSubtype="8"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a:t>
            </a:r>
            <a:endParaRPr lang="en-IN" dirty="0"/>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rotWithShape="1">
          <a:blip r:embed="rId2"/>
          <a:srcRect t="897"/>
          <a:stretch/>
        </p:blipFill>
        <p:spPr>
          <a:xfrm>
            <a:off x="131180" y="872835"/>
            <a:ext cx="8527911" cy="5630263"/>
          </a:xfrm>
          <a:prstGeom prst="rect">
            <a:avLst/>
          </a:prstGeom>
        </p:spPr>
      </p:pic>
    </p:spTree>
    <p:extLst>
      <p:ext uri="{BB962C8B-B14F-4D97-AF65-F5344CB8AC3E}">
        <p14:creationId xmlns:p14="http://schemas.microsoft.com/office/powerpoint/2010/main" val="415028597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IN" dirty="0"/>
          </a:p>
        </p:txBody>
      </p:sp>
      <p:sp>
        <p:nvSpPr>
          <p:cNvPr id="4" name="TextBox 3"/>
          <p:cNvSpPr txBox="1"/>
          <p:nvPr/>
        </p:nvSpPr>
        <p:spPr>
          <a:xfrm>
            <a:off x="131180" y="863444"/>
            <a:ext cx="11797583" cy="2800767"/>
          </a:xfrm>
          <a:prstGeom prst="rect">
            <a:avLst/>
          </a:prstGeom>
          <a:noFill/>
        </p:spPr>
        <p:txBody>
          <a:bodyPr wrap="square" rtlCol="0">
            <a:spAutoFit/>
          </a:bodyPr>
          <a:lstStyle/>
          <a:p>
            <a:r>
              <a:rPr lang="en-IN" sz="1600" dirty="0">
                <a:solidFill>
                  <a:srgbClr val="0000FF"/>
                </a:solidFill>
                <a:latin typeface="Cascadia Mono" panose="020B0609020000020004" pitchFamily="49" charset="0"/>
              </a:rPr>
              <a:t>public</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class</a:t>
            </a:r>
            <a:r>
              <a:rPr lang="en-IN" sz="1600" dirty="0">
                <a:solidFill>
                  <a:srgbClr val="000000"/>
                </a:solidFill>
                <a:latin typeface="Cascadia Mono" panose="020B0609020000020004" pitchFamily="49" charset="0"/>
              </a:rPr>
              <a:t> </a:t>
            </a:r>
            <a:r>
              <a:rPr lang="en-IN" sz="1600" dirty="0">
                <a:solidFill>
                  <a:srgbClr val="2B91AF"/>
                </a:solidFill>
                <a:latin typeface="Cascadia Mono" panose="020B0609020000020004" pitchFamily="49" charset="0"/>
              </a:rPr>
              <a:t>Program</a:t>
            </a:r>
            <a:endParaRPr lang="en-IN" sz="1600" dirty="0">
              <a:solidFill>
                <a:srgbClr val="000000"/>
              </a:solidFill>
              <a:latin typeface="Cascadia Mono" panose="020B0609020000020004" pitchFamily="49" charset="0"/>
            </a:endParaRPr>
          </a:p>
          <a:p>
            <a:r>
              <a:rPr lang="en-IN" sz="1600" dirty="0" smtClean="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smtClean="0">
                <a:solidFill>
                  <a:srgbClr val="000000"/>
                </a:solidFill>
                <a:latin typeface="Cascadia Mono" panose="020B0609020000020004" pitchFamily="49" charset="0"/>
              </a:rPr>
              <a:t>   </a:t>
            </a:r>
            <a:r>
              <a:rPr lang="en-IN" sz="1600" dirty="0" smtClean="0">
                <a:solidFill>
                  <a:srgbClr val="0000FF"/>
                </a:solidFill>
                <a:latin typeface="Cascadia Mono" panose="020B0609020000020004" pitchFamily="49" charset="0"/>
              </a:rPr>
              <a:t>public</a:t>
            </a:r>
            <a:r>
              <a:rPr lang="en-IN" sz="1600" dirty="0" smtClean="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static</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void</a:t>
            </a:r>
            <a:r>
              <a:rPr lang="en-IN" sz="1600" dirty="0">
                <a:solidFill>
                  <a:srgbClr val="000000"/>
                </a:solidFill>
                <a:latin typeface="Cascadia Mono" panose="020B0609020000020004" pitchFamily="49" charset="0"/>
              </a:rPr>
              <a:t> Main()</a:t>
            </a:r>
          </a:p>
          <a:p>
            <a:r>
              <a:rPr lang="en-IN" sz="1600" dirty="0">
                <a:solidFill>
                  <a:srgbClr val="000000"/>
                </a:solidFill>
                <a:latin typeface="Cascadia Mono" panose="020B0609020000020004" pitchFamily="49" charset="0"/>
              </a:rPr>
              <a:t>    </a:t>
            </a:r>
            <a:r>
              <a:rPr lang="en-IN" sz="1600" dirty="0" smtClean="0">
                <a:solidFill>
                  <a:srgbClr val="000000"/>
                </a:solidFill>
                <a:latin typeface="Cascadia Mono" panose="020B0609020000020004" pitchFamily="49" charset="0"/>
              </a:rPr>
              <a:t>{</a:t>
            </a:r>
          </a:p>
          <a:p>
            <a:r>
              <a:rPr lang="en-US" sz="1600" dirty="0" smtClean="0">
                <a:solidFill>
                  <a:srgbClr val="000000"/>
                </a:solidFill>
                <a:latin typeface="Cascadia Mono" panose="020B0609020000020004" pitchFamily="49" charset="0"/>
              </a:rPr>
              <a:t>	</a:t>
            </a:r>
            <a:r>
              <a:rPr lang="en-US" sz="1600" dirty="0" err="1">
                <a:solidFill>
                  <a:srgbClr val="0000FF"/>
                </a:solidFill>
                <a:latin typeface="Cascadia Mono" panose="020B0609020000020004" pitchFamily="49" charset="0"/>
              </a:rPr>
              <a:t>var</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empList</a:t>
            </a:r>
            <a:r>
              <a:rPr lang="en-US" sz="1600" dirty="0">
                <a:solidFill>
                  <a:srgbClr val="000000"/>
                </a:solidFill>
                <a:latin typeface="Cascadia Mono" panose="020B0609020000020004" pitchFamily="49" charset="0"/>
              </a:rPr>
              <a:t> = </a:t>
            </a:r>
            <a:r>
              <a:rPr lang="en-US" sz="1600" dirty="0" err="1">
                <a:solidFill>
                  <a:srgbClr val="2B91AF"/>
                </a:solidFill>
                <a:latin typeface="Cascadia Mono" panose="020B0609020000020004" pitchFamily="49" charset="0"/>
              </a:rPr>
              <a:t>Employee</a:t>
            </a:r>
            <a:r>
              <a:rPr lang="en-US" sz="1600" dirty="0" err="1">
                <a:solidFill>
                  <a:srgbClr val="000000"/>
                </a:solidFill>
                <a:latin typeface="Cascadia Mono" panose="020B0609020000020004" pitchFamily="49" charset="0"/>
              </a:rPr>
              <a:t>.</a:t>
            </a:r>
            <a:r>
              <a:rPr lang="en-US" sz="1600" dirty="0" err="1">
                <a:solidFill>
                  <a:schemeClr val="accent5">
                    <a:lumMod val="75000"/>
                  </a:schemeClr>
                </a:solidFill>
                <a:latin typeface="Cascadia Mono" panose="020B0609020000020004" pitchFamily="49" charset="0"/>
              </a:rPr>
              <a:t>GetEmployees</a:t>
            </a:r>
            <a:r>
              <a:rPr lang="en-US" sz="1600" dirty="0">
                <a:solidFill>
                  <a:srgbClr val="000000"/>
                </a:solidFill>
                <a:latin typeface="Cascadia Mono" panose="020B0609020000020004" pitchFamily="49" charset="0"/>
              </a:rPr>
              <a:t>().</a:t>
            </a:r>
            <a:r>
              <a:rPr lang="en-US" sz="1600" dirty="0" err="1">
                <a:solidFill>
                  <a:schemeClr val="accent5">
                    <a:lumMod val="75000"/>
                  </a:schemeClr>
                </a:solidFill>
                <a:latin typeface="Cascadia Mono" panose="020B0609020000020004" pitchFamily="49" charset="0"/>
              </a:rPr>
              <a:t>OrderBy</a:t>
            </a:r>
            <a:r>
              <a:rPr lang="en-US" sz="1600" dirty="0">
                <a:solidFill>
                  <a:srgbClr val="000000"/>
                </a:solidFill>
                <a:latin typeface="Cascadia Mono" panose="020B0609020000020004" pitchFamily="49" charset="0"/>
              </a:rPr>
              <a:t>(x =&gt; </a:t>
            </a:r>
            <a:r>
              <a:rPr lang="en-US" sz="1600" dirty="0" err="1">
                <a:solidFill>
                  <a:srgbClr val="000000"/>
                </a:solidFill>
                <a:latin typeface="Cascadia Mono" panose="020B0609020000020004" pitchFamily="49" charset="0"/>
              </a:rPr>
              <a:t>x.Branch</a:t>
            </a:r>
            <a:r>
              <a:rPr lang="en-US" sz="1600" dirty="0">
                <a:solidFill>
                  <a:srgbClr val="000000"/>
                </a:solidFill>
                <a:latin typeface="Cascadia Mono" panose="020B0609020000020004" pitchFamily="49" charset="0"/>
              </a:rPr>
              <a:t>).</a:t>
            </a:r>
            <a:r>
              <a:rPr lang="en-US" sz="1600" dirty="0">
                <a:solidFill>
                  <a:schemeClr val="accent5">
                    <a:lumMod val="75000"/>
                  </a:schemeClr>
                </a:solidFill>
                <a:latin typeface="Cascadia Mono" panose="020B0609020000020004" pitchFamily="49" charset="0"/>
              </a:rPr>
              <a:t>Reverse</a:t>
            </a:r>
            <a:r>
              <a:rPr lang="en-US"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r>
              <a:rPr lang="en-IN" sz="1600" dirty="0" err="1">
                <a:solidFill>
                  <a:srgbClr val="0000FF"/>
                </a:solidFill>
                <a:latin typeface="Cascadia Mono" panose="020B0609020000020004" pitchFamily="49" charset="0"/>
              </a:rPr>
              <a:t>foreach</a:t>
            </a:r>
            <a:r>
              <a:rPr lang="en-IN" sz="1600" dirty="0">
                <a:solidFill>
                  <a:srgbClr val="000000"/>
                </a:solidFill>
                <a:latin typeface="Cascadia Mono" panose="020B0609020000020004" pitchFamily="49" charset="0"/>
              </a:rPr>
              <a:t> (</a:t>
            </a:r>
            <a:r>
              <a:rPr lang="en-IN" sz="1600" dirty="0" err="1">
                <a:solidFill>
                  <a:srgbClr val="0000FF"/>
                </a:solidFill>
                <a:latin typeface="Cascadia Mono" panose="020B0609020000020004" pitchFamily="49" charset="0"/>
              </a:rPr>
              <a:t>var</a:t>
            </a:r>
            <a:r>
              <a:rPr lang="en-IN" sz="1600" dirty="0">
                <a:solidFill>
                  <a:srgbClr val="000000"/>
                </a:solidFill>
                <a:latin typeface="Cascadia Mono" panose="020B0609020000020004" pitchFamily="49" charset="0"/>
              </a:rPr>
              <a:t> </a:t>
            </a:r>
            <a:r>
              <a:rPr lang="en-IN" sz="1600" dirty="0" err="1">
                <a:solidFill>
                  <a:srgbClr val="000000"/>
                </a:solidFill>
                <a:latin typeface="Cascadia Mono" panose="020B0609020000020004" pitchFamily="49" charset="0"/>
              </a:rPr>
              <a:t>emp</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in</a:t>
            </a:r>
            <a:r>
              <a:rPr lang="en-IN" sz="1600" dirty="0">
                <a:solidFill>
                  <a:srgbClr val="000000"/>
                </a:solidFill>
                <a:latin typeface="Cascadia Mono" panose="020B0609020000020004" pitchFamily="49" charset="0"/>
              </a:rPr>
              <a:t> </a:t>
            </a:r>
            <a:r>
              <a:rPr lang="en-IN" sz="1600" dirty="0" err="1">
                <a:solidFill>
                  <a:srgbClr val="000000"/>
                </a:solidFill>
                <a:latin typeface="Cascadia Mono" panose="020B0609020000020004" pitchFamily="49" charset="0"/>
              </a:rPr>
              <a:t>empList</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err="1">
                <a:solidFill>
                  <a:srgbClr val="2B91AF"/>
                </a:solidFill>
                <a:latin typeface="Cascadia Mono" panose="020B0609020000020004" pitchFamily="49" charset="0"/>
              </a:rPr>
              <a:t>Console</a:t>
            </a:r>
            <a:r>
              <a:rPr lang="en-IN" sz="1600" dirty="0" err="1">
                <a:solidFill>
                  <a:srgbClr val="000000"/>
                </a:solidFill>
                <a:latin typeface="Cascadia Mono" panose="020B0609020000020004" pitchFamily="49" charset="0"/>
              </a:rPr>
              <a:t>.WriteLine</a:t>
            </a:r>
            <a:r>
              <a:rPr lang="en-IN" sz="1600" dirty="0">
                <a:solidFill>
                  <a:srgbClr val="000000"/>
                </a:solidFill>
                <a:latin typeface="Cascadia Mono" panose="020B0609020000020004" pitchFamily="49" charset="0"/>
              </a:rPr>
              <a:t>(</a:t>
            </a:r>
            <a:r>
              <a:rPr lang="en-IN" sz="1600" dirty="0">
                <a:solidFill>
                  <a:srgbClr val="A31515"/>
                </a:solidFill>
                <a:latin typeface="Cascadia Mono" panose="020B0609020000020004" pitchFamily="49" charset="0"/>
              </a:rPr>
              <a:t>$"Name: </a:t>
            </a:r>
            <a:r>
              <a:rPr lang="en-IN" sz="1600" dirty="0">
                <a:solidFill>
                  <a:srgbClr val="000000"/>
                </a:solidFill>
                <a:latin typeface="Cascadia Mono" panose="020B0609020000020004" pitchFamily="49" charset="0"/>
              </a:rPr>
              <a:t>{</a:t>
            </a:r>
            <a:r>
              <a:rPr lang="en-IN" sz="1600" dirty="0" err="1">
                <a:solidFill>
                  <a:srgbClr val="000000"/>
                </a:solidFill>
                <a:latin typeface="Cascadia Mono" panose="020B0609020000020004" pitchFamily="49" charset="0"/>
              </a:rPr>
              <a:t>emp.FirstName</a:t>
            </a:r>
            <a:r>
              <a:rPr lang="en-IN" sz="1600" dirty="0">
                <a:solidFill>
                  <a:srgbClr val="000000"/>
                </a:solidFill>
                <a:latin typeface="Cascadia Mono" panose="020B0609020000020004" pitchFamily="49" charset="0"/>
              </a:rPr>
              <a:t>}</a:t>
            </a:r>
            <a:r>
              <a:rPr lang="en-IN" sz="1600" dirty="0">
                <a:solidFill>
                  <a:srgbClr val="A31515"/>
                </a:solidFill>
                <a:latin typeface="Cascadia Mono" panose="020B0609020000020004" pitchFamily="49" charset="0"/>
              </a:rPr>
              <a:t> - </a:t>
            </a:r>
            <a:r>
              <a:rPr lang="en-IN" sz="1600" dirty="0">
                <a:solidFill>
                  <a:srgbClr val="000000"/>
                </a:solidFill>
                <a:latin typeface="Cascadia Mono" panose="020B0609020000020004" pitchFamily="49" charset="0"/>
              </a:rPr>
              <a:t>{</a:t>
            </a:r>
            <a:r>
              <a:rPr lang="en-IN" sz="1600" dirty="0" err="1">
                <a:solidFill>
                  <a:srgbClr val="000000"/>
                </a:solidFill>
                <a:latin typeface="Cascadia Mono" panose="020B0609020000020004" pitchFamily="49" charset="0"/>
              </a:rPr>
              <a:t>emp.LastName</a:t>
            </a:r>
            <a:r>
              <a:rPr lang="en-IN" sz="1600" dirty="0">
                <a:solidFill>
                  <a:srgbClr val="000000"/>
                </a:solidFill>
                <a:latin typeface="Cascadia Mono" panose="020B0609020000020004" pitchFamily="49" charset="0"/>
              </a:rPr>
              <a:t>}</a:t>
            </a:r>
            <a:r>
              <a:rPr lang="en-IN" sz="1600" dirty="0">
                <a:solidFill>
                  <a:srgbClr val="A31515"/>
                </a:solidFill>
                <a:latin typeface="Cascadia Mono" panose="020B0609020000020004" pitchFamily="49" charset="0"/>
              </a:rPr>
              <a:t>, Branch: </a:t>
            </a:r>
            <a:r>
              <a:rPr lang="en-IN" sz="1600" dirty="0">
                <a:solidFill>
                  <a:srgbClr val="000000"/>
                </a:solidFill>
                <a:latin typeface="Cascadia Mono" panose="020B0609020000020004" pitchFamily="49" charset="0"/>
              </a:rPr>
              <a:t>{</a:t>
            </a:r>
            <a:r>
              <a:rPr lang="en-IN" sz="1600" dirty="0" err="1">
                <a:solidFill>
                  <a:srgbClr val="000000"/>
                </a:solidFill>
                <a:latin typeface="Cascadia Mono" panose="020B0609020000020004" pitchFamily="49" charset="0"/>
              </a:rPr>
              <a:t>emp.Branch</a:t>
            </a:r>
            <a:r>
              <a:rPr lang="en-IN" sz="1600" dirty="0">
                <a:solidFill>
                  <a:srgbClr val="000000"/>
                </a:solidFill>
                <a:latin typeface="Cascadia Mono" panose="020B0609020000020004" pitchFamily="49" charset="0"/>
              </a:rPr>
              <a:t>}</a:t>
            </a:r>
            <a:r>
              <a:rPr lang="en-IN" sz="1600" dirty="0">
                <a:solidFill>
                  <a:srgbClr val="A31515"/>
                </a:solidFill>
                <a:latin typeface="Cascadia Mono" panose="020B0609020000020004" pitchFamily="49" charset="0"/>
              </a:rPr>
              <a:t>"</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r>
              <a:rPr lang="en-IN" sz="1600" dirty="0" smtClean="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smtClean="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a:t>
            </a:r>
            <a:endParaRPr lang="en-IN" sz="1600" dirty="0"/>
          </a:p>
        </p:txBody>
      </p:sp>
      <p:pic>
        <p:nvPicPr>
          <p:cNvPr id="5" name="Picture 4"/>
          <p:cNvPicPr>
            <a:picLocks noChangeAspect="1"/>
          </p:cNvPicPr>
          <p:nvPr/>
        </p:nvPicPr>
        <p:blipFill rotWithShape="1">
          <a:blip r:embed="rId2"/>
          <a:srcRect t="1315" b="3174"/>
          <a:stretch/>
        </p:blipFill>
        <p:spPr>
          <a:xfrm>
            <a:off x="984299" y="3816454"/>
            <a:ext cx="4772891" cy="2549236"/>
          </a:xfrm>
          <a:prstGeom prst="rect">
            <a:avLst/>
          </a:prstGeom>
        </p:spPr>
      </p:pic>
      <p:sp>
        <p:nvSpPr>
          <p:cNvPr id="6" name="TextBox 5"/>
          <p:cNvSpPr txBox="1"/>
          <p:nvPr/>
        </p:nvSpPr>
        <p:spPr>
          <a:xfrm>
            <a:off x="131180" y="3816454"/>
            <a:ext cx="853119" cy="369332"/>
          </a:xfrm>
          <a:prstGeom prst="rect">
            <a:avLst/>
          </a:prstGeom>
          <a:noFill/>
        </p:spPr>
        <p:txBody>
          <a:bodyPr wrap="none" rtlCol="0">
            <a:spAutoFit/>
          </a:bodyPr>
          <a:lstStyle/>
          <a:p>
            <a:r>
              <a:rPr lang="en-US" dirty="0" smtClean="0"/>
              <a:t>Output:</a:t>
            </a:r>
            <a:endParaRPr lang="en-IN" dirty="0"/>
          </a:p>
        </p:txBody>
      </p:sp>
    </p:spTree>
    <p:extLst>
      <p:ext uri="{BB962C8B-B14F-4D97-AF65-F5344CB8AC3E}">
        <p14:creationId xmlns:p14="http://schemas.microsoft.com/office/powerpoint/2010/main" val="415702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LINQ </a:t>
            </a:r>
            <a:r>
              <a:rPr lang="en-US" dirty="0" err="1" smtClean="0"/>
              <a:t>GroupBy</a:t>
            </a:r>
            <a:endParaRPr lang="en-IN" dirty="0"/>
          </a:p>
        </p:txBody>
      </p:sp>
      <p:sp>
        <p:nvSpPr>
          <p:cNvPr id="3" name="Content Placeholder 2"/>
          <p:cNvSpPr>
            <a:spLocks noGrp="1"/>
          </p:cNvSpPr>
          <p:nvPr>
            <p:ph idx="1"/>
          </p:nvPr>
        </p:nvSpPr>
        <p:spPr/>
        <p:txBody>
          <a:bodyPr/>
          <a:lstStyle/>
          <a:p>
            <a:r>
              <a:rPr lang="en-US" dirty="0"/>
              <a:t>The </a:t>
            </a:r>
            <a:r>
              <a:rPr lang="en-US" dirty="0" err="1"/>
              <a:t>GroupBy</a:t>
            </a:r>
            <a:r>
              <a:rPr lang="en-US" dirty="0"/>
              <a:t> </a:t>
            </a:r>
            <a:r>
              <a:rPr lang="en-US" dirty="0" smtClean="0"/>
              <a:t>method </a:t>
            </a:r>
            <a:r>
              <a:rPr lang="en-US" dirty="0"/>
              <a:t>is used for organizing and categorizing data into </a:t>
            </a:r>
            <a:r>
              <a:rPr lang="en-US" dirty="0" smtClean="0"/>
              <a:t>groups.</a:t>
            </a:r>
          </a:p>
          <a:p>
            <a:r>
              <a:rPr lang="en-US" dirty="0" smtClean="0"/>
              <a:t>It </a:t>
            </a:r>
            <a:r>
              <a:rPr lang="en-US" dirty="0"/>
              <a:t>enables us to group elements in a collection based on a specified key and perform operations on each group</a:t>
            </a:r>
            <a:r>
              <a:rPr lang="en-US" dirty="0" smtClean="0"/>
              <a:t>.</a:t>
            </a:r>
            <a:endParaRPr lang="en-US" dirty="0"/>
          </a:p>
          <a:p>
            <a:r>
              <a:rPr lang="en-US" dirty="0" err="1"/>
              <a:t>GroupBy</a:t>
            </a:r>
            <a:r>
              <a:rPr lang="en-US" dirty="0"/>
              <a:t> Method groups elements that share a common attribute, allowing us to perform operations on each </a:t>
            </a:r>
            <a:r>
              <a:rPr lang="en-US" dirty="0" smtClean="0"/>
              <a:t>group.</a:t>
            </a:r>
          </a:p>
          <a:p>
            <a:r>
              <a:rPr lang="en-US" dirty="0" smtClean="0"/>
              <a:t>Each </a:t>
            </a:r>
            <a:r>
              <a:rPr lang="en-US" dirty="0"/>
              <a:t>group is represented by an </a:t>
            </a:r>
            <a:r>
              <a:rPr lang="en-US" dirty="0" err="1"/>
              <a:t>IGrouping</a:t>
            </a:r>
            <a:r>
              <a:rPr lang="en-US" dirty="0"/>
              <a:t>&lt;</a:t>
            </a:r>
            <a:r>
              <a:rPr lang="en-US" dirty="0" err="1"/>
              <a:t>TKey</a:t>
            </a:r>
            <a:r>
              <a:rPr lang="en-US" dirty="0"/>
              <a:t>, </a:t>
            </a:r>
            <a:r>
              <a:rPr lang="en-US" dirty="0" err="1"/>
              <a:t>TElement</a:t>
            </a:r>
            <a:r>
              <a:rPr lang="en-US" dirty="0"/>
              <a:t>&gt; object, where </a:t>
            </a:r>
            <a:r>
              <a:rPr lang="en-US" dirty="0" err="1"/>
              <a:t>TKey</a:t>
            </a:r>
            <a:r>
              <a:rPr lang="en-US" dirty="0"/>
              <a:t> is the type of the key, and </a:t>
            </a:r>
            <a:r>
              <a:rPr lang="en-US" dirty="0" err="1"/>
              <a:t>TElement</a:t>
            </a:r>
            <a:r>
              <a:rPr lang="en-US" dirty="0"/>
              <a:t> is the type of the elements in the group.</a:t>
            </a:r>
          </a:p>
          <a:p>
            <a:endParaRPr lang="en-US" dirty="0"/>
          </a:p>
          <a:p>
            <a:endParaRPr lang="en-IN" dirty="0"/>
          </a:p>
        </p:txBody>
      </p:sp>
    </p:spTree>
    <p:extLst>
      <p:ext uri="{BB962C8B-B14F-4D97-AF65-F5344CB8AC3E}">
        <p14:creationId xmlns:p14="http://schemas.microsoft.com/office/powerpoint/2010/main" val="73178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LINQ </a:t>
            </a:r>
            <a:r>
              <a:rPr lang="en-US" dirty="0" err="1"/>
              <a:t>GroupBy</a:t>
            </a:r>
            <a:endParaRPr lang="en-IN" dirty="0"/>
          </a:p>
        </p:txBody>
      </p:sp>
      <p:sp>
        <p:nvSpPr>
          <p:cNvPr id="3" name="Content Placeholder 2"/>
          <p:cNvSpPr>
            <a:spLocks noGrp="1"/>
          </p:cNvSpPr>
          <p:nvPr>
            <p:ph idx="1"/>
          </p:nvPr>
        </p:nvSpPr>
        <p:spPr/>
        <p:txBody>
          <a:bodyPr/>
          <a:lstStyle/>
          <a:p>
            <a:r>
              <a:rPr lang="en-US" dirty="0">
                <a:latin typeface="Roboto Condensed (Body)"/>
              </a:rPr>
              <a:t>Syntax</a:t>
            </a:r>
            <a:endParaRPr lang="en-IN" dirty="0">
              <a:latin typeface="Roboto Condensed (Body)"/>
            </a:endParaRPr>
          </a:p>
          <a:p>
            <a:pPr marL="0" indent="0">
              <a:spcBef>
                <a:spcPts val="600"/>
              </a:spcBef>
              <a:spcAft>
                <a:spcPts val="600"/>
              </a:spcAft>
              <a:buNone/>
            </a:pPr>
            <a:r>
              <a:rPr lang="en-IN" dirty="0" smtClean="0">
                <a:latin typeface="Roboto Condensed (Body)"/>
              </a:rPr>
              <a:t>	</a:t>
            </a:r>
            <a:r>
              <a:rPr lang="en-IN" sz="2000" dirty="0" err="1" smtClean="0">
                <a:latin typeface="Roboto Condensed (Body)"/>
              </a:rPr>
              <a:t>var</a:t>
            </a:r>
            <a:r>
              <a:rPr lang="en-IN" sz="2000" dirty="0" smtClean="0">
                <a:latin typeface="Roboto Condensed (Body)"/>
              </a:rPr>
              <a:t> </a:t>
            </a:r>
            <a:r>
              <a:rPr lang="en-IN" sz="2000" dirty="0">
                <a:latin typeface="Roboto Condensed (Body)"/>
              </a:rPr>
              <a:t>groups = </a:t>
            </a:r>
            <a:r>
              <a:rPr lang="en-IN" sz="2000" dirty="0" err="1">
                <a:latin typeface="Roboto Condensed (Body)"/>
              </a:rPr>
              <a:t>source.GroupBy</a:t>
            </a:r>
            <a:r>
              <a:rPr lang="en-IN" sz="2000" dirty="0">
                <a:latin typeface="Roboto Condensed (Body)"/>
              </a:rPr>
              <a:t>(x =&gt; new { x.Column1, x.Column2, ... </a:t>
            </a:r>
            <a:r>
              <a:rPr lang="en-IN" sz="2000" dirty="0" smtClean="0">
                <a:latin typeface="Roboto Condensed (Body)"/>
              </a:rPr>
              <a:t>});</a:t>
            </a:r>
          </a:p>
          <a:p>
            <a:pPr lvl="1"/>
            <a:r>
              <a:rPr lang="en-US" dirty="0" smtClean="0">
                <a:latin typeface="Roboto Condensed (Body)"/>
              </a:rPr>
              <a:t>Source: This is the data source that we want to group.</a:t>
            </a:r>
          </a:p>
          <a:p>
            <a:pPr lvl="1"/>
            <a:r>
              <a:rPr lang="en-US" dirty="0" smtClean="0">
                <a:latin typeface="Roboto Condensed (Body)"/>
              </a:rPr>
              <a:t>Column1, Column2, ... : These are the column names that we want to group by. We can include as many columns as we want, separated by commas.</a:t>
            </a:r>
          </a:p>
          <a:p>
            <a:pPr lvl="1"/>
            <a:r>
              <a:rPr lang="en-US" dirty="0" smtClean="0">
                <a:latin typeface="Roboto Condensed (Body)"/>
              </a:rPr>
              <a:t>x : This is a placeholder variable that represents each item in the data source.</a:t>
            </a:r>
          </a:p>
          <a:p>
            <a:pPr lvl="1"/>
            <a:r>
              <a:rPr lang="en-US" dirty="0" smtClean="0">
                <a:latin typeface="Roboto Condensed (Body)"/>
              </a:rPr>
              <a:t>new { x.Column1, x.Column2, ... } : This is an anonymous type that contains the columns we want to group by.</a:t>
            </a:r>
          </a:p>
          <a:p>
            <a:pPr lvl="1"/>
            <a:endParaRPr lang="en-IN" dirty="0" smtClean="0">
              <a:latin typeface="Roboto Condensed (Body)"/>
            </a:endParaRPr>
          </a:p>
          <a:p>
            <a:pPr lvl="1"/>
            <a:endParaRPr lang="en-IN" dirty="0">
              <a:latin typeface="Roboto Condensed (Body)"/>
            </a:endParaRPr>
          </a:p>
        </p:txBody>
      </p:sp>
    </p:spTree>
    <p:extLst>
      <p:ext uri="{BB962C8B-B14F-4D97-AF65-F5344CB8AC3E}">
        <p14:creationId xmlns:p14="http://schemas.microsoft.com/office/powerpoint/2010/main" val="30256304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38550" y="863444"/>
            <a:ext cx="8690284" cy="5590565"/>
          </a:xfrm>
          <a:prstGeom prst="rect">
            <a:avLst/>
          </a:prstGeom>
        </p:spPr>
      </p:pic>
    </p:spTree>
    <p:extLst>
      <p:ext uri="{BB962C8B-B14F-4D97-AF65-F5344CB8AC3E}">
        <p14:creationId xmlns:p14="http://schemas.microsoft.com/office/powerpoint/2010/main" val="341532292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Grouping the Students Based on the Branch</a:t>
            </a:r>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131180" y="863444"/>
            <a:ext cx="5923256" cy="5423241"/>
          </a:xfrm>
          <a:prstGeom prst="rect">
            <a:avLst/>
          </a:prstGeom>
        </p:spPr>
      </p:pic>
      <p:pic>
        <p:nvPicPr>
          <p:cNvPr id="5" name="Picture 4"/>
          <p:cNvPicPr>
            <a:picLocks noChangeAspect="1"/>
          </p:cNvPicPr>
          <p:nvPr/>
        </p:nvPicPr>
        <p:blipFill>
          <a:blip r:embed="rId3"/>
          <a:stretch>
            <a:fillRect/>
          </a:stretch>
        </p:blipFill>
        <p:spPr>
          <a:xfrm>
            <a:off x="6096000" y="1331335"/>
            <a:ext cx="4848994" cy="2880447"/>
          </a:xfrm>
          <a:prstGeom prst="rect">
            <a:avLst/>
          </a:prstGeom>
        </p:spPr>
      </p:pic>
      <p:sp>
        <p:nvSpPr>
          <p:cNvPr id="6" name="TextBox 5"/>
          <p:cNvSpPr txBox="1"/>
          <p:nvPr/>
        </p:nvSpPr>
        <p:spPr>
          <a:xfrm>
            <a:off x="6096000" y="863442"/>
            <a:ext cx="922047" cy="400110"/>
          </a:xfrm>
          <a:prstGeom prst="rect">
            <a:avLst/>
          </a:prstGeom>
          <a:noFill/>
        </p:spPr>
        <p:txBody>
          <a:bodyPr wrap="none" rtlCol="0">
            <a:spAutoFit/>
          </a:bodyPr>
          <a:lstStyle/>
          <a:p>
            <a:r>
              <a:rPr lang="en-US" sz="2000" dirty="0" smtClean="0"/>
              <a:t>Output:</a:t>
            </a:r>
            <a:endParaRPr lang="en-IN" sz="2000" dirty="0"/>
          </a:p>
        </p:txBody>
      </p:sp>
    </p:spTree>
    <p:extLst>
      <p:ext uri="{BB962C8B-B14F-4D97-AF65-F5344CB8AC3E}">
        <p14:creationId xmlns:p14="http://schemas.microsoft.com/office/powerpoint/2010/main" val="93985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Group By Multiple Columns</a:t>
            </a:r>
            <a:endParaRPr lang="en-IN" dirty="0"/>
          </a:p>
        </p:txBody>
      </p:sp>
      <p:sp>
        <p:nvSpPr>
          <p:cNvPr id="4" name="Rectangle 3"/>
          <p:cNvSpPr/>
          <p:nvPr/>
        </p:nvSpPr>
        <p:spPr>
          <a:xfrm>
            <a:off x="131180" y="863444"/>
            <a:ext cx="12060820" cy="5755422"/>
          </a:xfrm>
          <a:prstGeom prst="rect">
            <a:avLst/>
          </a:prstGeom>
        </p:spPr>
        <p:txBody>
          <a:bodyPr wrap="square">
            <a:spAutoFit/>
          </a:bodyPr>
          <a:lstStyle/>
          <a:p>
            <a:r>
              <a:rPr lang="en-IN" sz="1600" dirty="0">
                <a:solidFill>
                  <a:srgbClr val="0000FF"/>
                </a:solidFill>
                <a:latin typeface="Cascadia Mono" panose="020B0609020000020004" pitchFamily="49" charset="0"/>
              </a:rPr>
              <a:t>public</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class</a:t>
            </a:r>
            <a:r>
              <a:rPr lang="en-IN" sz="1600" dirty="0">
                <a:solidFill>
                  <a:srgbClr val="000000"/>
                </a:solidFill>
                <a:latin typeface="Cascadia Mono" panose="020B0609020000020004" pitchFamily="49" charset="0"/>
              </a:rPr>
              <a:t> </a:t>
            </a:r>
            <a:r>
              <a:rPr lang="en-IN" sz="1600" dirty="0">
                <a:solidFill>
                  <a:srgbClr val="2B91AF"/>
                </a:solidFill>
                <a:latin typeface="Cascadia Mono" panose="020B0609020000020004" pitchFamily="49" charset="0"/>
              </a:rPr>
              <a:t>Teacher</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public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string</a:t>
            </a:r>
            <a:r>
              <a:rPr lang="en-US" sz="1600" dirty="0">
                <a:solidFill>
                  <a:srgbClr val="000000"/>
                </a:solidFill>
                <a:latin typeface="Cascadia Mono" panose="020B0609020000020004" pitchFamily="49" charset="0"/>
              </a:rPr>
              <a:t> name { </a:t>
            </a:r>
            <a:r>
              <a:rPr lang="en-US" sz="1600" dirty="0">
                <a:solidFill>
                  <a:srgbClr val="0000FF"/>
                </a:solidFill>
                <a:latin typeface="Cascadia Mono" panose="020B0609020000020004" pitchFamily="49" charset="0"/>
              </a:rPr>
              <a:t>get</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set</a:t>
            </a:r>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public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string</a:t>
            </a:r>
            <a:r>
              <a:rPr lang="en-US" sz="1600" dirty="0">
                <a:solidFill>
                  <a:srgbClr val="000000"/>
                </a:solidFill>
                <a:latin typeface="Cascadia Mono" panose="020B0609020000020004" pitchFamily="49" charset="0"/>
              </a:rPr>
              <a:t> subject { </a:t>
            </a:r>
            <a:r>
              <a:rPr lang="en-US" sz="1600" dirty="0">
                <a:solidFill>
                  <a:srgbClr val="0000FF"/>
                </a:solidFill>
                <a:latin typeface="Cascadia Mono" panose="020B0609020000020004" pitchFamily="49" charset="0"/>
              </a:rPr>
              <a:t>get</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set</a:t>
            </a:r>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public</a:t>
            </a:r>
            <a:r>
              <a:rPr lang="en-US" sz="1600" dirty="0">
                <a:solidFill>
                  <a:srgbClr val="000000"/>
                </a:solidFill>
                <a:latin typeface="Cascadia Mono" panose="020B0609020000020004" pitchFamily="49" charset="0"/>
              </a:rPr>
              <a:t> </a:t>
            </a:r>
            <a:r>
              <a:rPr lang="en-US" sz="1600" dirty="0" err="1">
                <a:solidFill>
                  <a:srgbClr val="0000FF"/>
                </a:solidFill>
                <a:latin typeface="Cascadia Mono" panose="020B0609020000020004" pitchFamily="49" charset="0"/>
              </a:rPr>
              <a:t>int</a:t>
            </a:r>
            <a:r>
              <a:rPr lang="en-US" sz="1600" dirty="0">
                <a:solidFill>
                  <a:srgbClr val="000000"/>
                </a:solidFill>
                <a:latin typeface="Cascadia Mono" panose="020B0609020000020004" pitchFamily="49" charset="0"/>
              </a:rPr>
              <a:t> age { </a:t>
            </a:r>
            <a:r>
              <a:rPr lang="en-US" sz="1600" dirty="0">
                <a:solidFill>
                  <a:srgbClr val="0000FF"/>
                </a:solidFill>
                <a:latin typeface="Cascadia Mono" panose="020B0609020000020004" pitchFamily="49" charset="0"/>
              </a:rPr>
              <a:t>get</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set</a:t>
            </a:r>
            <a:r>
              <a:rPr lang="en-US"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a:t>
            </a:r>
          </a:p>
          <a:p>
            <a:endParaRPr lang="en-IN" sz="1600" dirty="0">
              <a:solidFill>
                <a:srgbClr val="000000"/>
              </a:solidFill>
              <a:latin typeface="Cascadia Mono" panose="020B0609020000020004" pitchFamily="49" charset="0"/>
            </a:endParaRPr>
          </a:p>
          <a:p>
            <a:r>
              <a:rPr lang="en-IN" sz="1600" dirty="0">
                <a:solidFill>
                  <a:srgbClr val="0000FF"/>
                </a:solidFill>
                <a:latin typeface="Cascadia Mono" panose="020B0609020000020004" pitchFamily="49" charset="0"/>
              </a:rPr>
              <a:t>public</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class</a:t>
            </a:r>
            <a:r>
              <a:rPr lang="en-IN" sz="1600" dirty="0">
                <a:solidFill>
                  <a:srgbClr val="000000"/>
                </a:solidFill>
                <a:latin typeface="Cascadia Mono" panose="020B0609020000020004" pitchFamily="49" charset="0"/>
              </a:rPr>
              <a:t> </a:t>
            </a:r>
            <a:r>
              <a:rPr lang="en-IN" sz="1600" dirty="0">
                <a:solidFill>
                  <a:srgbClr val="2B91AF"/>
                </a:solidFill>
                <a:latin typeface="Cascadia Mono" panose="020B0609020000020004" pitchFamily="49" charset="0"/>
              </a:rPr>
              <a:t>Program</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public</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static</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void</a:t>
            </a:r>
            <a:r>
              <a:rPr lang="en-IN" sz="1600" dirty="0">
                <a:solidFill>
                  <a:srgbClr val="000000"/>
                </a:solidFill>
                <a:latin typeface="Cascadia Mono" panose="020B0609020000020004" pitchFamily="49" charset="0"/>
              </a:rPr>
              <a:t> Main()</a:t>
            </a:r>
          </a:p>
          <a:p>
            <a:r>
              <a:rPr lang="en-IN"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Initializing List of Teacher objects</a:t>
            </a:r>
            <a:endParaRPr lang="en-US"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2B91AF"/>
                </a:solidFill>
                <a:latin typeface="Cascadia Mono" panose="020B0609020000020004" pitchFamily="49" charset="0"/>
              </a:rPr>
              <a:t>List</a:t>
            </a:r>
            <a:r>
              <a:rPr lang="en-IN" sz="1600" dirty="0">
                <a:solidFill>
                  <a:srgbClr val="000000"/>
                </a:solidFill>
                <a:latin typeface="Cascadia Mono" panose="020B0609020000020004" pitchFamily="49" charset="0"/>
              </a:rPr>
              <a:t>&lt;</a:t>
            </a:r>
            <a:r>
              <a:rPr lang="en-IN" sz="1600" dirty="0">
                <a:solidFill>
                  <a:srgbClr val="2B91AF"/>
                </a:solidFill>
                <a:latin typeface="Cascadia Mono" panose="020B0609020000020004" pitchFamily="49" charset="0"/>
              </a:rPr>
              <a:t>Teacher</a:t>
            </a:r>
            <a:r>
              <a:rPr lang="en-IN" sz="1600" dirty="0">
                <a:solidFill>
                  <a:srgbClr val="000000"/>
                </a:solidFill>
                <a:latin typeface="Cascadia Mono" panose="020B0609020000020004" pitchFamily="49" charset="0"/>
              </a:rPr>
              <a:t>&gt; teachers = </a:t>
            </a:r>
            <a:r>
              <a:rPr lang="en-IN" sz="1600" dirty="0">
                <a:solidFill>
                  <a:srgbClr val="0000FF"/>
                </a:solidFill>
                <a:latin typeface="Cascadia Mono" panose="020B0609020000020004" pitchFamily="49" charset="0"/>
              </a:rPr>
              <a:t>new</a:t>
            </a:r>
            <a:r>
              <a:rPr lang="en-IN" sz="1600" dirty="0">
                <a:solidFill>
                  <a:srgbClr val="000000"/>
                </a:solidFill>
                <a:latin typeface="Cascadia Mono" panose="020B0609020000020004" pitchFamily="49" charset="0"/>
              </a:rPr>
              <a:t> </a:t>
            </a:r>
            <a:r>
              <a:rPr lang="en-IN" sz="1600" dirty="0">
                <a:solidFill>
                  <a:srgbClr val="2B91AF"/>
                </a:solidFill>
                <a:latin typeface="Cascadia Mono" panose="020B0609020000020004" pitchFamily="49" charset="0"/>
              </a:rPr>
              <a:t>List</a:t>
            </a:r>
            <a:r>
              <a:rPr lang="en-IN" sz="1600" dirty="0">
                <a:solidFill>
                  <a:srgbClr val="000000"/>
                </a:solidFill>
                <a:latin typeface="Cascadia Mono" panose="020B0609020000020004" pitchFamily="49" charset="0"/>
              </a:rPr>
              <a:t>&lt;</a:t>
            </a:r>
            <a:r>
              <a:rPr lang="en-IN" sz="1600" dirty="0">
                <a:solidFill>
                  <a:srgbClr val="2B91AF"/>
                </a:solidFill>
                <a:latin typeface="Cascadia Mono" panose="020B0609020000020004" pitchFamily="49" charset="0"/>
              </a:rPr>
              <a:t>Teacher</a:t>
            </a:r>
            <a:r>
              <a:rPr lang="en-IN" sz="1600" dirty="0">
                <a:solidFill>
                  <a:srgbClr val="000000"/>
                </a:solidFill>
                <a:latin typeface="Cascadia Mono" panose="020B0609020000020004" pitchFamily="49" charset="0"/>
              </a:rPr>
              <a:t>&gt;()</a:t>
            </a:r>
          </a:p>
          <a:p>
            <a:r>
              <a:rPr lang="en-IN"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a:solidFill>
                  <a:srgbClr val="2B91AF"/>
                </a:solidFill>
                <a:latin typeface="Cascadia Mono" panose="020B0609020000020004" pitchFamily="49" charset="0"/>
              </a:rPr>
              <a:t>Teacher</a:t>
            </a:r>
            <a:r>
              <a:rPr lang="en-US" sz="1600" dirty="0">
                <a:solidFill>
                  <a:srgbClr val="000000"/>
                </a:solidFill>
                <a:latin typeface="Cascadia Mono" panose="020B0609020000020004" pitchFamily="49" charset="0"/>
              </a:rPr>
              <a:t> { name = </a:t>
            </a:r>
            <a:r>
              <a:rPr lang="en-US" sz="1600" dirty="0">
                <a:solidFill>
                  <a:srgbClr val="A31515"/>
                </a:solidFill>
                <a:latin typeface="Cascadia Mono" panose="020B0609020000020004" pitchFamily="49" charset="0"/>
              </a:rPr>
              <a:t>"Ramesh"</a:t>
            </a:r>
            <a:r>
              <a:rPr lang="en-US" sz="1600" dirty="0">
                <a:solidFill>
                  <a:srgbClr val="000000"/>
                </a:solidFill>
                <a:latin typeface="Cascadia Mono" panose="020B0609020000020004" pitchFamily="49" charset="0"/>
              </a:rPr>
              <a:t>, subject = </a:t>
            </a:r>
            <a:r>
              <a:rPr lang="en-US" sz="1600" dirty="0">
                <a:solidFill>
                  <a:srgbClr val="A31515"/>
                </a:solidFill>
                <a:latin typeface="Cascadia Mono" panose="020B0609020000020004" pitchFamily="49" charset="0"/>
              </a:rPr>
              <a:t>"Web Technology"</a:t>
            </a:r>
            <a:r>
              <a:rPr lang="en-US" sz="1600" dirty="0">
                <a:solidFill>
                  <a:srgbClr val="000000"/>
                </a:solidFill>
                <a:latin typeface="Cascadia Mono" panose="020B0609020000020004" pitchFamily="49" charset="0"/>
              </a:rPr>
              <a:t>, age = 35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a:solidFill>
                  <a:srgbClr val="2B91AF"/>
                </a:solidFill>
                <a:latin typeface="Cascadia Mono" panose="020B0609020000020004" pitchFamily="49" charset="0"/>
              </a:rPr>
              <a:t>Teacher</a:t>
            </a:r>
            <a:r>
              <a:rPr lang="en-US" sz="1600" dirty="0">
                <a:solidFill>
                  <a:srgbClr val="000000"/>
                </a:solidFill>
                <a:latin typeface="Cascadia Mono" panose="020B0609020000020004" pitchFamily="49" charset="0"/>
              </a:rPr>
              <a:t> { name = </a:t>
            </a:r>
            <a:r>
              <a:rPr lang="en-US" sz="1600" dirty="0">
                <a:solidFill>
                  <a:srgbClr val="A31515"/>
                </a:solidFill>
                <a:latin typeface="Cascadia Mono" panose="020B0609020000020004" pitchFamily="49" charset="0"/>
              </a:rPr>
              <a:t>"Suresh"</a:t>
            </a:r>
            <a:r>
              <a:rPr lang="en-US" sz="1600" dirty="0">
                <a:solidFill>
                  <a:srgbClr val="000000"/>
                </a:solidFill>
                <a:latin typeface="Cascadia Mono" panose="020B0609020000020004" pitchFamily="49" charset="0"/>
              </a:rPr>
              <a:t>, subject = </a:t>
            </a:r>
            <a:r>
              <a:rPr lang="en-US" sz="1600" dirty="0">
                <a:solidFill>
                  <a:srgbClr val="A31515"/>
                </a:solidFill>
                <a:latin typeface="Cascadia Mono" panose="020B0609020000020004" pitchFamily="49" charset="0"/>
              </a:rPr>
              <a:t>"App Development"</a:t>
            </a:r>
            <a:r>
              <a:rPr lang="en-US" sz="1600" dirty="0">
                <a:solidFill>
                  <a:srgbClr val="000000"/>
                </a:solidFill>
                <a:latin typeface="Cascadia Mono" panose="020B0609020000020004" pitchFamily="49" charset="0"/>
              </a:rPr>
              <a:t>, age = 27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a:solidFill>
                  <a:srgbClr val="2B91AF"/>
                </a:solidFill>
                <a:latin typeface="Cascadia Mono" panose="020B0609020000020004" pitchFamily="49" charset="0"/>
              </a:rPr>
              <a:t>Teacher</a:t>
            </a:r>
            <a:r>
              <a:rPr lang="en-US" sz="1600" dirty="0">
                <a:solidFill>
                  <a:srgbClr val="000000"/>
                </a:solidFill>
                <a:latin typeface="Cascadia Mono" panose="020B0609020000020004" pitchFamily="49" charset="0"/>
              </a:rPr>
              <a:t> { name = </a:t>
            </a:r>
            <a:r>
              <a:rPr lang="en-US" sz="1600" dirty="0">
                <a:solidFill>
                  <a:srgbClr val="A31515"/>
                </a:solidFill>
                <a:latin typeface="Cascadia Mono" panose="020B0609020000020004" pitchFamily="49" charset="0"/>
              </a:rPr>
              <a:t>"Mahesh"</a:t>
            </a:r>
            <a:r>
              <a:rPr lang="en-US" sz="1600" dirty="0">
                <a:solidFill>
                  <a:srgbClr val="000000"/>
                </a:solidFill>
                <a:latin typeface="Cascadia Mono" panose="020B0609020000020004" pitchFamily="49" charset="0"/>
              </a:rPr>
              <a:t>, subject = </a:t>
            </a:r>
            <a:r>
              <a:rPr lang="en-US" sz="1600" dirty="0">
                <a:solidFill>
                  <a:srgbClr val="A31515"/>
                </a:solidFill>
                <a:latin typeface="Cascadia Mono" panose="020B0609020000020004" pitchFamily="49" charset="0"/>
              </a:rPr>
              <a:t>"Game Development"</a:t>
            </a:r>
            <a:r>
              <a:rPr lang="en-US" sz="1600" dirty="0">
                <a:solidFill>
                  <a:srgbClr val="000000"/>
                </a:solidFill>
                <a:latin typeface="Cascadia Mono" panose="020B0609020000020004" pitchFamily="49" charset="0"/>
              </a:rPr>
              <a:t>, age = 39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a:solidFill>
                  <a:srgbClr val="2B91AF"/>
                </a:solidFill>
                <a:latin typeface="Cascadia Mono" panose="020B0609020000020004" pitchFamily="49" charset="0"/>
              </a:rPr>
              <a:t>Teacher</a:t>
            </a:r>
            <a:r>
              <a:rPr lang="en-US" sz="1600" dirty="0">
                <a:solidFill>
                  <a:srgbClr val="000000"/>
                </a:solidFill>
                <a:latin typeface="Cascadia Mono" panose="020B0609020000020004" pitchFamily="49" charset="0"/>
              </a:rPr>
              <a:t> { name = </a:t>
            </a:r>
            <a:r>
              <a:rPr lang="en-US" sz="1600" dirty="0">
                <a:solidFill>
                  <a:srgbClr val="A31515"/>
                </a:solidFill>
                <a:latin typeface="Cascadia Mono" panose="020B0609020000020004" pitchFamily="49" charset="0"/>
              </a:rPr>
              <a:t>"</a:t>
            </a:r>
            <a:r>
              <a:rPr lang="en-US" sz="1600" dirty="0" err="1">
                <a:solidFill>
                  <a:srgbClr val="A31515"/>
                </a:solidFill>
                <a:latin typeface="Cascadia Mono" panose="020B0609020000020004" pitchFamily="49" charset="0"/>
              </a:rPr>
              <a:t>Pravin</a:t>
            </a:r>
            <a:r>
              <a:rPr lang="en-US" sz="1600" dirty="0">
                <a:solidFill>
                  <a:srgbClr val="A31515"/>
                </a:solidFill>
                <a:latin typeface="Cascadia Mono" panose="020B0609020000020004" pitchFamily="49" charset="0"/>
              </a:rPr>
              <a:t>"</a:t>
            </a:r>
            <a:r>
              <a:rPr lang="en-US" sz="1600" dirty="0">
                <a:solidFill>
                  <a:srgbClr val="000000"/>
                </a:solidFill>
                <a:latin typeface="Cascadia Mono" panose="020B0609020000020004" pitchFamily="49" charset="0"/>
              </a:rPr>
              <a:t>, subject = </a:t>
            </a:r>
            <a:r>
              <a:rPr lang="en-US" sz="1600" dirty="0">
                <a:solidFill>
                  <a:srgbClr val="A31515"/>
                </a:solidFill>
                <a:latin typeface="Cascadia Mono" panose="020B0609020000020004" pitchFamily="49" charset="0"/>
              </a:rPr>
              <a:t>"Web Development"</a:t>
            </a:r>
            <a:r>
              <a:rPr lang="en-US" sz="1600" dirty="0">
                <a:solidFill>
                  <a:srgbClr val="000000"/>
                </a:solidFill>
                <a:latin typeface="Cascadia Mono" panose="020B0609020000020004" pitchFamily="49" charset="0"/>
              </a:rPr>
              <a:t>, age = 35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a:solidFill>
                  <a:srgbClr val="2B91AF"/>
                </a:solidFill>
                <a:latin typeface="Cascadia Mono" panose="020B0609020000020004" pitchFamily="49" charset="0"/>
              </a:rPr>
              <a:t>Teacher</a:t>
            </a:r>
            <a:r>
              <a:rPr lang="en-US" sz="1600" dirty="0">
                <a:solidFill>
                  <a:srgbClr val="000000"/>
                </a:solidFill>
                <a:latin typeface="Cascadia Mono" panose="020B0609020000020004" pitchFamily="49" charset="0"/>
              </a:rPr>
              <a:t> { name = </a:t>
            </a:r>
            <a:r>
              <a:rPr lang="en-US" sz="1600" dirty="0">
                <a:solidFill>
                  <a:srgbClr val="A31515"/>
                </a:solidFill>
                <a:latin typeface="Cascadia Mono" panose="020B0609020000020004" pitchFamily="49" charset="0"/>
              </a:rPr>
              <a:t>"Chirag"</a:t>
            </a:r>
            <a:r>
              <a:rPr lang="en-US" sz="1600" dirty="0">
                <a:solidFill>
                  <a:srgbClr val="000000"/>
                </a:solidFill>
                <a:latin typeface="Cascadia Mono" panose="020B0609020000020004" pitchFamily="49" charset="0"/>
              </a:rPr>
              <a:t>, subject = </a:t>
            </a:r>
            <a:r>
              <a:rPr lang="en-US" sz="1600" dirty="0">
                <a:solidFill>
                  <a:srgbClr val="A31515"/>
                </a:solidFill>
                <a:latin typeface="Cascadia Mono" panose="020B0609020000020004" pitchFamily="49" charset="0"/>
              </a:rPr>
              <a:t>"App Development"</a:t>
            </a:r>
            <a:r>
              <a:rPr lang="en-US" sz="1600" dirty="0">
                <a:solidFill>
                  <a:srgbClr val="000000"/>
                </a:solidFill>
                <a:latin typeface="Cascadia Mono" panose="020B0609020000020004" pitchFamily="49" charset="0"/>
              </a:rPr>
              <a:t>, age = 25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a:solidFill>
                  <a:srgbClr val="2B91AF"/>
                </a:solidFill>
                <a:latin typeface="Cascadia Mono" panose="020B0609020000020004" pitchFamily="49" charset="0"/>
              </a:rPr>
              <a:t>Teacher</a:t>
            </a:r>
            <a:r>
              <a:rPr lang="en-US" sz="1600" dirty="0">
                <a:solidFill>
                  <a:srgbClr val="000000"/>
                </a:solidFill>
                <a:latin typeface="Cascadia Mono" panose="020B0609020000020004" pitchFamily="49" charset="0"/>
              </a:rPr>
              <a:t> { name = </a:t>
            </a:r>
            <a:r>
              <a:rPr lang="en-US" sz="1600" dirty="0">
                <a:solidFill>
                  <a:srgbClr val="A31515"/>
                </a:solidFill>
                <a:latin typeface="Cascadia Mono" panose="020B0609020000020004" pitchFamily="49" charset="0"/>
              </a:rPr>
              <a:t>"Raj"</a:t>
            </a:r>
            <a:r>
              <a:rPr lang="en-US" sz="1600" dirty="0">
                <a:solidFill>
                  <a:srgbClr val="000000"/>
                </a:solidFill>
                <a:latin typeface="Cascadia Mono" panose="020B0609020000020004" pitchFamily="49" charset="0"/>
              </a:rPr>
              <a:t>, subject = </a:t>
            </a:r>
            <a:r>
              <a:rPr lang="en-US" sz="1600" dirty="0">
                <a:solidFill>
                  <a:srgbClr val="A31515"/>
                </a:solidFill>
                <a:latin typeface="Cascadia Mono" panose="020B0609020000020004" pitchFamily="49" charset="0"/>
              </a:rPr>
              <a:t>"Game Development"</a:t>
            </a:r>
            <a:r>
              <a:rPr lang="en-US" sz="1600" dirty="0">
                <a:solidFill>
                  <a:srgbClr val="000000"/>
                </a:solidFill>
                <a:latin typeface="Cascadia Mono" panose="020B0609020000020004" pitchFamily="49" charset="0"/>
              </a:rPr>
              <a:t>, age = 39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a:solidFill>
                  <a:srgbClr val="2B91AF"/>
                </a:solidFill>
                <a:latin typeface="Cascadia Mono" panose="020B0609020000020004" pitchFamily="49" charset="0"/>
              </a:rPr>
              <a:t>Teacher</a:t>
            </a:r>
            <a:r>
              <a:rPr lang="en-US" sz="1600" dirty="0">
                <a:solidFill>
                  <a:srgbClr val="000000"/>
                </a:solidFill>
                <a:latin typeface="Cascadia Mono" panose="020B0609020000020004" pitchFamily="49" charset="0"/>
              </a:rPr>
              <a:t> { name = </a:t>
            </a:r>
            <a:r>
              <a:rPr lang="en-US" sz="1600" dirty="0">
                <a:solidFill>
                  <a:srgbClr val="A31515"/>
                </a:solidFill>
                <a:latin typeface="Cascadia Mono" panose="020B0609020000020004" pitchFamily="49" charset="0"/>
              </a:rPr>
              <a:t>"</a:t>
            </a:r>
            <a:r>
              <a:rPr lang="en-US" sz="1600" dirty="0" err="1">
                <a:solidFill>
                  <a:srgbClr val="A31515"/>
                </a:solidFill>
                <a:latin typeface="Cascadia Mono" panose="020B0609020000020004" pitchFamily="49" charset="0"/>
              </a:rPr>
              <a:t>Darshan</a:t>
            </a:r>
            <a:r>
              <a:rPr lang="en-US" sz="1600" dirty="0">
                <a:solidFill>
                  <a:srgbClr val="A31515"/>
                </a:solidFill>
                <a:latin typeface="Cascadia Mono" panose="020B0609020000020004" pitchFamily="49" charset="0"/>
              </a:rPr>
              <a:t>"</a:t>
            </a:r>
            <a:r>
              <a:rPr lang="en-US" sz="1600" dirty="0">
                <a:solidFill>
                  <a:srgbClr val="000000"/>
                </a:solidFill>
                <a:latin typeface="Cascadia Mono" panose="020B0609020000020004" pitchFamily="49" charset="0"/>
              </a:rPr>
              <a:t>, subject = </a:t>
            </a:r>
            <a:r>
              <a:rPr lang="en-US" sz="1600" dirty="0">
                <a:solidFill>
                  <a:srgbClr val="A31515"/>
                </a:solidFill>
                <a:latin typeface="Cascadia Mono" panose="020B0609020000020004" pitchFamily="49" charset="0"/>
              </a:rPr>
              <a:t>"Web Development"</a:t>
            </a:r>
            <a:r>
              <a:rPr lang="en-US" sz="1600" dirty="0">
                <a:solidFill>
                  <a:srgbClr val="000000"/>
                </a:solidFill>
                <a:latin typeface="Cascadia Mono" panose="020B0609020000020004" pitchFamily="49" charset="0"/>
              </a:rPr>
              <a:t>, age = 32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a:solidFill>
                  <a:srgbClr val="2B91AF"/>
                </a:solidFill>
                <a:latin typeface="Cascadia Mono" panose="020B0609020000020004" pitchFamily="49" charset="0"/>
              </a:rPr>
              <a:t>Teacher</a:t>
            </a:r>
            <a:r>
              <a:rPr lang="en-US" sz="1600" dirty="0">
                <a:solidFill>
                  <a:srgbClr val="000000"/>
                </a:solidFill>
                <a:latin typeface="Cascadia Mono" panose="020B0609020000020004" pitchFamily="49" charset="0"/>
              </a:rPr>
              <a:t> { name = </a:t>
            </a:r>
            <a:r>
              <a:rPr lang="en-US" sz="1600" dirty="0">
                <a:solidFill>
                  <a:srgbClr val="A31515"/>
                </a:solidFill>
                <a:latin typeface="Cascadia Mono" panose="020B0609020000020004" pitchFamily="49" charset="0"/>
              </a:rPr>
              <a:t>"</a:t>
            </a:r>
            <a:r>
              <a:rPr lang="en-US" sz="1600" dirty="0" err="1">
                <a:solidFill>
                  <a:srgbClr val="A31515"/>
                </a:solidFill>
                <a:latin typeface="Cascadia Mono" panose="020B0609020000020004" pitchFamily="49" charset="0"/>
              </a:rPr>
              <a:t>Niraj</a:t>
            </a:r>
            <a:r>
              <a:rPr lang="en-US" sz="1600" dirty="0">
                <a:solidFill>
                  <a:srgbClr val="A31515"/>
                </a:solidFill>
                <a:latin typeface="Cascadia Mono" panose="020B0609020000020004" pitchFamily="49" charset="0"/>
              </a:rPr>
              <a:t>"</a:t>
            </a:r>
            <a:r>
              <a:rPr lang="en-US" sz="1600" dirty="0">
                <a:solidFill>
                  <a:srgbClr val="000000"/>
                </a:solidFill>
                <a:latin typeface="Cascadia Mono" panose="020B0609020000020004" pitchFamily="49" charset="0"/>
              </a:rPr>
              <a:t>, subject = </a:t>
            </a:r>
            <a:r>
              <a:rPr lang="en-US" sz="1600" dirty="0">
                <a:solidFill>
                  <a:srgbClr val="A31515"/>
                </a:solidFill>
                <a:latin typeface="Cascadia Mono" panose="020B0609020000020004" pitchFamily="49" charset="0"/>
              </a:rPr>
              <a:t>"App Development"</a:t>
            </a:r>
            <a:r>
              <a:rPr lang="en-US" sz="1600" dirty="0">
                <a:solidFill>
                  <a:srgbClr val="000000"/>
                </a:solidFill>
                <a:latin typeface="Cascadia Mono" panose="020B0609020000020004" pitchFamily="49" charset="0"/>
              </a:rPr>
              <a:t>, age = 27 }</a:t>
            </a:r>
          </a:p>
          <a:p>
            <a:r>
              <a:rPr lang="en-IN" sz="1600" dirty="0">
                <a:solidFill>
                  <a:srgbClr val="000000"/>
                </a:solidFill>
                <a:latin typeface="Cascadia Mono" panose="020B0609020000020004" pitchFamily="49" charset="0"/>
              </a:rPr>
              <a:t>        };</a:t>
            </a:r>
            <a:endParaRPr lang="en-IN" sz="1600" dirty="0"/>
          </a:p>
        </p:txBody>
      </p:sp>
    </p:spTree>
    <p:extLst>
      <p:ext uri="{BB962C8B-B14F-4D97-AF65-F5344CB8AC3E}">
        <p14:creationId xmlns:p14="http://schemas.microsoft.com/office/powerpoint/2010/main" val="125569654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Group By Multiple </a:t>
            </a:r>
            <a:r>
              <a:rPr lang="en-US" dirty="0" smtClean="0"/>
              <a:t>Columns (Group By Subject, Age)</a:t>
            </a:r>
            <a:endParaRPr lang="en-IN" dirty="0"/>
          </a:p>
        </p:txBody>
      </p:sp>
      <p:sp>
        <p:nvSpPr>
          <p:cNvPr id="4" name="Rectangle 3"/>
          <p:cNvSpPr/>
          <p:nvPr/>
        </p:nvSpPr>
        <p:spPr>
          <a:xfrm>
            <a:off x="131179" y="805467"/>
            <a:ext cx="11929641" cy="4924425"/>
          </a:xfrm>
          <a:prstGeom prst="rect">
            <a:avLst/>
          </a:prstGeom>
        </p:spPr>
        <p:txBody>
          <a:bodyPr wrap="square">
            <a:spAutoFit/>
          </a:bodyPr>
          <a:lstStyle/>
          <a:p>
            <a:r>
              <a:rPr lang="en-IN" sz="1600" dirty="0">
                <a:solidFill>
                  <a:srgbClr val="000000"/>
                </a:solidFill>
                <a:latin typeface="Cascadia Mono" panose="020B0609020000020004" pitchFamily="49" charset="0"/>
              </a:rPr>
              <a:t> </a:t>
            </a:r>
            <a:r>
              <a:rPr lang="en-IN" sz="1600" dirty="0">
                <a:solidFill>
                  <a:srgbClr val="008000"/>
                </a:solidFill>
                <a:latin typeface="Cascadia Mono" panose="020B0609020000020004" pitchFamily="49" charset="0"/>
              </a:rPr>
              <a:t>// Group by multiple columns</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err="1">
                <a:solidFill>
                  <a:srgbClr val="0000FF"/>
                </a:solidFill>
                <a:latin typeface="Cascadia Mono" panose="020B0609020000020004" pitchFamily="49" charset="0"/>
              </a:rPr>
              <a:t>var</a:t>
            </a:r>
            <a:r>
              <a:rPr lang="en-IN" sz="1600" dirty="0">
                <a:solidFill>
                  <a:srgbClr val="000000"/>
                </a:solidFill>
                <a:latin typeface="Cascadia Mono" panose="020B0609020000020004" pitchFamily="49" charset="0"/>
              </a:rPr>
              <a:t> </a:t>
            </a:r>
            <a:r>
              <a:rPr lang="en-IN" sz="1600" dirty="0" err="1">
                <a:solidFill>
                  <a:srgbClr val="000000"/>
                </a:solidFill>
                <a:latin typeface="Cascadia Mono" panose="020B0609020000020004" pitchFamily="49" charset="0"/>
              </a:rPr>
              <a:t>grouped_teachers</a:t>
            </a:r>
            <a:r>
              <a:rPr lang="en-IN" sz="1600" dirty="0">
                <a:solidFill>
                  <a:srgbClr val="000000"/>
                </a:solidFill>
                <a:latin typeface="Cascadia Mono" panose="020B0609020000020004" pitchFamily="49" charset="0"/>
              </a:rPr>
              <a:t> = teachers</a:t>
            </a:r>
          </a:p>
          <a:p>
            <a:r>
              <a:rPr lang="en-IN" sz="1600" dirty="0">
                <a:solidFill>
                  <a:srgbClr val="000000"/>
                </a:solidFill>
                <a:latin typeface="Cascadia Mono" panose="020B0609020000020004" pitchFamily="49" charset="0"/>
              </a:rPr>
              <a:t>            .</a:t>
            </a:r>
            <a:r>
              <a:rPr lang="en-IN" sz="1600" dirty="0" err="1">
                <a:solidFill>
                  <a:schemeClr val="accent5">
                    <a:lumMod val="75000"/>
                  </a:schemeClr>
                </a:solidFill>
                <a:latin typeface="Cascadia Mono" panose="020B0609020000020004" pitchFamily="49" charset="0"/>
              </a:rPr>
              <a:t>GroupBy</a:t>
            </a:r>
            <a:r>
              <a:rPr lang="en-IN" sz="1600" dirty="0">
                <a:solidFill>
                  <a:srgbClr val="000000"/>
                </a:solidFill>
                <a:latin typeface="Cascadia Mono" panose="020B0609020000020004" pitchFamily="49" charset="0"/>
              </a:rPr>
              <a:t>(t =&gt; </a:t>
            </a:r>
            <a:r>
              <a:rPr lang="en-IN" sz="1600" dirty="0">
                <a:solidFill>
                  <a:srgbClr val="0000FF"/>
                </a:solidFill>
                <a:latin typeface="Cascadia Mono" panose="020B0609020000020004" pitchFamily="49" charset="0"/>
              </a:rPr>
              <a:t>new</a:t>
            </a:r>
            <a:r>
              <a:rPr lang="en-IN" sz="1600" dirty="0">
                <a:solidFill>
                  <a:srgbClr val="000000"/>
                </a:solidFill>
                <a:latin typeface="Cascadia Mono" panose="020B0609020000020004" pitchFamily="49" charset="0"/>
              </a:rPr>
              <a:t> { </a:t>
            </a:r>
            <a:r>
              <a:rPr lang="en-IN" sz="1600" dirty="0" err="1">
                <a:solidFill>
                  <a:srgbClr val="000000"/>
                </a:solidFill>
                <a:latin typeface="Cascadia Mono" panose="020B0609020000020004" pitchFamily="49" charset="0"/>
              </a:rPr>
              <a:t>t.subject</a:t>
            </a:r>
            <a:r>
              <a:rPr lang="en-IN" sz="1600" dirty="0">
                <a:solidFill>
                  <a:srgbClr val="000000"/>
                </a:solidFill>
                <a:latin typeface="Cascadia Mono" panose="020B0609020000020004" pitchFamily="49" charset="0"/>
              </a:rPr>
              <a:t>, </a:t>
            </a:r>
            <a:r>
              <a:rPr lang="en-IN" sz="1600" dirty="0" err="1">
                <a:solidFill>
                  <a:srgbClr val="000000"/>
                </a:solidFill>
                <a:latin typeface="Cascadia Mono" panose="020B0609020000020004" pitchFamily="49" charset="0"/>
              </a:rPr>
              <a:t>t.age</a:t>
            </a:r>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chemeClr val="accent5">
                    <a:lumMod val="75000"/>
                  </a:schemeClr>
                </a:solidFill>
                <a:latin typeface="Cascadia Mono" panose="020B0609020000020004" pitchFamily="49" charset="0"/>
              </a:rPr>
              <a:t>Select</a:t>
            </a:r>
            <a:r>
              <a:rPr lang="en-IN" sz="1600" dirty="0">
                <a:solidFill>
                  <a:srgbClr val="000000"/>
                </a:solidFill>
                <a:latin typeface="Cascadia Mono" panose="020B0609020000020004" pitchFamily="49" charset="0"/>
              </a:rPr>
              <a:t>(g =&gt; </a:t>
            </a:r>
            <a:r>
              <a:rPr lang="en-IN" sz="1600" dirty="0">
                <a:solidFill>
                  <a:srgbClr val="0000FF"/>
                </a:solidFill>
                <a:latin typeface="Cascadia Mono" panose="020B0609020000020004" pitchFamily="49" charset="0"/>
              </a:rPr>
              <a:t>new</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subject = </a:t>
            </a:r>
            <a:r>
              <a:rPr lang="en-IN" sz="1600" dirty="0" err="1">
                <a:solidFill>
                  <a:srgbClr val="000000"/>
                </a:solidFill>
                <a:latin typeface="Cascadia Mono" panose="020B0609020000020004" pitchFamily="49" charset="0"/>
              </a:rPr>
              <a:t>g.Key.subject</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age = </a:t>
            </a:r>
            <a:r>
              <a:rPr lang="en-IN" sz="1600" dirty="0" err="1">
                <a:solidFill>
                  <a:srgbClr val="000000"/>
                </a:solidFill>
                <a:latin typeface="Cascadia Mono" panose="020B0609020000020004" pitchFamily="49" charset="0"/>
              </a:rPr>
              <a:t>g.Key.age</a:t>
            </a:r>
            <a:r>
              <a:rPr lang="en-IN"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count = </a:t>
            </a:r>
            <a:r>
              <a:rPr lang="en-US" sz="1600" dirty="0" err="1">
                <a:solidFill>
                  <a:srgbClr val="000000"/>
                </a:solidFill>
                <a:latin typeface="Cascadia Mono" panose="020B0609020000020004" pitchFamily="49" charset="0"/>
              </a:rPr>
              <a:t>g.</a:t>
            </a:r>
            <a:r>
              <a:rPr lang="en-US" sz="1600" dirty="0" err="1">
                <a:solidFill>
                  <a:schemeClr val="accent5">
                    <a:lumMod val="75000"/>
                  </a:schemeClr>
                </a:solidFill>
                <a:latin typeface="Cascadia Mono" panose="020B0609020000020004" pitchFamily="49" charset="0"/>
              </a:rPr>
              <a:t>Count</a:t>
            </a:r>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//number of teachers in the group</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names = </a:t>
            </a:r>
            <a:r>
              <a:rPr lang="en-US" sz="1600" dirty="0" err="1">
                <a:solidFill>
                  <a:srgbClr val="0000FF"/>
                </a:solidFill>
                <a:latin typeface="Cascadia Mono" panose="020B0609020000020004" pitchFamily="49" charset="0"/>
              </a:rPr>
              <a:t>string</a:t>
            </a:r>
            <a:r>
              <a:rPr lang="en-US" sz="1600" dirty="0" err="1">
                <a:solidFill>
                  <a:srgbClr val="000000"/>
                </a:solidFill>
                <a:latin typeface="Cascadia Mono" panose="020B0609020000020004" pitchFamily="49" charset="0"/>
              </a:rPr>
              <a:t>.</a:t>
            </a:r>
            <a:r>
              <a:rPr lang="en-US" sz="1600" dirty="0" err="1">
                <a:solidFill>
                  <a:schemeClr val="accent5">
                    <a:lumMod val="75000"/>
                  </a:schemeClr>
                </a:solidFill>
                <a:latin typeface="Cascadia Mono" panose="020B0609020000020004" pitchFamily="49" charset="0"/>
              </a:rPr>
              <a:t>Join</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 "</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g.Select</a:t>
            </a:r>
            <a:r>
              <a:rPr lang="en-US" sz="1600" dirty="0">
                <a:solidFill>
                  <a:srgbClr val="000000"/>
                </a:solidFill>
                <a:latin typeface="Cascadia Mono" panose="020B0609020000020004" pitchFamily="49" charset="0"/>
              </a:rPr>
              <a:t>(t =&gt; t.name)) </a:t>
            </a:r>
            <a:r>
              <a:rPr lang="en-US" sz="1600" dirty="0">
                <a:solidFill>
                  <a:srgbClr val="008000"/>
                </a:solidFill>
                <a:latin typeface="Cascadia Mono" panose="020B0609020000020004" pitchFamily="49" charset="0"/>
              </a:rPr>
              <a:t>// teacher names</a:t>
            </a:r>
            <a:endParaRPr lang="en-US"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p>
          <a:p>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8000"/>
                </a:solidFill>
                <a:latin typeface="Cascadia Mono" panose="020B0609020000020004" pitchFamily="49" charset="0"/>
              </a:rPr>
              <a:t>// Output</a:t>
            </a:r>
            <a:endParaRPr lang="en-IN"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FF"/>
                </a:solidFill>
                <a:latin typeface="Cascadia Mono" panose="020B0609020000020004" pitchFamily="49" charset="0"/>
              </a:rPr>
              <a:t>foreach</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var</a:t>
            </a:r>
            <a:r>
              <a:rPr lang="en-US" sz="1600" dirty="0">
                <a:solidFill>
                  <a:srgbClr val="000000"/>
                </a:solidFill>
                <a:latin typeface="Cascadia Mono" panose="020B0609020000020004" pitchFamily="49" charset="0"/>
              </a:rPr>
              <a:t> group </a:t>
            </a:r>
            <a:r>
              <a:rPr lang="en-US" sz="1600" dirty="0">
                <a:solidFill>
                  <a:srgbClr val="0000FF"/>
                </a:solidFill>
                <a:latin typeface="Cascadia Mono" panose="020B0609020000020004" pitchFamily="49" charset="0"/>
              </a:rPr>
              <a:t>in</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grouped_teachers</a:t>
            </a:r>
            <a:r>
              <a:rPr lang="en-US"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err="1">
                <a:solidFill>
                  <a:srgbClr val="2B91AF"/>
                </a:solidFill>
                <a:latin typeface="Cascadia Mono" panose="020B0609020000020004" pitchFamily="49" charset="0"/>
              </a:rPr>
              <a:t>Console</a:t>
            </a:r>
            <a:r>
              <a:rPr lang="en-IN" sz="1600" dirty="0" err="1">
                <a:solidFill>
                  <a:srgbClr val="000000"/>
                </a:solidFill>
                <a:latin typeface="Cascadia Mono" panose="020B0609020000020004" pitchFamily="49" charset="0"/>
              </a:rPr>
              <a:t>.</a:t>
            </a:r>
            <a:r>
              <a:rPr lang="en-IN" sz="1600" dirty="0" err="1">
                <a:solidFill>
                  <a:schemeClr val="accent5">
                    <a:lumMod val="75000"/>
                  </a:schemeClr>
                </a:solidFill>
                <a:latin typeface="Cascadia Mono" panose="020B0609020000020004" pitchFamily="49" charset="0"/>
              </a:rPr>
              <a:t>WriteLine</a:t>
            </a:r>
            <a:r>
              <a:rPr lang="en-IN" sz="1600" dirty="0">
                <a:solidFill>
                  <a:srgbClr val="000000"/>
                </a:solidFill>
                <a:latin typeface="Cascadia Mono" panose="020B0609020000020004" pitchFamily="49" charset="0"/>
              </a:rPr>
              <a:t>(</a:t>
            </a:r>
            <a:r>
              <a:rPr lang="en-IN" sz="1600" dirty="0">
                <a:solidFill>
                  <a:srgbClr val="A31515"/>
                </a:solidFill>
                <a:latin typeface="Cascadia Mono" panose="020B0609020000020004" pitchFamily="49" charset="0"/>
              </a:rPr>
              <a:t>$"Subject: </a:t>
            </a:r>
            <a:r>
              <a:rPr lang="en-IN" sz="1600" dirty="0">
                <a:solidFill>
                  <a:srgbClr val="000000"/>
                </a:solidFill>
                <a:latin typeface="Cascadia Mono" panose="020B0609020000020004" pitchFamily="49" charset="0"/>
              </a:rPr>
              <a:t>{</a:t>
            </a:r>
            <a:r>
              <a:rPr lang="en-IN" sz="1600" dirty="0" err="1">
                <a:solidFill>
                  <a:srgbClr val="000000"/>
                </a:solidFill>
                <a:latin typeface="Cascadia Mono" panose="020B0609020000020004" pitchFamily="49" charset="0"/>
              </a:rPr>
              <a:t>group.subject</a:t>
            </a:r>
            <a:r>
              <a:rPr lang="en-IN" sz="1600" dirty="0">
                <a:solidFill>
                  <a:srgbClr val="000000"/>
                </a:solidFill>
                <a:latin typeface="Cascadia Mono" panose="020B0609020000020004" pitchFamily="49" charset="0"/>
              </a:rPr>
              <a:t>}</a:t>
            </a:r>
            <a:r>
              <a:rPr lang="en-IN" sz="1600" dirty="0">
                <a:solidFill>
                  <a:srgbClr val="A31515"/>
                </a:solidFill>
                <a:latin typeface="Cascadia Mono" panose="020B0609020000020004" pitchFamily="49" charset="0"/>
              </a:rPr>
              <a:t>, Age: </a:t>
            </a:r>
            <a:r>
              <a:rPr lang="en-IN" sz="1600" dirty="0">
                <a:solidFill>
                  <a:srgbClr val="000000"/>
                </a:solidFill>
                <a:latin typeface="Cascadia Mono" panose="020B0609020000020004" pitchFamily="49" charset="0"/>
              </a:rPr>
              <a:t>{</a:t>
            </a:r>
            <a:r>
              <a:rPr lang="en-IN" sz="1600" dirty="0" err="1">
                <a:solidFill>
                  <a:srgbClr val="000000"/>
                </a:solidFill>
                <a:latin typeface="Cascadia Mono" panose="020B0609020000020004" pitchFamily="49" charset="0"/>
              </a:rPr>
              <a:t>group.age</a:t>
            </a:r>
            <a:r>
              <a:rPr lang="en-IN" sz="1600" dirty="0">
                <a:solidFill>
                  <a:srgbClr val="000000"/>
                </a:solidFill>
                <a:latin typeface="Cascadia Mono" panose="020B0609020000020004" pitchFamily="49" charset="0"/>
              </a:rPr>
              <a:t>}</a:t>
            </a:r>
            <a:r>
              <a:rPr lang="en-IN" sz="1600" dirty="0">
                <a:solidFill>
                  <a:srgbClr val="A31515"/>
                </a:solidFill>
                <a:latin typeface="Cascadia Mono" panose="020B0609020000020004" pitchFamily="49" charset="0"/>
              </a:rPr>
              <a:t>, Count: </a:t>
            </a:r>
            <a:r>
              <a:rPr lang="en-IN" sz="1600" dirty="0">
                <a:solidFill>
                  <a:srgbClr val="000000"/>
                </a:solidFill>
                <a:latin typeface="Cascadia Mono" panose="020B0609020000020004" pitchFamily="49" charset="0"/>
              </a:rPr>
              <a:t>{</a:t>
            </a:r>
            <a:r>
              <a:rPr lang="en-IN" sz="1600" dirty="0" err="1">
                <a:solidFill>
                  <a:srgbClr val="000000"/>
                </a:solidFill>
                <a:latin typeface="Cascadia Mono" panose="020B0609020000020004" pitchFamily="49" charset="0"/>
              </a:rPr>
              <a:t>group.count</a:t>
            </a:r>
            <a:r>
              <a:rPr lang="en-IN" sz="1600" dirty="0">
                <a:solidFill>
                  <a:srgbClr val="000000"/>
                </a:solidFill>
                <a:latin typeface="Cascadia Mono" panose="020B0609020000020004" pitchFamily="49" charset="0"/>
              </a:rPr>
              <a:t>}</a:t>
            </a:r>
            <a:r>
              <a:rPr lang="en-IN" sz="1600" dirty="0">
                <a:solidFill>
                  <a:srgbClr val="A31515"/>
                </a:solidFill>
                <a:latin typeface="Cascadia Mono" panose="020B0609020000020004" pitchFamily="49" charset="0"/>
              </a:rPr>
              <a:t>, </a:t>
            </a:r>
            <a:endParaRPr lang="en-IN" sz="1600" dirty="0" smtClean="0">
              <a:solidFill>
                <a:srgbClr val="A31515"/>
              </a:solidFill>
              <a:latin typeface="Cascadia Mono" panose="020B0609020000020004" pitchFamily="49" charset="0"/>
            </a:endParaRPr>
          </a:p>
          <a:p>
            <a:r>
              <a:rPr lang="en-IN" sz="1600" dirty="0">
                <a:solidFill>
                  <a:srgbClr val="A31515"/>
                </a:solidFill>
                <a:latin typeface="Cascadia Mono" panose="020B0609020000020004" pitchFamily="49" charset="0"/>
              </a:rPr>
              <a:t>	</a:t>
            </a:r>
            <a:r>
              <a:rPr lang="en-IN" sz="1600" dirty="0" smtClean="0">
                <a:solidFill>
                  <a:srgbClr val="A31515"/>
                </a:solidFill>
                <a:latin typeface="Cascadia Mono" panose="020B0609020000020004" pitchFamily="49" charset="0"/>
              </a:rPr>
              <a:t>	Names</a:t>
            </a:r>
            <a:r>
              <a:rPr lang="en-IN" sz="1600" dirty="0">
                <a:solidFill>
                  <a:srgbClr val="A31515"/>
                </a:solidFill>
                <a:latin typeface="Cascadia Mono" panose="020B0609020000020004" pitchFamily="49" charset="0"/>
              </a:rPr>
              <a:t>: </a:t>
            </a:r>
            <a:r>
              <a:rPr lang="en-IN" sz="1600" dirty="0">
                <a:solidFill>
                  <a:srgbClr val="000000"/>
                </a:solidFill>
                <a:latin typeface="Cascadia Mono" panose="020B0609020000020004" pitchFamily="49" charset="0"/>
              </a:rPr>
              <a:t>{</a:t>
            </a:r>
            <a:r>
              <a:rPr lang="en-IN" sz="1600" dirty="0" err="1">
                <a:solidFill>
                  <a:srgbClr val="000000"/>
                </a:solidFill>
                <a:latin typeface="Cascadia Mono" panose="020B0609020000020004" pitchFamily="49" charset="0"/>
              </a:rPr>
              <a:t>group.names</a:t>
            </a:r>
            <a:r>
              <a:rPr lang="en-IN" sz="1600" dirty="0">
                <a:solidFill>
                  <a:srgbClr val="000000"/>
                </a:solidFill>
                <a:latin typeface="Cascadia Mono" panose="020B0609020000020004" pitchFamily="49" charset="0"/>
              </a:rPr>
              <a:t>}</a:t>
            </a:r>
            <a:r>
              <a:rPr lang="en-IN" sz="1600" dirty="0">
                <a:solidFill>
                  <a:srgbClr val="A31515"/>
                </a:solidFill>
                <a:latin typeface="Cascadia Mono" panose="020B0609020000020004" pitchFamily="49" charset="0"/>
              </a:rPr>
              <a:t>"</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a:t>
            </a:r>
            <a:endParaRPr lang="en-IN" sz="1600" dirty="0"/>
          </a:p>
        </p:txBody>
      </p:sp>
      <p:pic>
        <p:nvPicPr>
          <p:cNvPr id="5" name="Picture 4"/>
          <p:cNvPicPr>
            <a:picLocks noChangeAspect="1"/>
          </p:cNvPicPr>
          <p:nvPr/>
        </p:nvPicPr>
        <p:blipFill>
          <a:blip r:embed="rId2"/>
          <a:stretch>
            <a:fillRect/>
          </a:stretch>
        </p:blipFill>
        <p:spPr>
          <a:xfrm>
            <a:off x="5345689" y="5067299"/>
            <a:ext cx="6715131" cy="1325187"/>
          </a:xfrm>
          <a:prstGeom prst="rect">
            <a:avLst/>
          </a:prstGeom>
        </p:spPr>
      </p:pic>
      <p:sp>
        <p:nvSpPr>
          <p:cNvPr id="6" name="TextBox 5"/>
          <p:cNvSpPr txBox="1"/>
          <p:nvPr/>
        </p:nvSpPr>
        <p:spPr>
          <a:xfrm>
            <a:off x="5345689" y="4667189"/>
            <a:ext cx="922047" cy="400110"/>
          </a:xfrm>
          <a:prstGeom prst="rect">
            <a:avLst/>
          </a:prstGeom>
          <a:noFill/>
        </p:spPr>
        <p:txBody>
          <a:bodyPr wrap="none" rtlCol="0">
            <a:spAutoFit/>
          </a:bodyPr>
          <a:lstStyle/>
          <a:p>
            <a:r>
              <a:rPr lang="en-US" sz="2000" dirty="0" smtClean="0"/>
              <a:t>Output:</a:t>
            </a:r>
            <a:endParaRPr lang="en-IN" sz="2000" dirty="0"/>
          </a:p>
        </p:txBody>
      </p:sp>
    </p:spTree>
    <p:extLst>
      <p:ext uri="{BB962C8B-B14F-4D97-AF65-F5344CB8AC3E}">
        <p14:creationId xmlns:p14="http://schemas.microsoft.com/office/powerpoint/2010/main" val="382374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IEnumerable and IQueryable interface</a:t>
            </a:r>
            <a:endParaRPr lang="en-IN" dirty="0"/>
          </a:p>
        </p:txBody>
      </p:sp>
      <p:sp>
        <p:nvSpPr>
          <p:cNvPr id="3" name="Text Placeholder 2"/>
          <p:cNvSpPr>
            <a:spLocks noGrp="1"/>
          </p:cNvSpPr>
          <p:nvPr>
            <p:ph type="body" idx="1"/>
          </p:nvPr>
        </p:nvSpPr>
        <p:spPr/>
        <p:txBody>
          <a:bodyPr/>
          <a:lstStyle/>
          <a:p>
            <a:r>
              <a:rPr lang="en-US" dirty="0" smtClean="0"/>
              <a:t>5.5</a:t>
            </a:r>
          </a:p>
          <a:p>
            <a:endParaRPr lang="en-IN" dirty="0"/>
          </a:p>
        </p:txBody>
      </p:sp>
    </p:spTree>
    <p:extLst>
      <p:ext uri="{BB962C8B-B14F-4D97-AF65-F5344CB8AC3E}">
        <p14:creationId xmlns:p14="http://schemas.microsoft.com/office/powerpoint/2010/main" val="195406766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IEnumerable </a:t>
            </a:r>
            <a:endParaRPr lang="en-IN" dirty="0"/>
          </a:p>
        </p:txBody>
      </p:sp>
      <p:sp>
        <p:nvSpPr>
          <p:cNvPr id="3" name="Content Placeholder 2"/>
          <p:cNvSpPr>
            <a:spLocks noGrp="1"/>
          </p:cNvSpPr>
          <p:nvPr>
            <p:ph idx="1"/>
          </p:nvPr>
        </p:nvSpPr>
        <p:spPr/>
        <p:txBody>
          <a:bodyPr/>
          <a:lstStyle/>
          <a:p>
            <a:pPr fontAlgn="base"/>
            <a:r>
              <a:rPr lang="en-US" dirty="0"/>
              <a:t> </a:t>
            </a:r>
            <a:r>
              <a:rPr lang="en-US" b="1" dirty="0" err="1"/>
              <a:t>IEnumerable</a:t>
            </a:r>
            <a:r>
              <a:rPr lang="en-US" dirty="0"/>
              <a:t> is an interface available in the </a:t>
            </a:r>
            <a:r>
              <a:rPr lang="en-US" b="1" dirty="0" err="1"/>
              <a:t>System.Collection</a:t>
            </a:r>
            <a:r>
              <a:rPr lang="en-US" dirty="0"/>
              <a:t> namespace</a:t>
            </a:r>
            <a:r>
              <a:rPr lang="en-US" dirty="0" smtClean="0"/>
              <a:t>.</a:t>
            </a:r>
          </a:p>
          <a:p>
            <a:pPr fontAlgn="base"/>
            <a:r>
              <a:rPr lang="en-US" dirty="0"/>
              <a:t>The </a:t>
            </a:r>
            <a:r>
              <a:rPr lang="en-US" dirty="0" err="1"/>
              <a:t>IEnumerable</a:t>
            </a:r>
            <a:r>
              <a:rPr lang="en-US" dirty="0"/>
              <a:t> interface is a type of iteration design pattern. It means we can iterate on the collection of </a:t>
            </a:r>
            <a:r>
              <a:rPr lang="en-US" dirty="0" smtClean="0"/>
              <a:t>the type </a:t>
            </a:r>
            <a:r>
              <a:rPr lang="en-US" dirty="0" err="1" smtClean="0"/>
              <a:t>IEnumerable</a:t>
            </a:r>
            <a:r>
              <a:rPr lang="en-US" dirty="0" smtClean="0"/>
              <a:t>.</a:t>
            </a:r>
          </a:p>
          <a:p>
            <a:pPr fontAlgn="base"/>
            <a:r>
              <a:rPr lang="en-US" dirty="0" smtClean="0"/>
              <a:t>The IEnumerable interface has one method called </a:t>
            </a:r>
            <a:r>
              <a:rPr lang="en-US" b="1" dirty="0" err="1" smtClean="0"/>
              <a:t>GetEnumerator</a:t>
            </a:r>
            <a:r>
              <a:rPr lang="en-US" b="1" dirty="0" smtClean="0"/>
              <a:t>,</a:t>
            </a:r>
            <a:r>
              <a:rPr lang="en-US" dirty="0" smtClean="0"/>
              <a:t> which will return an </a:t>
            </a:r>
            <a:r>
              <a:rPr lang="en-US" b="1" dirty="0" err="1" smtClean="0"/>
              <a:t>IEnumerator</a:t>
            </a:r>
            <a:r>
              <a:rPr lang="en-US" dirty="0" smtClean="0"/>
              <a:t> that iterates through a collection.</a:t>
            </a:r>
          </a:p>
          <a:p>
            <a:pPr marL="0" indent="0" fontAlgn="base">
              <a:buNone/>
            </a:pPr>
            <a:r>
              <a:rPr lang="en-US" dirty="0"/>
              <a:t/>
            </a:r>
            <a:br>
              <a:rPr lang="en-US" dirty="0"/>
            </a:br>
            <a:endParaRPr lang="en-IN" dirty="0"/>
          </a:p>
        </p:txBody>
      </p:sp>
      <p:pic>
        <p:nvPicPr>
          <p:cNvPr id="5" name="Picture 4"/>
          <p:cNvPicPr>
            <a:picLocks noChangeAspect="1"/>
          </p:cNvPicPr>
          <p:nvPr/>
        </p:nvPicPr>
        <p:blipFill>
          <a:blip r:embed="rId2"/>
          <a:stretch>
            <a:fillRect/>
          </a:stretch>
        </p:blipFill>
        <p:spPr>
          <a:xfrm>
            <a:off x="477115" y="3231141"/>
            <a:ext cx="6415384" cy="2449223"/>
          </a:xfrm>
          <a:prstGeom prst="rect">
            <a:avLst/>
          </a:prstGeom>
        </p:spPr>
      </p:pic>
    </p:spTree>
    <p:extLst>
      <p:ext uri="{BB962C8B-B14F-4D97-AF65-F5344CB8AC3E}">
        <p14:creationId xmlns:p14="http://schemas.microsoft.com/office/powerpoint/2010/main" val="148350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Where Operator</a:t>
            </a:r>
            <a:endParaRPr lang="en-IN" dirty="0"/>
          </a:p>
        </p:txBody>
      </p:sp>
      <p:sp>
        <p:nvSpPr>
          <p:cNvPr id="5" name="Rectangle 4"/>
          <p:cNvSpPr/>
          <p:nvPr/>
        </p:nvSpPr>
        <p:spPr>
          <a:xfrm>
            <a:off x="0" y="849589"/>
            <a:ext cx="10148893" cy="5478423"/>
          </a:xfrm>
          <a:prstGeom prst="rect">
            <a:avLst/>
          </a:prstGeom>
        </p:spPr>
        <p:txBody>
          <a:bodyPr wrap="square">
            <a:spAutoFit/>
          </a:bodyPr>
          <a:lstStyle/>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public</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class</a:t>
            </a:r>
            <a:r>
              <a:rPr lang="en-IN" sz="1400" dirty="0">
                <a:solidFill>
                  <a:srgbClr val="000000"/>
                </a:solidFill>
                <a:latin typeface="Cascadia Mono" panose="020B0609020000020004" pitchFamily="49" charset="0"/>
              </a:rPr>
              <a:t> </a:t>
            </a:r>
            <a:r>
              <a:rPr lang="en-IN" sz="1400" dirty="0">
                <a:solidFill>
                  <a:srgbClr val="2B91AF"/>
                </a:solidFill>
                <a:latin typeface="Cascadia Mono" panose="020B0609020000020004" pitchFamily="49" charset="0"/>
              </a:rPr>
              <a:t>Student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err="1">
                <a:solidFill>
                  <a:srgbClr val="0000FF"/>
                </a:solidFill>
                <a:latin typeface="Cascadia Mono" panose="020B0609020000020004" pitchFamily="49" charset="0"/>
              </a:rPr>
              <a:t>int</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Rno</a:t>
            </a:r>
            <a:r>
              <a:rPr lang="en-US" sz="1400" dirty="0">
                <a:solidFill>
                  <a:srgbClr val="000000"/>
                </a:solidFill>
                <a:latin typeface="Cascadia Mono" panose="020B0609020000020004" pitchFamily="49" charset="0"/>
              </a:rPr>
              <a:t> { </a:t>
            </a:r>
            <a:r>
              <a:rPr lang="en-US" sz="1400" dirty="0">
                <a:solidFill>
                  <a:srgbClr val="0000FF"/>
                </a:solidFill>
                <a:latin typeface="Cascadia Mono" panose="020B0609020000020004" pitchFamily="49" charset="0"/>
              </a:rPr>
              <a:t>get</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set</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string</a:t>
            </a:r>
            <a:r>
              <a:rPr lang="en-US" sz="1400" dirty="0">
                <a:solidFill>
                  <a:srgbClr val="000000"/>
                </a:solidFill>
                <a:latin typeface="Cascadia Mono" panose="020B0609020000020004" pitchFamily="49" charset="0"/>
              </a:rPr>
              <a:t> Name { </a:t>
            </a:r>
            <a:r>
              <a:rPr lang="en-US" sz="1400" dirty="0">
                <a:solidFill>
                  <a:srgbClr val="0000FF"/>
                </a:solidFill>
                <a:latin typeface="Cascadia Mono" panose="020B0609020000020004" pitchFamily="49" charset="0"/>
              </a:rPr>
              <a:t>get</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set</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string</a:t>
            </a:r>
            <a:r>
              <a:rPr lang="en-US" sz="1400" dirty="0">
                <a:solidFill>
                  <a:srgbClr val="000000"/>
                </a:solidFill>
                <a:latin typeface="Cascadia Mono" panose="020B0609020000020004" pitchFamily="49" charset="0"/>
              </a:rPr>
              <a:t> Branch { </a:t>
            </a:r>
            <a:r>
              <a:rPr lang="en-US" sz="1400" dirty="0">
                <a:solidFill>
                  <a:srgbClr val="0000FF"/>
                </a:solidFill>
                <a:latin typeface="Cascadia Mono" panose="020B0609020000020004" pitchFamily="49" charset="0"/>
              </a:rPr>
              <a:t>get</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set</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err="1">
                <a:solidFill>
                  <a:srgbClr val="0000FF"/>
                </a:solidFill>
                <a:latin typeface="Cascadia Mono" panose="020B0609020000020004" pitchFamily="49" charset="0"/>
              </a:rPr>
              <a:t>int</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Sem</a:t>
            </a:r>
            <a:r>
              <a:rPr lang="en-US" sz="1400" dirty="0">
                <a:solidFill>
                  <a:srgbClr val="000000"/>
                </a:solidFill>
                <a:latin typeface="Cascadia Mono" panose="020B0609020000020004" pitchFamily="49" charset="0"/>
              </a:rPr>
              <a:t> { </a:t>
            </a:r>
            <a:r>
              <a:rPr lang="en-US" sz="1400" dirty="0">
                <a:solidFill>
                  <a:srgbClr val="0000FF"/>
                </a:solidFill>
                <a:latin typeface="Cascadia Mono" panose="020B0609020000020004" pitchFamily="49" charset="0"/>
              </a:rPr>
              <a:t>get</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set</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double</a:t>
            </a:r>
            <a:r>
              <a:rPr lang="en-US" sz="1400" dirty="0">
                <a:solidFill>
                  <a:srgbClr val="000000"/>
                </a:solidFill>
                <a:latin typeface="Cascadia Mono" panose="020B0609020000020004" pitchFamily="49" charset="0"/>
              </a:rPr>
              <a:t> CPI { </a:t>
            </a:r>
            <a:r>
              <a:rPr lang="en-US" sz="1400" dirty="0">
                <a:solidFill>
                  <a:srgbClr val="0000FF"/>
                </a:solidFill>
                <a:latin typeface="Cascadia Mono" panose="020B0609020000020004" pitchFamily="49" charset="0"/>
              </a:rPr>
              <a:t>get</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set</a:t>
            </a:r>
            <a:r>
              <a:rPr lang="en-US" sz="1400" dirty="0">
                <a:solidFill>
                  <a:srgbClr val="000000"/>
                </a:solidFill>
                <a:latin typeface="Cascadia Mono" panose="020B0609020000020004" pitchFamily="49" charset="0"/>
              </a:rPr>
              <a:t>; }</a:t>
            </a: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smtClean="0">
                <a:solidFill>
                  <a:srgbClr val="0000FF"/>
                </a:solidFill>
                <a:latin typeface="Cascadia Mono" panose="020B0609020000020004" pitchFamily="49" charset="0"/>
              </a:rPr>
              <a:t>public static</a:t>
            </a:r>
            <a:r>
              <a:rPr lang="en-IN" sz="1400" dirty="0" smtClean="0">
                <a:solidFill>
                  <a:srgbClr val="000000"/>
                </a:solidFill>
                <a:latin typeface="Cascadia Mono" panose="020B0609020000020004" pitchFamily="49" charset="0"/>
              </a:rPr>
              <a:t> </a:t>
            </a:r>
            <a:r>
              <a:rPr lang="en-IN" sz="1400" dirty="0">
                <a:solidFill>
                  <a:srgbClr val="2B91AF"/>
                </a:solidFill>
                <a:latin typeface="Cascadia Mono" panose="020B0609020000020004" pitchFamily="49" charset="0"/>
              </a:rPr>
              <a:t>List</a:t>
            </a:r>
            <a:r>
              <a:rPr lang="en-IN" sz="1400" dirty="0">
                <a:solidFill>
                  <a:srgbClr val="000000"/>
                </a:solidFill>
                <a:latin typeface="Cascadia Mono" panose="020B0609020000020004" pitchFamily="49" charset="0"/>
              </a:rPr>
              <a:t>&lt;</a:t>
            </a:r>
            <a:r>
              <a:rPr lang="en-IN" sz="1400" dirty="0">
                <a:solidFill>
                  <a:srgbClr val="2B91AF"/>
                </a:solidFill>
                <a:latin typeface="Cascadia Mono" panose="020B0609020000020004" pitchFamily="49" charset="0"/>
              </a:rPr>
              <a:t>Student</a:t>
            </a:r>
            <a:r>
              <a:rPr lang="en-IN" sz="1400" dirty="0">
                <a:solidFill>
                  <a:srgbClr val="000000"/>
                </a:solidFill>
                <a:latin typeface="Cascadia Mono" panose="020B0609020000020004" pitchFamily="49" charset="0"/>
              </a:rPr>
              <a:t>&gt;</a:t>
            </a:r>
            <a:r>
              <a:rPr lang="en-IN" sz="1400" dirty="0" smtClean="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GetStudents</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smtClean="0">
                <a:solidFill>
                  <a:srgbClr val="000000"/>
                </a:solidFill>
                <a:latin typeface="Cascadia Mono" panose="020B0609020000020004" pitchFamily="49" charset="0"/>
              </a:rPr>
              <a:t> 	   </a:t>
            </a:r>
            <a:r>
              <a:rPr lang="en-IN" sz="1400" dirty="0" smtClean="0">
                <a:solidFill>
                  <a:srgbClr val="2B91AF"/>
                </a:solidFill>
                <a:latin typeface="Cascadia Mono" panose="020B0609020000020004" pitchFamily="49" charset="0"/>
              </a:rPr>
              <a:t>List</a:t>
            </a:r>
            <a:r>
              <a:rPr lang="en-IN" sz="1400" dirty="0" smtClean="0">
                <a:solidFill>
                  <a:srgbClr val="000000"/>
                </a:solidFill>
                <a:latin typeface="Cascadia Mono" panose="020B0609020000020004" pitchFamily="49" charset="0"/>
              </a:rPr>
              <a:t>&lt;</a:t>
            </a:r>
            <a:r>
              <a:rPr lang="en-IN" sz="1400" dirty="0" smtClean="0">
                <a:solidFill>
                  <a:srgbClr val="2B91AF"/>
                </a:solidFill>
                <a:latin typeface="Cascadia Mono" panose="020B0609020000020004" pitchFamily="49" charset="0"/>
              </a:rPr>
              <a:t>Student</a:t>
            </a:r>
            <a:r>
              <a:rPr lang="en-IN" sz="1400" dirty="0">
                <a:solidFill>
                  <a:srgbClr val="000000"/>
                </a:solidFill>
                <a:latin typeface="Cascadia Mono" panose="020B0609020000020004" pitchFamily="49" charset="0"/>
              </a:rPr>
              <a:t>&gt;</a:t>
            </a:r>
            <a:r>
              <a:rPr lang="en-IN" sz="1400" dirty="0" smtClean="0">
                <a:solidFill>
                  <a:srgbClr val="000000"/>
                </a:solidFill>
                <a:latin typeface="Cascadia Mono" panose="020B0609020000020004" pitchFamily="49" charset="0"/>
              </a:rPr>
              <a:t> </a:t>
            </a:r>
            <a:r>
              <a:rPr lang="en-IN" sz="1400" dirty="0">
                <a:solidFill>
                  <a:srgbClr val="000000"/>
                </a:solidFill>
                <a:latin typeface="Cascadia Mono" panose="020B0609020000020004" pitchFamily="49" charset="0"/>
              </a:rPr>
              <a:t>students = </a:t>
            </a:r>
            <a:r>
              <a:rPr lang="en-IN" sz="1400" dirty="0">
                <a:solidFill>
                  <a:srgbClr val="0000FF"/>
                </a:solidFill>
                <a:latin typeface="Cascadia Mono" panose="020B0609020000020004" pitchFamily="49" charset="0"/>
              </a:rPr>
              <a:t>new</a:t>
            </a:r>
            <a:r>
              <a:rPr lang="en-IN" sz="1400" dirty="0">
                <a:solidFill>
                  <a:srgbClr val="000000"/>
                </a:solidFill>
                <a:latin typeface="Cascadia Mono" panose="020B0609020000020004" pitchFamily="49" charset="0"/>
              </a:rPr>
              <a:t> </a:t>
            </a:r>
            <a:r>
              <a:rPr lang="en-IN" sz="1400" dirty="0">
                <a:solidFill>
                  <a:srgbClr val="2B91AF"/>
                </a:solidFill>
                <a:latin typeface="Cascadia Mono" panose="020B0609020000020004" pitchFamily="49" charset="0"/>
              </a:rPr>
              <a:t>List</a:t>
            </a:r>
            <a:r>
              <a:rPr lang="en-IN" sz="1400" dirty="0">
                <a:solidFill>
                  <a:srgbClr val="000000"/>
                </a:solidFill>
                <a:latin typeface="Cascadia Mono" panose="020B0609020000020004" pitchFamily="49" charset="0"/>
              </a:rPr>
              <a:t>&lt;</a:t>
            </a:r>
            <a:r>
              <a:rPr lang="en-IN" sz="1400" dirty="0">
                <a:solidFill>
                  <a:srgbClr val="2B91AF"/>
                </a:solidFill>
                <a:latin typeface="Cascadia Mono" panose="020B0609020000020004" pitchFamily="49" charset="0"/>
              </a:rPr>
              <a:t>Student</a:t>
            </a:r>
            <a:r>
              <a:rPr lang="en-IN" sz="1400" dirty="0">
                <a:solidFill>
                  <a:srgbClr val="000000"/>
                </a:solidFill>
                <a:latin typeface="Cascadia Mono" panose="020B0609020000020004" pitchFamily="49" charset="0"/>
              </a:rPr>
              <a:t>&gt;</a:t>
            </a: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Student</a:t>
            </a:r>
            <a:r>
              <a:rPr lang="en-US" sz="1400" dirty="0">
                <a:solidFill>
                  <a:srgbClr val="000000"/>
                </a:solidFill>
                <a:latin typeface="Cascadia Mono" panose="020B0609020000020004" pitchFamily="49" charset="0"/>
              </a:rPr>
              <a:t> { </a:t>
            </a:r>
            <a:r>
              <a:rPr lang="en-US" sz="1400" dirty="0" err="1">
                <a:solidFill>
                  <a:srgbClr val="000000"/>
                </a:solidFill>
                <a:latin typeface="Cascadia Mono" panose="020B0609020000020004" pitchFamily="49" charset="0"/>
              </a:rPr>
              <a:t>Rno</a:t>
            </a:r>
            <a:r>
              <a:rPr lang="en-US" sz="1400" dirty="0">
                <a:solidFill>
                  <a:srgbClr val="000000"/>
                </a:solidFill>
                <a:latin typeface="Cascadia Mono" panose="020B0609020000020004" pitchFamily="49" charset="0"/>
              </a:rPr>
              <a:t>=101, Name=</a:t>
            </a:r>
            <a:r>
              <a:rPr lang="en-US" sz="1400" dirty="0">
                <a:solidFill>
                  <a:srgbClr val="A31515"/>
                </a:solidFill>
                <a:latin typeface="Cascadia Mono" panose="020B0609020000020004" pitchFamily="49" charset="0"/>
              </a:rPr>
              <a:t>"Ramesh"</a:t>
            </a:r>
            <a:r>
              <a:rPr lang="en-US" sz="1400" dirty="0">
                <a:solidFill>
                  <a:srgbClr val="000000"/>
                </a:solidFill>
                <a:latin typeface="Cascadia Mono" panose="020B0609020000020004" pitchFamily="49" charset="0"/>
              </a:rPr>
              <a:t> ,Branch=</a:t>
            </a:r>
            <a:r>
              <a:rPr lang="en-US" sz="1400" dirty="0">
                <a:solidFill>
                  <a:srgbClr val="A31515"/>
                </a:solidFill>
                <a:latin typeface="Cascadia Mono" panose="020B0609020000020004" pitchFamily="49" charset="0"/>
              </a:rPr>
              <a:t>"CE"</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Sem</a:t>
            </a:r>
            <a:r>
              <a:rPr lang="en-US" sz="1400" dirty="0">
                <a:solidFill>
                  <a:srgbClr val="000000"/>
                </a:solidFill>
                <a:latin typeface="Cascadia Mono" panose="020B0609020000020004" pitchFamily="49" charset="0"/>
              </a:rPr>
              <a:t>=3 ,CPI=9},</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Student</a:t>
            </a:r>
            <a:r>
              <a:rPr lang="en-US" sz="1400" dirty="0" smtClean="0">
                <a:solidFill>
                  <a:srgbClr val="000000"/>
                </a:solidFill>
                <a:latin typeface="Cascadia Mono" panose="020B0609020000020004" pitchFamily="49" charset="0"/>
              </a:rPr>
              <a:t> </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Rno</a:t>
            </a:r>
            <a:r>
              <a:rPr lang="en-US" sz="1400" dirty="0">
                <a:solidFill>
                  <a:srgbClr val="000000"/>
                </a:solidFill>
                <a:latin typeface="Cascadia Mono" panose="020B0609020000020004" pitchFamily="49" charset="0"/>
              </a:rPr>
              <a:t>=102, Name=</a:t>
            </a:r>
            <a:r>
              <a:rPr lang="en-US" sz="1400" dirty="0">
                <a:solidFill>
                  <a:srgbClr val="A31515"/>
                </a:solidFill>
                <a:latin typeface="Cascadia Mono" panose="020B0609020000020004" pitchFamily="49" charset="0"/>
              </a:rPr>
              <a:t>"Mahesh"</a:t>
            </a:r>
            <a:r>
              <a:rPr lang="en-US" sz="1400" dirty="0">
                <a:solidFill>
                  <a:srgbClr val="000000"/>
                </a:solidFill>
                <a:latin typeface="Cascadia Mono" panose="020B0609020000020004" pitchFamily="49" charset="0"/>
              </a:rPr>
              <a:t> ,Branch=</a:t>
            </a:r>
            <a:r>
              <a:rPr lang="en-US" sz="1400" dirty="0">
                <a:solidFill>
                  <a:srgbClr val="A31515"/>
                </a:solidFill>
                <a:latin typeface="Cascadia Mono" panose="020B0609020000020004" pitchFamily="49" charset="0"/>
              </a:rPr>
              <a:t>"EC"</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Sem</a:t>
            </a:r>
            <a:r>
              <a:rPr lang="en-US" sz="1400" dirty="0">
                <a:solidFill>
                  <a:srgbClr val="000000"/>
                </a:solidFill>
                <a:latin typeface="Cascadia Mono" panose="020B0609020000020004" pitchFamily="49" charset="0"/>
              </a:rPr>
              <a:t>=3 ,CPI=8},</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Student</a:t>
            </a:r>
            <a:r>
              <a:rPr lang="en-US" sz="1400" dirty="0" smtClean="0">
                <a:solidFill>
                  <a:srgbClr val="000000"/>
                </a:solidFill>
                <a:latin typeface="Cascadia Mono" panose="020B0609020000020004" pitchFamily="49" charset="0"/>
              </a:rPr>
              <a:t> </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Rno</a:t>
            </a:r>
            <a:r>
              <a:rPr lang="en-US" sz="1400" dirty="0">
                <a:solidFill>
                  <a:srgbClr val="000000"/>
                </a:solidFill>
                <a:latin typeface="Cascadia Mono" panose="020B0609020000020004" pitchFamily="49" charset="0"/>
              </a:rPr>
              <a:t>=103, Name=</a:t>
            </a:r>
            <a:r>
              <a:rPr lang="en-US" sz="1400" dirty="0">
                <a:solidFill>
                  <a:srgbClr val="A31515"/>
                </a:solidFill>
                <a:latin typeface="Cascadia Mono" panose="020B0609020000020004" pitchFamily="49" charset="0"/>
              </a:rPr>
              <a:t>"Suresh"</a:t>
            </a:r>
            <a:r>
              <a:rPr lang="en-US" sz="1400" dirty="0">
                <a:solidFill>
                  <a:srgbClr val="000000"/>
                </a:solidFill>
                <a:latin typeface="Cascadia Mono" panose="020B0609020000020004" pitchFamily="49" charset="0"/>
              </a:rPr>
              <a:t> ,Branch=</a:t>
            </a:r>
            <a:r>
              <a:rPr lang="en-US" sz="1400" dirty="0">
                <a:solidFill>
                  <a:srgbClr val="A31515"/>
                </a:solidFill>
                <a:latin typeface="Cascadia Mono" panose="020B0609020000020004" pitchFamily="49" charset="0"/>
              </a:rPr>
              <a:t>"ME"</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Sem</a:t>
            </a:r>
            <a:r>
              <a:rPr lang="en-US" sz="1400" dirty="0">
                <a:solidFill>
                  <a:srgbClr val="000000"/>
                </a:solidFill>
                <a:latin typeface="Cascadia Mono" panose="020B0609020000020004" pitchFamily="49" charset="0"/>
              </a:rPr>
              <a:t>=4 ,CPI=7},</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new</a:t>
            </a:r>
            <a:r>
              <a:rPr lang="en-IN"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Student</a:t>
            </a:r>
            <a:r>
              <a:rPr lang="en-IN" sz="1400" dirty="0" smtClean="0">
                <a:solidFill>
                  <a:srgbClr val="000000"/>
                </a:solidFill>
                <a:latin typeface="Cascadia Mono" panose="020B0609020000020004" pitchFamily="49" charset="0"/>
              </a:rPr>
              <a:t> </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Rno</a:t>
            </a:r>
            <a:r>
              <a:rPr lang="en-IN" sz="1400" dirty="0">
                <a:solidFill>
                  <a:srgbClr val="000000"/>
                </a:solidFill>
                <a:latin typeface="Cascadia Mono" panose="020B0609020000020004" pitchFamily="49" charset="0"/>
              </a:rPr>
              <a:t>=104, Name=</a:t>
            </a:r>
            <a:r>
              <a:rPr lang="en-IN" sz="1400" dirty="0">
                <a:solidFill>
                  <a:srgbClr val="A31515"/>
                </a:solidFill>
                <a:latin typeface="Cascadia Mono" panose="020B0609020000020004" pitchFamily="49" charset="0"/>
              </a:rPr>
              <a:t>"Amit"</a:t>
            </a:r>
            <a:r>
              <a:rPr lang="en-IN" sz="1400" dirty="0">
                <a:solidFill>
                  <a:srgbClr val="000000"/>
                </a:solidFill>
                <a:latin typeface="Cascadia Mono" panose="020B0609020000020004" pitchFamily="49" charset="0"/>
              </a:rPr>
              <a:t>   ,Branch=</a:t>
            </a:r>
            <a:r>
              <a:rPr lang="en-IN" sz="1400" dirty="0">
                <a:solidFill>
                  <a:srgbClr val="A31515"/>
                </a:solidFill>
                <a:latin typeface="Cascadia Mono" panose="020B0609020000020004" pitchFamily="49" charset="0"/>
              </a:rPr>
              <a:t>"EE"</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Sem</a:t>
            </a:r>
            <a:r>
              <a:rPr lang="en-IN" sz="1400" dirty="0">
                <a:solidFill>
                  <a:srgbClr val="000000"/>
                </a:solidFill>
                <a:latin typeface="Cascadia Mono" panose="020B0609020000020004" pitchFamily="49" charset="0"/>
              </a:rPr>
              <a:t>=4 ,CPI=8},</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new</a:t>
            </a:r>
            <a:r>
              <a:rPr lang="en-IN"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Student</a:t>
            </a:r>
            <a:r>
              <a:rPr lang="en-IN" sz="1400" dirty="0" smtClean="0">
                <a:solidFill>
                  <a:srgbClr val="000000"/>
                </a:solidFill>
                <a:latin typeface="Cascadia Mono" panose="020B0609020000020004" pitchFamily="49" charset="0"/>
              </a:rPr>
              <a:t> </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Rno</a:t>
            </a:r>
            <a:r>
              <a:rPr lang="en-IN" sz="1400" dirty="0">
                <a:solidFill>
                  <a:srgbClr val="000000"/>
                </a:solidFill>
                <a:latin typeface="Cascadia Mono" panose="020B0609020000020004" pitchFamily="49" charset="0"/>
              </a:rPr>
              <a:t>=105, Name=</a:t>
            </a:r>
            <a:r>
              <a:rPr lang="en-IN" sz="1400" dirty="0">
                <a:solidFill>
                  <a:srgbClr val="A31515"/>
                </a:solidFill>
                <a:latin typeface="Cascadia Mono" panose="020B0609020000020004" pitchFamily="49" charset="0"/>
              </a:rPr>
              <a:t>"Anita"</a:t>
            </a:r>
            <a:r>
              <a:rPr lang="en-IN" sz="1400" dirty="0">
                <a:solidFill>
                  <a:srgbClr val="000000"/>
                </a:solidFill>
                <a:latin typeface="Cascadia Mono" panose="020B0609020000020004" pitchFamily="49" charset="0"/>
              </a:rPr>
              <a:t>  ,Branch=</a:t>
            </a:r>
            <a:r>
              <a:rPr lang="en-IN" sz="1400" dirty="0">
                <a:solidFill>
                  <a:srgbClr val="A31515"/>
                </a:solidFill>
                <a:latin typeface="Cascadia Mono" panose="020B0609020000020004" pitchFamily="49" charset="0"/>
              </a:rPr>
              <a:t>"CE"</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Sem</a:t>
            </a:r>
            <a:r>
              <a:rPr lang="en-IN" sz="1400" dirty="0">
                <a:solidFill>
                  <a:srgbClr val="000000"/>
                </a:solidFill>
                <a:latin typeface="Cascadia Mono" panose="020B0609020000020004" pitchFamily="49" charset="0"/>
              </a:rPr>
              <a:t>=4 ,CPI=8},</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new</a:t>
            </a:r>
            <a:r>
              <a:rPr lang="en-IN"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Student</a:t>
            </a:r>
            <a:r>
              <a:rPr lang="en-IN" sz="1400" dirty="0" smtClean="0">
                <a:solidFill>
                  <a:srgbClr val="000000"/>
                </a:solidFill>
                <a:latin typeface="Cascadia Mono" panose="020B0609020000020004" pitchFamily="49" charset="0"/>
              </a:rPr>
              <a:t> </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Rno</a:t>
            </a:r>
            <a:r>
              <a:rPr lang="en-IN" sz="1400" dirty="0">
                <a:solidFill>
                  <a:srgbClr val="000000"/>
                </a:solidFill>
                <a:latin typeface="Cascadia Mono" panose="020B0609020000020004" pitchFamily="49" charset="0"/>
              </a:rPr>
              <a:t>=106, Name=</a:t>
            </a:r>
            <a:r>
              <a:rPr lang="en-IN" sz="1400" dirty="0">
                <a:solidFill>
                  <a:srgbClr val="A31515"/>
                </a:solidFill>
                <a:latin typeface="Cascadia Mono" panose="020B0609020000020004" pitchFamily="49" charset="0"/>
              </a:rPr>
              <a:t>"</a:t>
            </a:r>
            <a:r>
              <a:rPr lang="en-IN" sz="1400" dirty="0" err="1">
                <a:solidFill>
                  <a:srgbClr val="A31515"/>
                </a:solidFill>
                <a:latin typeface="Cascadia Mono" panose="020B0609020000020004" pitchFamily="49" charset="0"/>
              </a:rPr>
              <a:t>Reeta</a:t>
            </a:r>
            <a:r>
              <a:rPr lang="en-IN" sz="1400" dirty="0">
                <a:solidFill>
                  <a:srgbClr val="A31515"/>
                </a:solidFill>
                <a:latin typeface="Cascadia Mono" panose="020B0609020000020004" pitchFamily="49" charset="0"/>
              </a:rPr>
              <a:t>"</a:t>
            </a:r>
            <a:r>
              <a:rPr lang="en-IN" sz="1400" dirty="0">
                <a:solidFill>
                  <a:srgbClr val="000000"/>
                </a:solidFill>
                <a:latin typeface="Cascadia Mono" panose="020B0609020000020004" pitchFamily="49" charset="0"/>
              </a:rPr>
              <a:t>  ,Branch=</a:t>
            </a:r>
            <a:r>
              <a:rPr lang="en-IN" sz="1400" dirty="0">
                <a:solidFill>
                  <a:srgbClr val="A31515"/>
                </a:solidFill>
                <a:latin typeface="Cascadia Mono" panose="020B0609020000020004" pitchFamily="49" charset="0"/>
              </a:rPr>
              <a:t>"ME"</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Sem</a:t>
            </a:r>
            <a:r>
              <a:rPr lang="en-IN" sz="1400" dirty="0">
                <a:solidFill>
                  <a:srgbClr val="000000"/>
                </a:solidFill>
                <a:latin typeface="Cascadia Mono" panose="020B0609020000020004" pitchFamily="49" charset="0"/>
              </a:rPr>
              <a:t>=3 ,CPI=7},</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Student</a:t>
            </a:r>
            <a:r>
              <a:rPr lang="en-US" sz="1400" dirty="0" smtClean="0">
                <a:solidFill>
                  <a:srgbClr val="000000"/>
                </a:solidFill>
                <a:latin typeface="Cascadia Mono" panose="020B0609020000020004" pitchFamily="49" charset="0"/>
              </a:rPr>
              <a:t> </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Rno</a:t>
            </a:r>
            <a:r>
              <a:rPr lang="en-US" sz="1400" dirty="0">
                <a:solidFill>
                  <a:srgbClr val="000000"/>
                </a:solidFill>
                <a:latin typeface="Cascadia Mono" panose="020B0609020000020004" pitchFamily="49" charset="0"/>
              </a:rPr>
              <a:t>=107, Name=</a:t>
            </a:r>
            <a:r>
              <a:rPr lang="en-US" sz="1400" dirty="0">
                <a:solidFill>
                  <a:srgbClr val="A31515"/>
                </a:solidFill>
                <a:latin typeface="Cascadia Mono" panose="020B0609020000020004" pitchFamily="49" charset="0"/>
              </a:rPr>
              <a:t>"</a:t>
            </a:r>
            <a:r>
              <a:rPr lang="en-US" sz="1400" dirty="0" err="1">
                <a:solidFill>
                  <a:srgbClr val="A31515"/>
                </a:solidFill>
                <a:latin typeface="Cascadia Mono" panose="020B0609020000020004" pitchFamily="49" charset="0"/>
              </a:rPr>
              <a:t>Rohit</a:t>
            </a:r>
            <a:r>
              <a:rPr lang="en-US" sz="1400" dirty="0">
                <a:solidFill>
                  <a:srgbClr val="A31515"/>
                </a:solidFill>
                <a:latin typeface="Cascadia Mono" panose="020B0609020000020004" pitchFamily="49" charset="0"/>
              </a:rPr>
              <a:t>"</a:t>
            </a:r>
            <a:r>
              <a:rPr lang="en-US" sz="1400" dirty="0">
                <a:solidFill>
                  <a:srgbClr val="000000"/>
                </a:solidFill>
                <a:latin typeface="Cascadia Mono" panose="020B0609020000020004" pitchFamily="49" charset="0"/>
              </a:rPr>
              <a:t>  ,Branch=</a:t>
            </a:r>
            <a:r>
              <a:rPr lang="en-US" sz="1400" dirty="0">
                <a:solidFill>
                  <a:srgbClr val="A31515"/>
                </a:solidFill>
                <a:latin typeface="Cascadia Mono" panose="020B0609020000020004" pitchFamily="49" charset="0"/>
              </a:rPr>
              <a:t>"EE"</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Sem</a:t>
            </a:r>
            <a:r>
              <a:rPr lang="en-US" sz="1400" dirty="0">
                <a:solidFill>
                  <a:srgbClr val="000000"/>
                </a:solidFill>
                <a:latin typeface="Cascadia Mono" panose="020B0609020000020004" pitchFamily="49" charset="0"/>
              </a:rPr>
              <a:t>=4 ,CPI=9},</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new</a:t>
            </a:r>
            <a:r>
              <a:rPr lang="en-IN"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Student</a:t>
            </a:r>
            <a:r>
              <a:rPr lang="en-IN" sz="1400" dirty="0" smtClean="0">
                <a:solidFill>
                  <a:srgbClr val="000000"/>
                </a:solidFill>
                <a:latin typeface="Cascadia Mono" panose="020B0609020000020004" pitchFamily="49" charset="0"/>
              </a:rPr>
              <a:t> </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Rno</a:t>
            </a:r>
            <a:r>
              <a:rPr lang="en-IN" sz="1400" dirty="0">
                <a:solidFill>
                  <a:srgbClr val="000000"/>
                </a:solidFill>
                <a:latin typeface="Cascadia Mono" panose="020B0609020000020004" pitchFamily="49" charset="0"/>
              </a:rPr>
              <a:t>=108, Name=</a:t>
            </a:r>
            <a:r>
              <a:rPr lang="en-IN" sz="1400" dirty="0">
                <a:solidFill>
                  <a:srgbClr val="A31515"/>
                </a:solidFill>
                <a:latin typeface="Cascadia Mono" panose="020B0609020000020004" pitchFamily="49" charset="0"/>
              </a:rPr>
              <a:t>"</a:t>
            </a:r>
            <a:r>
              <a:rPr lang="en-IN" sz="1400" dirty="0" err="1">
                <a:solidFill>
                  <a:srgbClr val="A31515"/>
                </a:solidFill>
                <a:latin typeface="Cascadia Mono" panose="020B0609020000020004" pitchFamily="49" charset="0"/>
              </a:rPr>
              <a:t>Chetan</a:t>
            </a:r>
            <a:r>
              <a:rPr lang="en-IN" sz="1400" dirty="0">
                <a:solidFill>
                  <a:srgbClr val="A31515"/>
                </a:solidFill>
                <a:latin typeface="Cascadia Mono" panose="020B0609020000020004" pitchFamily="49" charset="0"/>
              </a:rPr>
              <a:t>"</a:t>
            </a:r>
            <a:r>
              <a:rPr lang="en-IN" sz="1400" dirty="0">
                <a:solidFill>
                  <a:srgbClr val="000000"/>
                </a:solidFill>
                <a:latin typeface="Cascadia Mono" panose="020B0609020000020004" pitchFamily="49" charset="0"/>
              </a:rPr>
              <a:t> ,Branch=</a:t>
            </a:r>
            <a:r>
              <a:rPr lang="en-IN" sz="1400" dirty="0">
                <a:solidFill>
                  <a:srgbClr val="A31515"/>
                </a:solidFill>
                <a:latin typeface="Cascadia Mono" panose="020B0609020000020004" pitchFamily="49" charset="0"/>
              </a:rPr>
              <a:t>"CE"</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Sem</a:t>
            </a:r>
            <a:r>
              <a:rPr lang="en-IN" sz="1400" dirty="0">
                <a:solidFill>
                  <a:srgbClr val="000000"/>
                </a:solidFill>
                <a:latin typeface="Cascadia Mono" panose="020B0609020000020004" pitchFamily="49" charset="0"/>
              </a:rPr>
              <a:t>=3 ,CPI=8},</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Student</a:t>
            </a:r>
            <a:r>
              <a:rPr lang="en-US" sz="1400" dirty="0">
                <a:solidFill>
                  <a:srgbClr val="000000"/>
                </a:solidFill>
                <a:latin typeface="Cascadia Mono" panose="020B0609020000020004" pitchFamily="49" charset="0"/>
              </a:rPr>
              <a:t> { </a:t>
            </a:r>
            <a:r>
              <a:rPr lang="en-US" sz="1400" dirty="0" err="1">
                <a:solidFill>
                  <a:srgbClr val="000000"/>
                </a:solidFill>
                <a:latin typeface="Cascadia Mono" panose="020B0609020000020004" pitchFamily="49" charset="0"/>
              </a:rPr>
              <a:t>Rno</a:t>
            </a:r>
            <a:r>
              <a:rPr lang="en-US" sz="1400" dirty="0">
                <a:solidFill>
                  <a:srgbClr val="000000"/>
                </a:solidFill>
                <a:latin typeface="Cascadia Mono" panose="020B0609020000020004" pitchFamily="49" charset="0"/>
              </a:rPr>
              <a:t>=109, Name=</a:t>
            </a:r>
            <a:r>
              <a:rPr lang="en-US" sz="1400" dirty="0">
                <a:solidFill>
                  <a:srgbClr val="A31515"/>
                </a:solidFill>
                <a:latin typeface="Cascadia Mono" panose="020B0609020000020004" pitchFamily="49" charset="0"/>
              </a:rPr>
              <a:t>"Rakesh"</a:t>
            </a:r>
            <a:r>
              <a:rPr lang="en-US" sz="1400" dirty="0">
                <a:solidFill>
                  <a:srgbClr val="000000"/>
                </a:solidFill>
                <a:latin typeface="Cascadia Mono" panose="020B0609020000020004" pitchFamily="49" charset="0"/>
              </a:rPr>
              <a:t> ,Branch=</a:t>
            </a:r>
            <a:r>
              <a:rPr lang="en-US" sz="1400" dirty="0">
                <a:solidFill>
                  <a:srgbClr val="A31515"/>
                </a:solidFill>
                <a:latin typeface="Cascadia Mono" panose="020B0609020000020004" pitchFamily="49" charset="0"/>
              </a:rPr>
              <a:t>"CE"</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Sem</a:t>
            </a:r>
            <a:r>
              <a:rPr lang="en-US" sz="1400" dirty="0">
                <a:solidFill>
                  <a:srgbClr val="000000"/>
                </a:solidFill>
                <a:latin typeface="Cascadia Mono" panose="020B0609020000020004" pitchFamily="49" charset="0"/>
              </a:rPr>
              <a:t>=4 ,CPI=9}</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return</a:t>
            </a:r>
            <a:r>
              <a:rPr lang="en-IN" sz="1400" dirty="0">
                <a:solidFill>
                  <a:srgbClr val="000000"/>
                </a:solidFill>
                <a:latin typeface="Cascadia Mono" panose="020B0609020000020004" pitchFamily="49" charset="0"/>
              </a:rPr>
              <a:t> students;</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endParaRPr lang="en-IN" sz="1400" dirty="0"/>
          </a:p>
        </p:txBody>
      </p:sp>
    </p:spTree>
    <p:extLst>
      <p:ext uri="{BB962C8B-B14F-4D97-AF65-F5344CB8AC3E}">
        <p14:creationId xmlns:p14="http://schemas.microsoft.com/office/powerpoint/2010/main" val="150917101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fontAlgn="base"/>
            <a:r>
              <a:rPr lang="en-US" dirty="0"/>
              <a:t>The </a:t>
            </a:r>
            <a:r>
              <a:rPr lang="en-US" dirty="0" err="1"/>
              <a:t>IEnumerable</a:t>
            </a:r>
            <a:r>
              <a:rPr lang="en-US" dirty="0"/>
              <a:t> interface also has a child generic interface, i.e., </a:t>
            </a:r>
            <a:r>
              <a:rPr lang="en-US" b="1" dirty="0" err="1"/>
              <a:t>IEnumerable</a:t>
            </a:r>
            <a:r>
              <a:rPr lang="en-US" b="1" dirty="0"/>
              <a:t>&lt;T</a:t>
            </a:r>
            <a:r>
              <a:rPr lang="en-US" b="1" dirty="0" smtClean="0"/>
              <a:t>&gt;</a:t>
            </a:r>
            <a:r>
              <a:rPr lang="en-US" dirty="0" smtClean="0"/>
              <a:t>.</a:t>
            </a:r>
          </a:p>
          <a:p>
            <a:pPr fontAlgn="base"/>
            <a:endParaRPr lang="en-US" dirty="0"/>
          </a:p>
          <a:p>
            <a:pPr fontAlgn="base"/>
            <a:endParaRPr lang="en-US" dirty="0" smtClean="0"/>
          </a:p>
          <a:p>
            <a:pPr fontAlgn="base"/>
            <a:endParaRPr lang="en-US" dirty="0"/>
          </a:p>
          <a:p>
            <a:pPr fontAlgn="base"/>
            <a:endParaRPr lang="en-US" dirty="0" smtClean="0"/>
          </a:p>
          <a:p>
            <a:pPr fontAlgn="base"/>
            <a:endParaRPr lang="en-US" dirty="0" smtClean="0"/>
          </a:p>
          <a:p>
            <a:pPr algn="l" fontAlgn="base"/>
            <a:r>
              <a:rPr lang="en-US" dirty="0" smtClean="0"/>
              <a:t>All </a:t>
            </a:r>
            <a:r>
              <a:rPr lang="en-US" dirty="0"/>
              <a:t>the collection classes (both generic and non-generic) implement the IEnumerable </a:t>
            </a:r>
            <a:r>
              <a:rPr lang="en-US" dirty="0" smtClean="0"/>
              <a:t>interface. </a:t>
            </a:r>
          </a:p>
          <a:p>
            <a:pPr algn="l" fontAlgn="base"/>
            <a:r>
              <a:rPr lang="en-US" dirty="0" smtClean="0"/>
              <a:t>For example, </a:t>
            </a:r>
            <a:r>
              <a:rPr lang="en-IN" dirty="0"/>
              <a:t>List&lt;T&gt; generic collection </a:t>
            </a:r>
            <a:r>
              <a:rPr lang="en-IN" dirty="0" smtClean="0"/>
              <a:t>class and </a:t>
            </a:r>
            <a:r>
              <a:rPr lang="en-US" dirty="0"/>
              <a:t>ArrayList collection, a non-generic collection class</a:t>
            </a:r>
            <a:r>
              <a:rPr lang="en-US" dirty="0" smtClean="0"/>
              <a:t>.</a:t>
            </a:r>
            <a:br>
              <a:rPr lang="en-US" dirty="0" smtClean="0"/>
            </a:br>
            <a:endParaRPr lang="en-IN" dirty="0"/>
          </a:p>
        </p:txBody>
      </p:sp>
      <p:pic>
        <p:nvPicPr>
          <p:cNvPr id="7" name="Picture 6"/>
          <p:cNvPicPr>
            <a:picLocks noChangeAspect="1"/>
          </p:cNvPicPr>
          <p:nvPr/>
        </p:nvPicPr>
        <p:blipFill>
          <a:blip r:embed="rId2"/>
          <a:stretch>
            <a:fillRect/>
          </a:stretch>
        </p:blipFill>
        <p:spPr>
          <a:xfrm>
            <a:off x="533833" y="4855250"/>
            <a:ext cx="9076001" cy="648999"/>
          </a:xfrm>
          <a:prstGeom prst="rect">
            <a:avLst/>
          </a:prstGeom>
        </p:spPr>
      </p:pic>
      <p:sp>
        <p:nvSpPr>
          <p:cNvPr id="2" name="Title 1"/>
          <p:cNvSpPr>
            <a:spLocks noGrp="1"/>
          </p:cNvSpPr>
          <p:nvPr>
            <p:ph type="title"/>
          </p:nvPr>
        </p:nvSpPr>
        <p:spPr/>
        <p:txBody>
          <a:bodyPr/>
          <a:lstStyle/>
          <a:p>
            <a:r>
              <a:rPr lang="en-US" dirty="0" err="1" smtClean="0"/>
              <a:t>IEnumerable</a:t>
            </a:r>
            <a:endParaRPr lang="en-IN" dirty="0"/>
          </a:p>
        </p:txBody>
      </p:sp>
      <p:pic>
        <p:nvPicPr>
          <p:cNvPr id="4" name="Picture 3"/>
          <p:cNvPicPr>
            <a:picLocks noChangeAspect="1"/>
          </p:cNvPicPr>
          <p:nvPr/>
        </p:nvPicPr>
        <p:blipFill>
          <a:blip r:embed="rId3"/>
          <a:stretch>
            <a:fillRect/>
          </a:stretch>
        </p:blipFill>
        <p:spPr>
          <a:xfrm>
            <a:off x="784444" y="1324840"/>
            <a:ext cx="7419137" cy="2083377"/>
          </a:xfrm>
          <a:prstGeom prst="rect">
            <a:avLst/>
          </a:prstGeom>
        </p:spPr>
      </p:pic>
      <p:pic>
        <p:nvPicPr>
          <p:cNvPr id="9" name="Picture 8"/>
          <p:cNvPicPr>
            <a:picLocks noChangeAspect="1"/>
          </p:cNvPicPr>
          <p:nvPr/>
        </p:nvPicPr>
        <p:blipFill>
          <a:blip r:embed="rId4"/>
          <a:stretch>
            <a:fillRect/>
          </a:stretch>
        </p:blipFill>
        <p:spPr>
          <a:xfrm>
            <a:off x="533833" y="5638427"/>
            <a:ext cx="8928968" cy="697057"/>
          </a:xfrm>
          <a:prstGeom prst="rect">
            <a:avLst/>
          </a:prstGeom>
        </p:spPr>
      </p:pic>
    </p:spTree>
    <p:extLst>
      <p:ext uri="{BB962C8B-B14F-4D97-AF65-F5344CB8AC3E}">
        <p14:creationId xmlns:p14="http://schemas.microsoft.com/office/powerpoint/2010/main" val="387232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IEnumerable</a:t>
            </a:r>
            <a:endParaRPr lang="en-IN" dirty="0"/>
          </a:p>
        </p:txBody>
      </p:sp>
      <p:grpSp>
        <p:nvGrpSpPr>
          <p:cNvPr id="39" name="Group 38"/>
          <p:cNvGrpSpPr/>
          <p:nvPr/>
        </p:nvGrpSpPr>
        <p:grpSpPr>
          <a:xfrm>
            <a:off x="2014538" y="1371600"/>
            <a:ext cx="1977313" cy="1999672"/>
            <a:chOff x="2014538" y="1371600"/>
            <a:chExt cx="1977313" cy="1999672"/>
          </a:xfrm>
        </p:grpSpPr>
        <p:sp>
          <p:nvSpPr>
            <p:cNvPr id="5" name="Rectangle 4"/>
            <p:cNvSpPr/>
            <p:nvPr/>
          </p:nvSpPr>
          <p:spPr>
            <a:xfrm>
              <a:off x="2014538" y="1371600"/>
              <a:ext cx="1977313" cy="199967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200"/>
            </a:p>
          </p:txBody>
        </p:sp>
        <p:sp>
          <p:nvSpPr>
            <p:cNvPr id="25" name="TextBox 24"/>
            <p:cNvSpPr txBox="1"/>
            <p:nvPr/>
          </p:nvSpPr>
          <p:spPr>
            <a:xfrm>
              <a:off x="2014538" y="2186770"/>
              <a:ext cx="1977313" cy="369332"/>
            </a:xfrm>
            <a:prstGeom prst="rect">
              <a:avLst/>
            </a:prstGeom>
            <a:noFill/>
          </p:spPr>
          <p:txBody>
            <a:bodyPr wrap="square" rtlCol="0">
              <a:spAutoFit/>
            </a:bodyPr>
            <a:lstStyle/>
            <a:p>
              <a:pPr algn="ctr"/>
              <a:r>
                <a:rPr lang="en-US" dirty="0" smtClean="0"/>
                <a:t>Application</a:t>
              </a:r>
              <a:endParaRPr lang="en-IN" dirty="0"/>
            </a:p>
          </p:txBody>
        </p:sp>
      </p:grpSp>
      <p:grpSp>
        <p:nvGrpSpPr>
          <p:cNvPr id="40" name="Group 39"/>
          <p:cNvGrpSpPr/>
          <p:nvPr/>
        </p:nvGrpSpPr>
        <p:grpSpPr>
          <a:xfrm>
            <a:off x="6986805" y="1294166"/>
            <a:ext cx="1957170" cy="2077106"/>
            <a:chOff x="6986805" y="1294166"/>
            <a:chExt cx="1957170" cy="2077106"/>
          </a:xfrm>
        </p:grpSpPr>
        <p:sp>
          <p:nvSpPr>
            <p:cNvPr id="6" name="Flowchart: Magnetic Disk 5"/>
            <p:cNvSpPr/>
            <p:nvPr/>
          </p:nvSpPr>
          <p:spPr>
            <a:xfrm>
              <a:off x="6986805" y="1294166"/>
              <a:ext cx="1957170" cy="2077106"/>
            </a:xfrm>
            <a:prstGeom prst="flowChartMagneticDisk">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200"/>
            </a:p>
          </p:txBody>
        </p:sp>
        <p:sp>
          <p:nvSpPr>
            <p:cNvPr id="26" name="TextBox 25"/>
            <p:cNvSpPr txBox="1"/>
            <p:nvPr/>
          </p:nvSpPr>
          <p:spPr>
            <a:xfrm>
              <a:off x="7009929" y="2219654"/>
              <a:ext cx="1934045" cy="369332"/>
            </a:xfrm>
            <a:prstGeom prst="rect">
              <a:avLst/>
            </a:prstGeom>
            <a:noFill/>
          </p:spPr>
          <p:txBody>
            <a:bodyPr wrap="square" rtlCol="0">
              <a:spAutoFit/>
            </a:bodyPr>
            <a:lstStyle/>
            <a:p>
              <a:pPr algn="ctr"/>
              <a:r>
                <a:rPr lang="en-US" dirty="0" smtClean="0"/>
                <a:t>Database</a:t>
              </a:r>
              <a:endParaRPr lang="en-IN" dirty="0"/>
            </a:p>
          </p:txBody>
        </p:sp>
      </p:grpSp>
      <p:grpSp>
        <p:nvGrpSpPr>
          <p:cNvPr id="41" name="Group 40"/>
          <p:cNvGrpSpPr/>
          <p:nvPr/>
        </p:nvGrpSpPr>
        <p:grpSpPr>
          <a:xfrm>
            <a:off x="4279016" y="1491070"/>
            <a:ext cx="2286000" cy="369332"/>
            <a:chOff x="4279016" y="1491070"/>
            <a:chExt cx="2286000" cy="369332"/>
          </a:xfrm>
        </p:grpSpPr>
        <p:cxnSp>
          <p:nvCxnSpPr>
            <p:cNvPr id="8" name="Straight Arrow Connector 7"/>
            <p:cNvCxnSpPr/>
            <p:nvPr/>
          </p:nvCxnSpPr>
          <p:spPr>
            <a:xfrm>
              <a:off x="4279016" y="1860402"/>
              <a:ext cx="228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743303" y="1491070"/>
              <a:ext cx="1357425" cy="369332"/>
            </a:xfrm>
            <a:prstGeom prst="rect">
              <a:avLst/>
            </a:prstGeom>
            <a:noFill/>
          </p:spPr>
          <p:txBody>
            <a:bodyPr wrap="square" rtlCol="0">
              <a:spAutoFit/>
            </a:bodyPr>
            <a:lstStyle/>
            <a:p>
              <a:r>
                <a:rPr lang="en-US" dirty="0" err="1" smtClean="0"/>
                <a:t>IEnumerator</a:t>
              </a:r>
              <a:endParaRPr lang="en-IN" dirty="0"/>
            </a:p>
          </p:txBody>
        </p:sp>
      </p:grpSp>
      <p:grpSp>
        <p:nvGrpSpPr>
          <p:cNvPr id="42" name="Group 41"/>
          <p:cNvGrpSpPr/>
          <p:nvPr/>
        </p:nvGrpSpPr>
        <p:grpSpPr>
          <a:xfrm>
            <a:off x="4279016" y="2219654"/>
            <a:ext cx="2286000" cy="369332"/>
            <a:chOff x="4279016" y="2219654"/>
            <a:chExt cx="2286000" cy="369332"/>
          </a:xfrm>
        </p:grpSpPr>
        <p:cxnSp>
          <p:nvCxnSpPr>
            <p:cNvPr id="10" name="Straight Arrow Connector 9"/>
            <p:cNvCxnSpPr/>
            <p:nvPr/>
          </p:nvCxnSpPr>
          <p:spPr>
            <a:xfrm flipH="1">
              <a:off x="4279016" y="2573916"/>
              <a:ext cx="228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792279" y="2219654"/>
              <a:ext cx="1259471" cy="369332"/>
            </a:xfrm>
            <a:prstGeom prst="rect">
              <a:avLst/>
            </a:prstGeom>
            <a:noFill/>
          </p:spPr>
          <p:txBody>
            <a:bodyPr wrap="square" rtlCol="0">
              <a:spAutoFit/>
            </a:bodyPr>
            <a:lstStyle/>
            <a:p>
              <a:r>
                <a:rPr lang="en-US" dirty="0" smtClean="0"/>
                <a:t>All Records</a:t>
              </a:r>
              <a:endParaRPr lang="en-IN" dirty="0"/>
            </a:p>
          </p:txBody>
        </p:sp>
      </p:grpSp>
      <p:grpSp>
        <p:nvGrpSpPr>
          <p:cNvPr id="43" name="Group 42"/>
          <p:cNvGrpSpPr/>
          <p:nvPr/>
        </p:nvGrpSpPr>
        <p:grpSpPr>
          <a:xfrm>
            <a:off x="4279016" y="2941523"/>
            <a:ext cx="1749610" cy="596207"/>
            <a:chOff x="4279016" y="2941523"/>
            <a:chExt cx="1749610" cy="596207"/>
          </a:xfrm>
        </p:grpSpPr>
        <p:cxnSp>
          <p:nvCxnSpPr>
            <p:cNvPr id="22" name="Curved Connector 21"/>
            <p:cNvCxnSpPr/>
            <p:nvPr/>
          </p:nvCxnSpPr>
          <p:spPr>
            <a:xfrm rot="10800000" flipV="1">
              <a:off x="4279016" y="2941523"/>
              <a:ext cx="564455" cy="228600"/>
            </a:xfrm>
            <a:prstGeom prst="curvedConnector3">
              <a:avLst>
                <a:gd name="adj1" fmla="val -12465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283900" y="3229953"/>
              <a:ext cx="1744726" cy="307777"/>
            </a:xfrm>
            <a:prstGeom prst="rect">
              <a:avLst/>
            </a:prstGeom>
            <a:noFill/>
          </p:spPr>
          <p:txBody>
            <a:bodyPr wrap="square" rtlCol="0">
              <a:spAutoFit/>
            </a:bodyPr>
            <a:lstStyle/>
            <a:p>
              <a:r>
                <a:rPr lang="en-US" sz="1400" dirty="0" smtClean="0"/>
                <a:t>In-memory Filter</a:t>
              </a:r>
              <a:endParaRPr lang="en-IN" sz="1400" dirty="0"/>
            </a:p>
          </p:txBody>
        </p:sp>
      </p:grpSp>
      <p:sp>
        <p:nvSpPr>
          <p:cNvPr id="32" name="Rectangle 31"/>
          <p:cNvSpPr/>
          <p:nvPr/>
        </p:nvSpPr>
        <p:spPr>
          <a:xfrm>
            <a:off x="368024" y="4089864"/>
            <a:ext cx="10812593" cy="646331"/>
          </a:xfrm>
          <a:prstGeom prst="rect">
            <a:avLst/>
          </a:prstGeom>
        </p:spPr>
        <p:txBody>
          <a:bodyPr wrap="square">
            <a:spAutoFit/>
          </a:bodyPr>
          <a:lstStyle/>
          <a:p>
            <a:r>
              <a:rPr lang="en-US" dirty="0">
                <a:solidFill>
                  <a:srgbClr val="2B91AF"/>
                </a:solidFill>
                <a:latin typeface="Cascadia Mono" panose="020B0609020000020004" pitchFamily="49" charset="0"/>
              </a:rPr>
              <a:t>IEnumerable</a:t>
            </a:r>
            <a:r>
              <a:rPr lang="en-US" dirty="0" smtClean="0">
                <a:solidFill>
                  <a:srgbClr val="000000"/>
                </a:solidFill>
                <a:latin typeface="Cascadia Mono" panose="020B0609020000020004" pitchFamily="49" charset="0"/>
              </a:rPr>
              <a:t>&lt;</a:t>
            </a:r>
            <a:r>
              <a:rPr lang="en-US" dirty="0">
                <a:solidFill>
                  <a:srgbClr val="2B91AF"/>
                </a:solidFill>
                <a:latin typeface="Cascadia Mono" panose="020B0609020000020004" pitchFamily="49" charset="0"/>
              </a:rPr>
              <a:t>Employee</a:t>
            </a:r>
            <a:r>
              <a:rPr lang="en-US" dirty="0">
                <a:solidFill>
                  <a:srgbClr val="000000"/>
                </a:solidFill>
                <a:latin typeface="Cascadia Mono" panose="020B0609020000020004" pitchFamily="49" charset="0"/>
              </a:rPr>
              <a:t>&gt; list = </a:t>
            </a:r>
            <a:r>
              <a:rPr lang="en-US" dirty="0" err="1" smtClean="0">
                <a:solidFill>
                  <a:srgbClr val="2B91AF"/>
                </a:solidFill>
                <a:latin typeface="Cascadia Mono" panose="020B0609020000020004" pitchFamily="49" charset="0"/>
              </a:rPr>
              <a:t>Employees</a:t>
            </a:r>
            <a:r>
              <a:rPr lang="en-US" dirty="0" err="1" smtClean="0">
                <a:solidFill>
                  <a:srgbClr val="000000"/>
                </a:solidFill>
                <a:latin typeface="Cascadia Mono" panose="020B0609020000020004" pitchFamily="49" charset="0"/>
              </a:rPr>
              <a:t>.</a:t>
            </a:r>
            <a:r>
              <a:rPr lang="en-US" dirty="0" err="1" smtClean="0">
                <a:solidFill>
                  <a:schemeClr val="accent5">
                    <a:lumMod val="75000"/>
                  </a:schemeClr>
                </a:solidFill>
                <a:latin typeface="Cascadia Mono" panose="020B0609020000020004" pitchFamily="49" charset="0"/>
              </a:rPr>
              <a:t>Where</a:t>
            </a:r>
            <a:r>
              <a:rPr lang="en-US" dirty="0" smtClean="0">
                <a:solidFill>
                  <a:srgbClr val="000000"/>
                </a:solidFill>
                <a:latin typeface="Cascadia Mono" panose="020B0609020000020004" pitchFamily="49" charset="0"/>
              </a:rPr>
              <a:t>(p =&gt; </a:t>
            </a:r>
            <a:r>
              <a:rPr lang="en-US" dirty="0" err="1">
                <a:solidFill>
                  <a:srgbClr val="000000"/>
                </a:solidFill>
                <a:latin typeface="Cascadia Mono" panose="020B0609020000020004" pitchFamily="49" charset="0"/>
              </a:rPr>
              <a:t>p.Name.StartsWith</a:t>
            </a:r>
            <a:r>
              <a:rPr lang="en-US" dirty="0">
                <a:solidFill>
                  <a:srgbClr val="000000"/>
                </a:solidFill>
                <a:latin typeface="Cascadia Mono" panose="020B0609020000020004" pitchFamily="49" charset="0"/>
              </a:rPr>
              <a:t>(</a:t>
            </a:r>
            <a:r>
              <a:rPr lang="en-US" dirty="0">
                <a:solidFill>
                  <a:srgbClr val="A31515"/>
                </a:solidFill>
                <a:latin typeface="Cascadia Mono" panose="020B0609020000020004" pitchFamily="49" charset="0"/>
              </a:rPr>
              <a:t>"S"</a:t>
            </a:r>
            <a:r>
              <a:rPr lang="en-US" dirty="0">
                <a:solidFill>
                  <a:srgbClr val="000000"/>
                </a:solidFill>
                <a:latin typeface="Cascadia Mono" panose="020B0609020000020004" pitchFamily="49" charset="0"/>
              </a:rPr>
              <a:t>)); </a:t>
            </a:r>
            <a:endParaRPr lang="en-US" dirty="0" smtClean="0">
              <a:solidFill>
                <a:srgbClr val="000000"/>
              </a:solidFill>
              <a:latin typeface="Cascadia Mono" panose="020B0609020000020004" pitchFamily="49" charset="0"/>
            </a:endParaRPr>
          </a:p>
          <a:p>
            <a:r>
              <a:rPr lang="en-US" dirty="0" smtClean="0">
                <a:solidFill>
                  <a:srgbClr val="000000"/>
                </a:solidFill>
                <a:latin typeface="Cascadia Mono" panose="020B0609020000020004" pitchFamily="49" charset="0"/>
              </a:rPr>
              <a:t>list </a:t>
            </a:r>
            <a:r>
              <a:rPr lang="en-US" dirty="0">
                <a:solidFill>
                  <a:srgbClr val="000000"/>
                </a:solidFill>
                <a:latin typeface="Cascadia Mono" panose="020B0609020000020004" pitchFamily="49" charset="0"/>
              </a:rPr>
              <a:t>= </a:t>
            </a:r>
            <a:r>
              <a:rPr lang="en-US" dirty="0" err="1">
                <a:solidFill>
                  <a:srgbClr val="000000"/>
                </a:solidFill>
                <a:latin typeface="Cascadia Mono" panose="020B0609020000020004" pitchFamily="49" charset="0"/>
              </a:rPr>
              <a:t>list.</a:t>
            </a:r>
            <a:r>
              <a:rPr lang="en-US" dirty="0" err="1">
                <a:solidFill>
                  <a:schemeClr val="accent5">
                    <a:lumMod val="75000"/>
                  </a:schemeClr>
                </a:solidFill>
                <a:latin typeface="Cascadia Mono" panose="020B0609020000020004" pitchFamily="49" charset="0"/>
              </a:rPr>
              <a:t>Take</a:t>
            </a:r>
            <a:r>
              <a:rPr lang="en-US" dirty="0">
                <a:solidFill>
                  <a:srgbClr val="000000"/>
                </a:solidFill>
                <a:latin typeface="Cascadia Mono" panose="020B0609020000020004" pitchFamily="49" charset="0"/>
              </a:rPr>
              <a:t>&lt;</a:t>
            </a:r>
            <a:r>
              <a:rPr lang="en-US" dirty="0">
                <a:solidFill>
                  <a:srgbClr val="2B91AF"/>
                </a:solidFill>
                <a:latin typeface="Cascadia Mono" panose="020B0609020000020004" pitchFamily="49" charset="0"/>
              </a:rPr>
              <a:t>Employee</a:t>
            </a:r>
            <a:r>
              <a:rPr lang="en-US" dirty="0">
                <a:solidFill>
                  <a:srgbClr val="000000"/>
                </a:solidFill>
                <a:latin typeface="Cascadia Mono" panose="020B0609020000020004" pitchFamily="49" charset="0"/>
              </a:rPr>
              <a:t>&gt;(10</a:t>
            </a:r>
            <a:r>
              <a:rPr lang="en-US" dirty="0" smtClean="0">
                <a:solidFill>
                  <a:srgbClr val="000000"/>
                </a:solidFill>
                <a:latin typeface="Cascadia Mono" panose="020B0609020000020004" pitchFamily="49" charset="0"/>
              </a:rPr>
              <a:t>);</a:t>
            </a:r>
            <a:endParaRPr lang="en-IN" dirty="0">
              <a:latin typeface="+mj-lt"/>
            </a:endParaRPr>
          </a:p>
        </p:txBody>
      </p:sp>
      <p:sp>
        <p:nvSpPr>
          <p:cNvPr id="34" name="Rectangle 33"/>
          <p:cNvSpPr/>
          <p:nvPr/>
        </p:nvSpPr>
        <p:spPr>
          <a:xfrm>
            <a:off x="368025" y="3723809"/>
            <a:ext cx="2252540" cy="369332"/>
          </a:xfrm>
          <a:prstGeom prst="rect">
            <a:avLst/>
          </a:prstGeom>
        </p:spPr>
        <p:txBody>
          <a:bodyPr wrap="none">
            <a:spAutoFit/>
          </a:bodyPr>
          <a:lstStyle/>
          <a:p>
            <a:r>
              <a:rPr lang="en-IN" dirty="0">
                <a:solidFill>
                  <a:schemeClr val="accent6"/>
                </a:solidFill>
              </a:rPr>
              <a:t>IEnumerable </a:t>
            </a:r>
            <a:r>
              <a:rPr lang="en-IN" dirty="0" smtClean="0">
                <a:solidFill>
                  <a:schemeClr val="accent6"/>
                </a:solidFill>
              </a:rPr>
              <a:t>Example :</a:t>
            </a:r>
            <a:endParaRPr lang="en-IN" dirty="0">
              <a:solidFill>
                <a:schemeClr val="accent6"/>
              </a:solidFill>
            </a:endParaRPr>
          </a:p>
        </p:txBody>
      </p:sp>
      <p:sp>
        <p:nvSpPr>
          <p:cNvPr id="36" name="Rectangle 35"/>
          <p:cNvSpPr/>
          <p:nvPr/>
        </p:nvSpPr>
        <p:spPr>
          <a:xfrm>
            <a:off x="368024" y="5030253"/>
            <a:ext cx="5102679" cy="369332"/>
          </a:xfrm>
          <a:prstGeom prst="rect">
            <a:avLst/>
          </a:prstGeom>
        </p:spPr>
        <p:txBody>
          <a:bodyPr wrap="none">
            <a:spAutoFit/>
          </a:bodyPr>
          <a:lstStyle/>
          <a:p>
            <a:r>
              <a:rPr lang="en-US" dirty="0">
                <a:solidFill>
                  <a:schemeClr val="accent6"/>
                </a:solidFill>
              </a:rPr>
              <a:t>Generated SQL statements of the above query will be :</a:t>
            </a:r>
            <a:endParaRPr lang="en-IN" dirty="0">
              <a:solidFill>
                <a:schemeClr val="accent6"/>
              </a:solidFill>
            </a:endParaRPr>
          </a:p>
        </p:txBody>
      </p:sp>
      <p:sp>
        <p:nvSpPr>
          <p:cNvPr id="38" name="Rectangle 37"/>
          <p:cNvSpPr/>
          <p:nvPr/>
        </p:nvSpPr>
        <p:spPr>
          <a:xfrm>
            <a:off x="368024" y="5394026"/>
            <a:ext cx="6919466" cy="646331"/>
          </a:xfrm>
          <a:prstGeom prst="rect">
            <a:avLst/>
          </a:prstGeom>
        </p:spPr>
        <p:txBody>
          <a:bodyPr wrap="square">
            <a:spAutoFit/>
          </a:bodyPr>
          <a:lstStyle/>
          <a:p>
            <a:r>
              <a:rPr lang="en-US" dirty="0"/>
              <a:t>SELECT [t0].[</a:t>
            </a:r>
            <a:r>
              <a:rPr lang="en-US" dirty="0" err="1"/>
              <a:t>EmpID</a:t>
            </a:r>
            <a:r>
              <a:rPr lang="en-US" dirty="0"/>
              <a:t>], [t0].[</a:t>
            </a:r>
            <a:r>
              <a:rPr lang="en-US" dirty="0" err="1"/>
              <a:t>EmpName</a:t>
            </a:r>
            <a:r>
              <a:rPr lang="en-US" dirty="0"/>
              <a:t>], [t0].[Salary] FROM [Employee] AS [t0]</a:t>
            </a:r>
          </a:p>
          <a:p>
            <a:r>
              <a:rPr lang="en-US" dirty="0"/>
              <a:t>WHERE [t0].[</a:t>
            </a:r>
            <a:r>
              <a:rPr lang="en-US" dirty="0" err="1"/>
              <a:t>EmpName</a:t>
            </a:r>
            <a:r>
              <a:rPr lang="en-US" dirty="0"/>
              <a:t>] LIKE @p0</a:t>
            </a:r>
            <a:endParaRPr lang="en-IN" dirty="0"/>
          </a:p>
        </p:txBody>
      </p:sp>
    </p:spTree>
    <p:extLst>
      <p:ext uri="{BB962C8B-B14F-4D97-AF65-F5344CB8AC3E}">
        <p14:creationId xmlns:p14="http://schemas.microsoft.com/office/powerpoint/2010/main" val="411097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6" grpId="0"/>
      <p:bldP spid="3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Enumerable class</a:t>
            </a:r>
            <a:endParaRPr lang="en-IN" dirty="0"/>
          </a:p>
        </p:txBody>
      </p:sp>
      <p:sp>
        <p:nvSpPr>
          <p:cNvPr id="3" name="Content Placeholder 2"/>
          <p:cNvSpPr>
            <a:spLocks noGrp="1"/>
          </p:cNvSpPr>
          <p:nvPr>
            <p:ph idx="1"/>
          </p:nvPr>
        </p:nvSpPr>
        <p:spPr/>
        <p:txBody>
          <a:bodyPr/>
          <a:lstStyle/>
          <a:p>
            <a:pPr fontAlgn="base"/>
            <a:r>
              <a:rPr lang="en-US" dirty="0"/>
              <a:t>The Enumerable class includes extension methods for the classes that implement </a:t>
            </a:r>
            <a:r>
              <a:rPr lang="en-US" dirty="0" err="1"/>
              <a:t>IEnumerable</a:t>
            </a:r>
            <a:r>
              <a:rPr lang="en-US" dirty="0"/>
              <a:t>&lt;T&gt; </a:t>
            </a:r>
            <a:r>
              <a:rPr lang="en-US" dirty="0" smtClean="0"/>
              <a:t>interface.</a:t>
            </a:r>
          </a:p>
          <a:p>
            <a:pPr fontAlgn="base"/>
            <a:r>
              <a:rPr lang="en-US" dirty="0"/>
              <a:t>F</a:t>
            </a:r>
            <a:r>
              <a:rPr lang="en-US" dirty="0" smtClean="0"/>
              <a:t>or </a:t>
            </a:r>
            <a:r>
              <a:rPr lang="en-US" dirty="0"/>
              <a:t>example all the built-in collection classes implement </a:t>
            </a:r>
            <a:r>
              <a:rPr lang="en-US" dirty="0" err="1"/>
              <a:t>IEnumerable</a:t>
            </a:r>
            <a:r>
              <a:rPr lang="en-US" dirty="0"/>
              <a:t>&lt;T&gt; interface and so we can write LINQ queries to retrieve data from the built-in collections.</a:t>
            </a:r>
            <a:endParaRPr lang="en-IN" dirty="0"/>
          </a:p>
        </p:txBody>
      </p:sp>
      <p:pic>
        <p:nvPicPr>
          <p:cNvPr id="7170" name="Picture 2" descr="https://lh7-us.googleusercontent.com/evg_bkEmKpEyS31u8ydkX11ZhUudaUTEQ9IXZuLmj6p5VGcQ-1fPPFrIes56CQBt7fdiG5E4MTZdNVXiaYRUHwkiLVrC2NDedb9OIFShWfOm4wOvI4vycL-bfx_czXRoDML5YdZM1DXwTIXB9Qk0sW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8325" y="2507066"/>
            <a:ext cx="8895349" cy="3946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476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IN" dirty="0"/>
          </a:p>
        </p:txBody>
      </p:sp>
      <p:sp>
        <p:nvSpPr>
          <p:cNvPr id="4" name="Rectangle 3"/>
          <p:cNvSpPr/>
          <p:nvPr/>
        </p:nvSpPr>
        <p:spPr>
          <a:xfrm>
            <a:off x="96983" y="863444"/>
            <a:ext cx="12095017" cy="5016758"/>
          </a:xfrm>
          <a:prstGeom prst="rect">
            <a:avLst/>
          </a:prstGeom>
        </p:spPr>
        <p:txBody>
          <a:bodyPr wrap="square">
            <a:spAutoFit/>
          </a:bodyPr>
          <a:lstStyle/>
          <a:p>
            <a:r>
              <a:rPr lang="en-IN" sz="1600" dirty="0">
                <a:solidFill>
                  <a:srgbClr val="0000FF"/>
                </a:solidFill>
                <a:latin typeface="Cascadia Mono" panose="020B0609020000020004" pitchFamily="49" charset="0"/>
              </a:rPr>
              <a:t>public</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class</a:t>
            </a:r>
            <a:r>
              <a:rPr lang="en-IN" sz="1600" dirty="0">
                <a:solidFill>
                  <a:srgbClr val="000000"/>
                </a:solidFill>
                <a:latin typeface="Cascadia Mono" panose="020B0609020000020004" pitchFamily="49" charset="0"/>
              </a:rPr>
              <a:t> </a:t>
            </a:r>
            <a:r>
              <a:rPr lang="en-IN" sz="1600" dirty="0">
                <a:solidFill>
                  <a:srgbClr val="2B91AF"/>
                </a:solidFill>
                <a:latin typeface="Cascadia Mono" panose="020B0609020000020004" pitchFamily="49" charset="0"/>
              </a:rPr>
              <a:t>Student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public</a:t>
            </a:r>
            <a:r>
              <a:rPr lang="en-US" sz="1600" dirty="0">
                <a:solidFill>
                  <a:srgbClr val="000000"/>
                </a:solidFill>
                <a:latin typeface="Cascadia Mono" panose="020B0609020000020004" pitchFamily="49" charset="0"/>
              </a:rPr>
              <a:t> </a:t>
            </a:r>
            <a:r>
              <a:rPr lang="en-US" sz="1600" dirty="0" err="1">
                <a:solidFill>
                  <a:srgbClr val="0000FF"/>
                </a:solidFill>
                <a:latin typeface="Cascadia Mono" panose="020B0609020000020004" pitchFamily="49" charset="0"/>
              </a:rPr>
              <a:t>int</a:t>
            </a:r>
            <a:r>
              <a:rPr lang="en-US" sz="1600" dirty="0">
                <a:solidFill>
                  <a:srgbClr val="000000"/>
                </a:solidFill>
                <a:latin typeface="Cascadia Mono" panose="020B0609020000020004" pitchFamily="49" charset="0"/>
              </a:rPr>
              <a:t> ID { </a:t>
            </a:r>
            <a:r>
              <a:rPr lang="en-US" sz="1600" dirty="0">
                <a:solidFill>
                  <a:srgbClr val="0000FF"/>
                </a:solidFill>
                <a:latin typeface="Cascadia Mono" panose="020B0609020000020004" pitchFamily="49" charset="0"/>
              </a:rPr>
              <a:t>get</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set</a:t>
            </a:r>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public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string</a:t>
            </a:r>
            <a:r>
              <a:rPr lang="en-US" sz="1600" dirty="0">
                <a:solidFill>
                  <a:srgbClr val="000000"/>
                </a:solidFill>
                <a:latin typeface="Cascadia Mono" panose="020B0609020000020004" pitchFamily="49" charset="0"/>
              </a:rPr>
              <a:t> Name { </a:t>
            </a:r>
            <a:r>
              <a:rPr lang="en-US" sz="1600" dirty="0">
                <a:solidFill>
                  <a:srgbClr val="0000FF"/>
                </a:solidFill>
                <a:latin typeface="Cascadia Mono" panose="020B0609020000020004" pitchFamily="49" charset="0"/>
              </a:rPr>
              <a:t>get</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set</a:t>
            </a:r>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public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string</a:t>
            </a:r>
            <a:r>
              <a:rPr lang="en-US" sz="1600" dirty="0">
                <a:solidFill>
                  <a:srgbClr val="000000"/>
                </a:solidFill>
                <a:latin typeface="Cascadia Mono" panose="020B0609020000020004" pitchFamily="49" charset="0"/>
              </a:rPr>
              <a:t> Gender { </a:t>
            </a:r>
            <a:r>
              <a:rPr lang="en-US" sz="1600" dirty="0">
                <a:solidFill>
                  <a:srgbClr val="0000FF"/>
                </a:solidFill>
                <a:latin typeface="Cascadia Mono" panose="020B0609020000020004" pitchFamily="49" charset="0"/>
              </a:rPr>
              <a:t>get</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set</a:t>
            </a:r>
            <a:r>
              <a:rPr lang="en-US"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smtClean="0">
                <a:solidFill>
                  <a:srgbClr val="000000"/>
                </a:solidFill>
                <a:latin typeface="Cascadia Mono" panose="020B0609020000020004" pitchFamily="49" charset="0"/>
              </a:rPr>
              <a:t>}</a:t>
            </a:r>
          </a:p>
          <a:p>
            <a:endParaRPr lang="en-IN" sz="1600" dirty="0" smtClean="0">
              <a:solidFill>
                <a:srgbClr val="0000FF"/>
              </a:solidFill>
              <a:latin typeface="Cascadia Mono" panose="020B0609020000020004" pitchFamily="49" charset="0"/>
            </a:endParaRPr>
          </a:p>
          <a:p>
            <a:r>
              <a:rPr lang="en-IN" sz="1600" dirty="0" smtClean="0">
                <a:solidFill>
                  <a:srgbClr val="0000FF"/>
                </a:solidFill>
                <a:latin typeface="Cascadia Mono" panose="020B0609020000020004" pitchFamily="49" charset="0"/>
              </a:rPr>
              <a:t>public class</a:t>
            </a:r>
            <a:r>
              <a:rPr lang="en-IN" sz="1600" dirty="0" smtClean="0">
                <a:solidFill>
                  <a:srgbClr val="000000"/>
                </a:solidFill>
                <a:latin typeface="Cascadia Mono" panose="020B0609020000020004" pitchFamily="49" charset="0"/>
              </a:rPr>
              <a:t> </a:t>
            </a:r>
            <a:r>
              <a:rPr lang="en-IN" sz="1600" dirty="0">
                <a:solidFill>
                  <a:srgbClr val="2B91AF"/>
                </a:solidFill>
                <a:latin typeface="Cascadia Mono" panose="020B0609020000020004" pitchFamily="49" charset="0"/>
              </a:rPr>
              <a:t>Program</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static</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void</a:t>
            </a:r>
            <a:r>
              <a:rPr lang="en-IN" sz="1600" dirty="0">
                <a:solidFill>
                  <a:srgbClr val="000000"/>
                </a:solidFill>
                <a:latin typeface="Cascadia Mono" panose="020B0609020000020004" pitchFamily="49" charset="0"/>
              </a:rPr>
              <a:t> Main(</a:t>
            </a:r>
            <a:r>
              <a:rPr lang="en-IN" sz="1600" dirty="0">
                <a:solidFill>
                  <a:srgbClr val="0000FF"/>
                </a:solidFill>
                <a:latin typeface="Cascadia Mono" panose="020B0609020000020004" pitchFamily="49" charset="0"/>
              </a:rPr>
              <a:t>string</a:t>
            </a:r>
            <a:r>
              <a:rPr lang="en-IN" sz="1600" dirty="0">
                <a:solidFill>
                  <a:srgbClr val="000000"/>
                </a:solidFill>
                <a:latin typeface="Cascadia Mono" panose="020B0609020000020004" pitchFamily="49" charset="0"/>
              </a:rPr>
              <a:t>[] </a:t>
            </a:r>
            <a:r>
              <a:rPr lang="en-IN" sz="1600" dirty="0" err="1">
                <a:solidFill>
                  <a:srgbClr val="000000"/>
                </a:solidFill>
                <a:latin typeface="Cascadia Mono" panose="020B0609020000020004" pitchFamily="49" charset="0"/>
              </a:rPr>
              <a:t>args</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smtClean="0">
                <a:solidFill>
                  <a:srgbClr val="2B91AF"/>
                </a:solidFill>
                <a:latin typeface="Cascadia Mono" panose="020B0609020000020004" pitchFamily="49" charset="0"/>
              </a:rPr>
              <a:t>List</a:t>
            </a:r>
            <a:r>
              <a:rPr lang="en-IN" sz="1600" dirty="0" smtClean="0">
                <a:solidFill>
                  <a:srgbClr val="000000"/>
                </a:solidFill>
                <a:latin typeface="Cascadia Mono" panose="020B0609020000020004" pitchFamily="49" charset="0"/>
              </a:rPr>
              <a:t>&lt;</a:t>
            </a:r>
            <a:r>
              <a:rPr lang="en-IN" sz="1600" dirty="0" smtClean="0">
                <a:solidFill>
                  <a:srgbClr val="2B91AF"/>
                </a:solidFill>
                <a:latin typeface="Cascadia Mono" panose="020B0609020000020004" pitchFamily="49" charset="0"/>
              </a:rPr>
              <a:t>Student</a:t>
            </a:r>
            <a:r>
              <a:rPr lang="en-IN" sz="1600" dirty="0" smtClean="0">
                <a:solidFill>
                  <a:srgbClr val="000000"/>
                </a:solidFill>
                <a:latin typeface="Cascadia Mono" panose="020B0609020000020004" pitchFamily="49" charset="0"/>
              </a:rPr>
              <a:t>&gt; </a:t>
            </a:r>
            <a:r>
              <a:rPr lang="en-IN" sz="1600" dirty="0" err="1">
                <a:solidFill>
                  <a:srgbClr val="000000"/>
                </a:solidFill>
                <a:latin typeface="Cascadia Mono" panose="020B0609020000020004" pitchFamily="49" charset="0"/>
              </a:rPr>
              <a:t>studentList</a:t>
            </a:r>
            <a:r>
              <a:rPr lang="en-IN" sz="1600" dirty="0">
                <a:solidFill>
                  <a:srgbClr val="000000"/>
                </a:solidFill>
                <a:latin typeface="Cascadia Mono" panose="020B0609020000020004" pitchFamily="49" charset="0"/>
              </a:rPr>
              <a:t> = </a:t>
            </a:r>
            <a:r>
              <a:rPr lang="en-IN" sz="1600" dirty="0">
                <a:solidFill>
                  <a:srgbClr val="0000FF"/>
                </a:solidFill>
                <a:latin typeface="Cascadia Mono" panose="020B0609020000020004" pitchFamily="49" charset="0"/>
              </a:rPr>
              <a:t>new</a:t>
            </a:r>
            <a:r>
              <a:rPr lang="en-IN" sz="1600" dirty="0">
                <a:solidFill>
                  <a:srgbClr val="000000"/>
                </a:solidFill>
                <a:latin typeface="Cascadia Mono" panose="020B0609020000020004" pitchFamily="49" charset="0"/>
              </a:rPr>
              <a:t> </a:t>
            </a:r>
            <a:r>
              <a:rPr lang="en-IN" sz="1600" dirty="0" smtClean="0">
                <a:solidFill>
                  <a:srgbClr val="000000"/>
                </a:solidFill>
                <a:latin typeface="Cascadia Mono" panose="020B0609020000020004" pitchFamily="49" charset="0"/>
              </a:rPr>
              <a:t>List&lt;</a:t>
            </a:r>
            <a:r>
              <a:rPr lang="en-IN" sz="1600" dirty="0" smtClean="0">
                <a:solidFill>
                  <a:srgbClr val="2B91AF"/>
                </a:solidFill>
                <a:latin typeface="Cascadia Mono" panose="020B0609020000020004" pitchFamily="49" charset="0"/>
              </a:rPr>
              <a:t>Student</a:t>
            </a:r>
            <a:r>
              <a:rPr lang="en-IN" sz="1600" dirty="0" smtClean="0">
                <a:solidFill>
                  <a:srgbClr val="000000"/>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Student(){ID = 1, Name = </a:t>
            </a:r>
            <a:r>
              <a:rPr lang="en-US" sz="1600" dirty="0">
                <a:solidFill>
                  <a:srgbClr val="A31515"/>
                </a:solidFill>
                <a:latin typeface="Cascadia Mono" panose="020B0609020000020004" pitchFamily="49" charset="0"/>
              </a:rPr>
              <a:t>"Raj"</a:t>
            </a:r>
            <a:r>
              <a:rPr lang="en-US" sz="1600" dirty="0">
                <a:solidFill>
                  <a:srgbClr val="000000"/>
                </a:solidFill>
                <a:latin typeface="Cascadia Mono" panose="020B0609020000020004" pitchFamily="49" charset="0"/>
              </a:rPr>
              <a:t>, Gender = </a:t>
            </a:r>
            <a:r>
              <a:rPr lang="en-US" sz="1600" dirty="0">
                <a:solidFill>
                  <a:srgbClr val="A31515"/>
                </a:solidFill>
                <a:latin typeface="Cascadia Mono" panose="020B0609020000020004" pitchFamily="49" charset="0"/>
              </a:rPr>
              <a:t>"Male"</a:t>
            </a:r>
            <a:r>
              <a:rPr lang="en-US"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new</a:t>
            </a:r>
            <a:r>
              <a:rPr lang="en-IN" sz="1600" dirty="0">
                <a:solidFill>
                  <a:srgbClr val="000000"/>
                </a:solidFill>
                <a:latin typeface="Cascadia Mono" panose="020B0609020000020004" pitchFamily="49" charset="0"/>
              </a:rPr>
              <a:t> Student(){ID = 2, Name = </a:t>
            </a:r>
            <a:r>
              <a:rPr lang="en-IN" sz="1600" dirty="0">
                <a:solidFill>
                  <a:srgbClr val="A31515"/>
                </a:solidFill>
                <a:latin typeface="Cascadia Mono" panose="020B0609020000020004" pitchFamily="49" charset="0"/>
              </a:rPr>
              <a:t>"Swati"</a:t>
            </a:r>
            <a:r>
              <a:rPr lang="en-IN" sz="1600" dirty="0">
                <a:solidFill>
                  <a:srgbClr val="000000"/>
                </a:solidFill>
                <a:latin typeface="Cascadia Mono" panose="020B0609020000020004" pitchFamily="49" charset="0"/>
              </a:rPr>
              <a:t>, Gender = </a:t>
            </a:r>
            <a:r>
              <a:rPr lang="en-IN" sz="1600" dirty="0">
                <a:solidFill>
                  <a:srgbClr val="A31515"/>
                </a:solidFill>
                <a:latin typeface="Cascadia Mono" panose="020B0609020000020004" pitchFamily="49" charset="0"/>
              </a:rPr>
              <a:t>"Female"</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new</a:t>
            </a:r>
            <a:r>
              <a:rPr lang="en-IN" sz="1600" dirty="0">
                <a:solidFill>
                  <a:srgbClr val="000000"/>
                </a:solidFill>
                <a:latin typeface="Cascadia Mono" panose="020B0609020000020004" pitchFamily="49" charset="0"/>
              </a:rPr>
              <a:t> Student(){ID = 3, Name = </a:t>
            </a:r>
            <a:r>
              <a:rPr lang="en-IN" sz="1600" dirty="0">
                <a:solidFill>
                  <a:srgbClr val="A31515"/>
                </a:solidFill>
                <a:latin typeface="Cascadia Mono" panose="020B0609020000020004" pitchFamily="49" charset="0"/>
              </a:rPr>
              <a:t>"</a:t>
            </a:r>
            <a:r>
              <a:rPr lang="en-IN" sz="1600" dirty="0" err="1">
                <a:solidFill>
                  <a:srgbClr val="A31515"/>
                </a:solidFill>
                <a:latin typeface="Cascadia Mono" panose="020B0609020000020004" pitchFamily="49" charset="0"/>
              </a:rPr>
              <a:t>Nidhi</a:t>
            </a:r>
            <a:r>
              <a:rPr lang="en-IN" sz="1600" dirty="0">
                <a:solidFill>
                  <a:srgbClr val="A31515"/>
                </a:solidFill>
                <a:latin typeface="Cascadia Mono" panose="020B0609020000020004" pitchFamily="49" charset="0"/>
              </a:rPr>
              <a:t>"</a:t>
            </a:r>
            <a:r>
              <a:rPr lang="en-IN" sz="1600" dirty="0">
                <a:solidFill>
                  <a:srgbClr val="000000"/>
                </a:solidFill>
                <a:latin typeface="Cascadia Mono" panose="020B0609020000020004" pitchFamily="49" charset="0"/>
              </a:rPr>
              <a:t>, Gender = </a:t>
            </a:r>
            <a:r>
              <a:rPr lang="en-IN" sz="1600" dirty="0">
                <a:solidFill>
                  <a:srgbClr val="A31515"/>
                </a:solidFill>
                <a:latin typeface="Cascadia Mono" panose="020B0609020000020004" pitchFamily="49" charset="0"/>
              </a:rPr>
              <a:t>"Female"</a:t>
            </a:r>
            <a:r>
              <a:rPr lang="en-IN"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Student(){ID = 4, Name = </a:t>
            </a:r>
            <a:r>
              <a:rPr lang="en-US" sz="1600" dirty="0">
                <a:solidFill>
                  <a:srgbClr val="A31515"/>
                </a:solidFill>
                <a:latin typeface="Cascadia Mono" panose="020B0609020000020004" pitchFamily="49" charset="0"/>
              </a:rPr>
              <a:t>"Pranav"</a:t>
            </a:r>
            <a:r>
              <a:rPr lang="en-US" sz="1600" dirty="0">
                <a:solidFill>
                  <a:srgbClr val="000000"/>
                </a:solidFill>
                <a:latin typeface="Cascadia Mono" panose="020B0609020000020004" pitchFamily="49" charset="0"/>
              </a:rPr>
              <a:t>, Gender = </a:t>
            </a:r>
            <a:r>
              <a:rPr lang="en-US" sz="1600" dirty="0">
                <a:solidFill>
                  <a:srgbClr val="A31515"/>
                </a:solidFill>
                <a:latin typeface="Cascadia Mono" panose="020B0609020000020004" pitchFamily="49" charset="0"/>
              </a:rPr>
              <a:t>"Male"</a:t>
            </a:r>
            <a:r>
              <a:rPr lang="en-US"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p>
          <a:p>
            <a:endParaRPr lang="en-IN"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endParaRPr lang="en-IN" sz="1600" dirty="0"/>
          </a:p>
        </p:txBody>
      </p:sp>
    </p:spTree>
    <p:extLst>
      <p:ext uri="{BB962C8B-B14F-4D97-AF65-F5344CB8AC3E}">
        <p14:creationId xmlns:p14="http://schemas.microsoft.com/office/powerpoint/2010/main" val="420025662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IN" dirty="0"/>
          </a:p>
        </p:txBody>
      </p:sp>
      <p:sp>
        <p:nvSpPr>
          <p:cNvPr id="4" name="Rectangle 3"/>
          <p:cNvSpPr/>
          <p:nvPr/>
        </p:nvSpPr>
        <p:spPr>
          <a:xfrm>
            <a:off x="224691" y="849589"/>
            <a:ext cx="11929641" cy="3385542"/>
          </a:xfrm>
          <a:prstGeom prst="rect">
            <a:avLst/>
          </a:prstGeom>
        </p:spPr>
        <p:txBody>
          <a:bodyPr wrap="square">
            <a:spAutoFit/>
          </a:bodyPr>
          <a:lstStyle/>
          <a:p>
            <a:r>
              <a:rPr lang="en-US" sz="1600" dirty="0">
                <a:solidFill>
                  <a:srgbClr val="008000"/>
                </a:solidFill>
                <a:latin typeface="Cascadia Mono" panose="020B0609020000020004" pitchFamily="49" charset="0"/>
              </a:rPr>
              <a:t>//</a:t>
            </a:r>
            <a:r>
              <a:rPr lang="en-US" sz="1600" dirty="0" err="1">
                <a:solidFill>
                  <a:srgbClr val="008000"/>
                </a:solidFill>
                <a:latin typeface="Cascadia Mono" panose="020B0609020000020004" pitchFamily="49" charset="0"/>
              </a:rPr>
              <a:t>Linq</a:t>
            </a:r>
            <a:r>
              <a:rPr lang="en-US" sz="1600" dirty="0">
                <a:solidFill>
                  <a:srgbClr val="008000"/>
                </a:solidFill>
                <a:latin typeface="Cascadia Mono" panose="020B0609020000020004" pitchFamily="49" charset="0"/>
              </a:rPr>
              <a:t> Query to Fetch all students with Gender Male</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2B91AF"/>
                </a:solidFill>
                <a:latin typeface="Cascadia Mono" panose="020B0609020000020004" pitchFamily="49" charset="0"/>
              </a:rPr>
              <a:t>IEnumerable</a:t>
            </a:r>
            <a:r>
              <a:rPr lang="en-US" sz="1600" dirty="0">
                <a:solidFill>
                  <a:srgbClr val="000000"/>
                </a:solidFill>
                <a:latin typeface="Cascadia Mono" panose="020B0609020000020004" pitchFamily="49" charset="0"/>
              </a:rPr>
              <a:t>&lt;</a:t>
            </a:r>
            <a:r>
              <a:rPr lang="en-US" sz="1600" dirty="0">
                <a:solidFill>
                  <a:srgbClr val="2B91AF"/>
                </a:solidFill>
                <a:latin typeface="Cascadia Mono" panose="020B0609020000020004" pitchFamily="49" charset="0"/>
              </a:rPr>
              <a:t>Student</a:t>
            </a:r>
            <a:r>
              <a:rPr lang="en-US" sz="1600" dirty="0">
                <a:solidFill>
                  <a:srgbClr val="000000"/>
                </a:solidFill>
                <a:latin typeface="Cascadia Mono" panose="020B0609020000020004" pitchFamily="49" charset="0"/>
              </a:rPr>
              <a:t>&gt; </a:t>
            </a:r>
            <a:r>
              <a:rPr lang="en-US" sz="1600" dirty="0" err="1">
                <a:solidFill>
                  <a:srgbClr val="000000"/>
                </a:solidFill>
                <a:latin typeface="Cascadia Mono" panose="020B0609020000020004" pitchFamily="49" charset="0"/>
              </a:rPr>
              <a:t>QuerySyntax</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from</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std</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in</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studentList</a:t>
            </a:r>
            <a:endParaRPr lang="en-US"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where</a:t>
            </a:r>
            <a:r>
              <a:rPr lang="en-IN" sz="1600" dirty="0">
                <a:solidFill>
                  <a:srgbClr val="000000"/>
                </a:solidFill>
                <a:latin typeface="Cascadia Mono" panose="020B0609020000020004" pitchFamily="49" charset="0"/>
              </a:rPr>
              <a:t> </a:t>
            </a:r>
            <a:r>
              <a:rPr lang="en-IN" sz="1600" dirty="0" err="1">
                <a:solidFill>
                  <a:srgbClr val="000000"/>
                </a:solidFill>
                <a:latin typeface="Cascadia Mono" panose="020B0609020000020004" pitchFamily="49" charset="0"/>
              </a:rPr>
              <a:t>std.Gender</a:t>
            </a:r>
            <a:r>
              <a:rPr lang="en-IN" sz="1600" dirty="0">
                <a:solidFill>
                  <a:srgbClr val="000000"/>
                </a:solidFill>
                <a:latin typeface="Cascadia Mono" panose="020B0609020000020004" pitchFamily="49" charset="0"/>
              </a:rPr>
              <a:t> == </a:t>
            </a:r>
            <a:r>
              <a:rPr lang="en-IN" sz="1600" dirty="0">
                <a:solidFill>
                  <a:srgbClr val="A31515"/>
                </a:solidFill>
                <a:latin typeface="Cascadia Mono" panose="020B0609020000020004" pitchFamily="49" charset="0"/>
              </a:rPr>
              <a:t>"Male"</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select</a:t>
            </a:r>
            <a:r>
              <a:rPr lang="en-IN" sz="1600" dirty="0">
                <a:solidFill>
                  <a:srgbClr val="000000"/>
                </a:solidFill>
                <a:latin typeface="Cascadia Mono" panose="020B0609020000020004" pitchFamily="49" charset="0"/>
              </a:rPr>
              <a:t> </a:t>
            </a:r>
            <a:r>
              <a:rPr lang="en-IN" sz="1600" dirty="0" err="1">
                <a:solidFill>
                  <a:srgbClr val="000000"/>
                </a:solidFill>
                <a:latin typeface="Cascadia Mono" panose="020B0609020000020004" pitchFamily="49" charset="0"/>
              </a:rPr>
              <a:t>std</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r>
              <a:rPr lang="en-IN" sz="1600" dirty="0">
                <a:solidFill>
                  <a:srgbClr val="008000"/>
                </a:solidFill>
                <a:latin typeface="Cascadia Mono" panose="020B0609020000020004" pitchFamily="49" charset="0"/>
              </a:rPr>
              <a:t>//Iterate through the collection</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err="1">
                <a:solidFill>
                  <a:srgbClr val="0000FF"/>
                </a:solidFill>
                <a:latin typeface="Cascadia Mono" panose="020B0609020000020004" pitchFamily="49" charset="0"/>
              </a:rPr>
              <a:t>foreach</a:t>
            </a:r>
            <a:r>
              <a:rPr lang="en-IN" sz="1600" dirty="0">
                <a:solidFill>
                  <a:srgbClr val="000000"/>
                </a:solidFill>
                <a:latin typeface="Cascadia Mono" panose="020B0609020000020004" pitchFamily="49" charset="0"/>
              </a:rPr>
              <a:t> (</a:t>
            </a:r>
            <a:r>
              <a:rPr lang="en-IN" sz="1600" dirty="0" err="1">
                <a:solidFill>
                  <a:srgbClr val="000000"/>
                </a:solidFill>
                <a:latin typeface="Cascadia Mono" panose="020B0609020000020004" pitchFamily="49" charset="0"/>
              </a:rPr>
              <a:t>var</a:t>
            </a:r>
            <a:r>
              <a:rPr lang="en-IN" sz="1600" dirty="0">
                <a:solidFill>
                  <a:srgbClr val="000000"/>
                </a:solidFill>
                <a:latin typeface="Cascadia Mono" panose="020B0609020000020004" pitchFamily="49" charset="0"/>
              </a:rPr>
              <a:t> student </a:t>
            </a:r>
            <a:r>
              <a:rPr lang="en-IN" sz="1600" dirty="0">
                <a:solidFill>
                  <a:srgbClr val="0000FF"/>
                </a:solidFill>
                <a:latin typeface="Cascadia Mono" panose="020B0609020000020004" pitchFamily="49" charset="0"/>
              </a:rPr>
              <a:t>in</a:t>
            </a:r>
            <a:r>
              <a:rPr lang="en-IN" sz="1600" dirty="0">
                <a:solidFill>
                  <a:srgbClr val="000000"/>
                </a:solidFill>
                <a:latin typeface="Cascadia Mono" panose="020B0609020000020004" pitchFamily="49" charset="0"/>
              </a:rPr>
              <a:t> </a:t>
            </a:r>
            <a:r>
              <a:rPr lang="en-IN" sz="1600" dirty="0" err="1">
                <a:solidFill>
                  <a:srgbClr val="000000"/>
                </a:solidFill>
                <a:latin typeface="Cascadia Mono" panose="020B0609020000020004" pitchFamily="49" charset="0"/>
              </a:rPr>
              <a:t>QuerySyntax</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err="1">
                <a:solidFill>
                  <a:srgbClr val="000000"/>
                </a:solidFill>
                <a:latin typeface="Cascadia Mono" panose="020B0609020000020004" pitchFamily="49" charset="0"/>
              </a:rPr>
              <a:t>Console.WriteLine</a:t>
            </a:r>
            <a:r>
              <a:rPr lang="en-IN" sz="1600" dirty="0">
                <a:solidFill>
                  <a:srgbClr val="000000"/>
                </a:solidFill>
                <a:latin typeface="Cascadia Mono" panose="020B0609020000020004" pitchFamily="49" charset="0"/>
              </a:rPr>
              <a:t>(</a:t>
            </a:r>
            <a:r>
              <a:rPr lang="en-IN" sz="1600" dirty="0">
                <a:solidFill>
                  <a:srgbClr val="A31515"/>
                </a:solidFill>
                <a:latin typeface="Cascadia Mono" panose="020B0609020000020004" pitchFamily="49" charset="0"/>
              </a:rPr>
              <a:t>$"ID : </a:t>
            </a:r>
            <a:r>
              <a:rPr lang="en-IN" sz="1600" dirty="0">
                <a:solidFill>
                  <a:srgbClr val="000000"/>
                </a:solidFill>
                <a:latin typeface="Cascadia Mono" panose="020B0609020000020004" pitchFamily="49" charset="0"/>
              </a:rPr>
              <a:t>{student.ID}</a:t>
            </a:r>
            <a:r>
              <a:rPr lang="en-IN" sz="1600" dirty="0">
                <a:solidFill>
                  <a:srgbClr val="A31515"/>
                </a:solidFill>
                <a:latin typeface="Cascadia Mono" panose="020B0609020000020004" pitchFamily="49" charset="0"/>
              </a:rPr>
              <a:t>  Name : </a:t>
            </a:r>
            <a:r>
              <a:rPr lang="en-IN" sz="1600" dirty="0">
                <a:solidFill>
                  <a:srgbClr val="000000"/>
                </a:solidFill>
                <a:latin typeface="Cascadia Mono" panose="020B0609020000020004" pitchFamily="49" charset="0"/>
              </a:rPr>
              <a:t>{</a:t>
            </a:r>
            <a:r>
              <a:rPr lang="en-IN" sz="1600" dirty="0" err="1">
                <a:solidFill>
                  <a:srgbClr val="000000"/>
                </a:solidFill>
                <a:latin typeface="Cascadia Mono" panose="020B0609020000020004" pitchFamily="49" charset="0"/>
              </a:rPr>
              <a:t>student.Name</a:t>
            </a:r>
            <a:r>
              <a:rPr lang="en-IN" sz="1600" dirty="0">
                <a:solidFill>
                  <a:srgbClr val="000000"/>
                </a:solidFill>
                <a:latin typeface="Cascadia Mono" panose="020B0609020000020004" pitchFamily="49" charset="0"/>
              </a:rPr>
              <a:t>}</a:t>
            </a:r>
            <a:r>
              <a:rPr lang="en-IN" sz="1600" dirty="0">
                <a:solidFill>
                  <a:srgbClr val="A31515"/>
                </a:solidFill>
                <a:latin typeface="Cascadia Mono" panose="020B0609020000020004" pitchFamily="49" charset="0"/>
              </a:rPr>
              <a:t>"</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p>
          <a:p>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err="1">
                <a:solidFill>
                  <a:srgbClr val="000000"/>
                </a:solidFill>
                <a:latin typeface="Cascadia Mono" panose="020B0609020000020004" pitchFamily="49" charset="0"/>
              </a:rPr>
              <a:t>Console.ReadKey</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endParaRPr lang="en-IN" sz="1600" dirty="0"/>
          </a:p>
        </p:txBody>
      </p:sp>
      <p:sp>
        <p:nvSpPr>
          <p:cNvPr id="5" name="TextBox 4"/>
          <p:cNvSpPr txBox="1"/>
          <p:nvPr/>
        </p:nvSpPr>
        <p:spPr>
          <a:xfrm>
            <a:off x="290946" y="4104463"/>
            <a:ext cx="1004014" cy="369332"/>
          </a:xfrm>
          <a:prstGeom prst="rect">
            <a:avLst/>
          </a:prstGeom>
          <a:noFill/>
        </p:spPr>
        <p:txBody>
          <a:bodyPr wrap="square" rtlCol="0">
            <a:spAutoFit/>
          </a:bodyPr>
          <a:lstStyle/>
          <a:p>
            <a:r>
              <a:rPr lang="en-US" u="sng" dirty="0" smtClean="0"/>
              <a:t>Output:</a:t>
            </a:r>
            <a:endParaRPr lang="en-IN" u="sng" dirty="0"/>
          </a:p>
        </p:txBody>
      </p:sp>
      <p:pic>
        <p:nvPicPr>
          <p:cNvPr id="6" name="Picture 5"/>
          <p:cNvPicPr>
            <a:picLocks noChangeAspect="1"/>
          </p:cNvPicPr>
          <p:nvPr/>
        </p:nvPicPr>
        <p:blipFill>
          <a:blip r:embed="rId2"/>
          <a:stretch>
            <a:fillRect/>
          </a:stretch>
        </p:blipFill>
        <p:spPr>
          <a:xfrm>
            <a:off x="585787" y="4626038"/>
            <a:ext cx="3540445" cy="1275998"/>
          </a:xfrm>
          <a:prstGeom prst="rect">
            <a:avLst/>
          </a:prstGeom>
        </p:spPr>
      </p:pic>
    </p:spTree>
    <p:extLst>
      <p:ext uri="{BB962C8B-B14F-4D97-AF65-F5344CB8AC3E}">
        <p14:creationId xmlns:p14="http://schemas.microsoft.com/office/powerpoint/2010/main" val="318450243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IQueryable</a:t>
            </a:r>
            <a:endParaRPr lang="en-IN" dirty="0"/>
          </a:p>
        </p:txBody>
      </p:sp>
      <p:sp>
        <p:nvSpPr>
          <p:cNvPr id="3" name="Content Placeholder 2"/>
          <p:cNvSpPr>
            <a:spLocks noGrp="1"/>
          </p:cNvSpPr>
          <p:nvPr>
            <p:ph idx="1"/>
          </p:nvPr>
        </p:nvSpPr>
        <p:spPr/>
        <p:txBody>
          <a:bodyPr/>
          <a:lstStyle/>
          <a:p>
            <a:r>
              <a:rPr lang="en-US" dirty="0"/>
              <a:t>The </a:t>
            </a:r>
            <a:r>
              <a:rPr lang="en-US" b="1" dirty="0" err="1"/>
              <a:t>IQueryable</a:t>
            </a:r>
            <a:r>
              <a:rPr lang="en-US" dirty="0"/>
              <a:t> is an interface, and it is available in the </a:t>
            </a:r>
            <a:r>
              <a:rPr lang="en-US" b="1" dirty="0"/>
              <a:t>System.Linq</a:t>
            </a:r>
            <a:r>
              <a:rPr lang="en-US" dirty="0"/>
              <a:t> namespace</a:t>
            </a:r>
            <a:r>
              <a:rPr lang="en-US" dirty="0" smtClean="0"/>
              <a:t>.</a:t>
            </a:r>
          </a:p>
          <a:p>
            <a:r>
              <a:rPr lang="en-US" dirty="0" err="1" smtClean="0"/>
              <a:t>IQuerable</a:t>
            </a:r>
            <a:r>
              <a:rPr lang="en-US" dirty="0" smtClean="0"/>
              <a:t> </a:t>
            </a:r>
            <a:r>
              <a:rPr lang="en-US" dirty="0"/>
              <a:t>interface is a </a:t>
            </a:r>
            <a:r>
              <a:rPr lang="en-US" b="1" dirty="0"/>
              <a:t>child of the IEnumerable</a:t>
            </a:r>
            <a:r>
              <a:rPr lang="en-US" dirty="0"/>
              <a:t> interface. </a:t>
            </a:r>
            <a:endParaRPr lang="en-US" dirty="0" smtClean="0"/>
          </a:p>
          <a:p>
            <a:r>
              <a:rPr lang="en-US" dirty="0" smtClean="0"/>
              <a:t>So </a:t>
            </a:r>
            <a:r>
              <a:rPr lang="en-US" dirty="0"/>
              <a:t>we can store </a:t>
            </a:r>
            <a:r>
              <a:rPr lang="en-US" dirty="0" err="1" smtClean="0"/>
              <a:t>IQueryable</a:t>
            </a:r>
            <a:r>
              <a:rPr lang="en-US" dirty="0" smtClean="0"/>
              <a:t> </a:t>
            </a:r>
            <a:r>
              <a:rPr lang="en-US" dirty="0"/>
              <a:t>in a variable of type IEnumerable.</a:t>
            </a:r>
          </a:p>
          <a:p>
            <a:endParaRPr lang="en-US" dirty="0"/>
          </a:p>
          <a:p>
            <a:endParaRPr lang="en-IN" dirty="0"/>
          </a:p>
        </p:txBody>
      </p:sp>
      <p:pic>
        <p:nvPicPr>
          <p:cNvPr id="5" name="Picture 4"/>
          <p:cNvPicPr>
            <a:picLocks noChangeAspect="1"/>
          </p:cNvPicPr>
          <p:nvPr/>
        </p:nvPicPr>
        <p:blipFill>
          <a:blip r:embed="rId2"/>
          <a:stretch>
            <a:fillRect/>
          </a:stretch>
        </p:blipFill>
        <p:spPr>
          <a:xfrm>
            <a:off x="812222" y="2468101"/>
            <a:ext cx="7163167" cy="3087572"/>
          </a:xfrm>
          <a:prstGeom prst="rect">
            <a:avLst/>
          </a:prstGeom>
        </p:spPr>
      </p:pic>
    </p:spTree>
    <p:extLst>
      <p:ext uri="{BB962C8B-B14F-4D97-AF65-F5344CB8AC3E}">
        <p14:creationId xmlns:p14="http://schemas.microsoft.com/office/powerpoint/2010/main" val="249595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IQueryable</a:t>
            </a:r>
            <a:endParaRPr lang="en-IN" dirty="0"/>
          </a:p>
        </p:txBody>
      </p:sp>
      <p:sp>
        <p:nvSpPr>
          <p:cNvPr id="3" name="Content Placeholder 2"/>
          <p:cNvSpPr>
            <a:spLocks noGrp="1"/>
          </p:cNvSpPr>
          <p:nvPr>
            <p:ph idx="1"/>
          </p:nvPr>
        </p:nvSpPr>
        <p:spPr/>
        <p:txBody>
          <a:bodyPr/>
          <a:lstStyle/>
          <a:p>
            <a:r>
              <a:rPr lang="en-US" dirty="0" err="1" smtClean="0"/>
              <a:t>IQuerable</a:t>
            </a:r>
            <a:r>
              <a:rPr lang="en-US" dirty="0" smtClean="0"/>
              <a:t> </a:t>
            </a:r>
            <a:r>
              <a:rPr lang="en-US" dirty="0"/>
              <a:t>interface has a property called </a:t>
            </a:r>
            <a:r>
              <a:rPr lang="en-US" b="1" dirty="0"/>
              <a:t>Provider,</a:t>
            </a:r>
            <a:r>
              <a:rPr lang="en-US" dirty="0"/>
              <a:t> which is of type </a:t>
            </a:r>
            <a:r>
              <a:rPr lang="en-US" b="1" dirty="0" err="1"/>
              <a:t>IQueryProvider</a:t>
            </a:r>
            <a:r>
              <a:rPr lang="en-US" dirty="0"/>
              <a:t> interface</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fontAlgn="base"/>
            <a:r>
              <a:rPr lang="en-US" dirty="0" smtClean="0"/>
              <a:t>The </a:t>
            </a:r>
            <a:r>
              <a:rPr lang="en-US" dirty="0"/>
              <a:t>methods provided by the </a:t>
            </a:r>
            <a:r>
              <a:rPr lang="en-US" b="1" dirty="0" err="1"/>
              <a:t>IQueryProvider</a:t>
            </a:r>
            <a:r>
              <a:rPr lang="en-US" dirty="0"/>
              <a:t> are used to create all </a:t>
            </a:r>
            <a:r>
              <a:rPr lang="en-US" dirty="0" err="1"/>
              <a:t>Linq</a:t>
            </a:r>
            <a:r>
              <a:rPr lang="en-US" dirty="0"/>
              <a:t> Providers. So, this is the best choice for other data providers such as </a:t>
            </a:r>
            <a:r>
              <a:rPr lang="en-US" b="1" dirty="0" err="1"/>
              <a:t>Linq</a:t>
            </a:r>
            <a:r>
              <a:rPr lang="en-US" b="1" dirty="0"/>
              <a:t> to SQL, </a:t>
            </a:r>
            <a:r>
              <a:rPr lang="en-US" b="1" dirty="0" err="1"/>
              <a:t>Linq</a:t>
            </a:r>
            <a:r>
              <a:rPr lang="en-US" b="1" dirty="0"/>
              <a:t> to Entities</a:t>
            </a:r>
            <a:r>
              <a:rPr lang="en-US" dirty="0"/>
              <a:t>, etc.</a:t>
            </a:r>
          </a:p>
          <a:p>
            <a:pPr marL="0" indent="0">
              <a:buNone/>
            </a:pPr>
            <a:endParaRPr lang="en-US" dirty="0"/>
          </a:p>
          <a:p>
            <a:endParaRPr lang="en-IN" dirty="0"/>
          </a:p>
        </p:txBody>
      </p:sp>
      <p:pic>
        <p:nvPicPr>
          <p:cNvPr id="5" name="Picture 4"/>
          <p:cNvPicPr>
            <a:picLocks noChangeAspect="1"/>
          </p:cNvPicPr>
          <p:nvPr/>
        </p:nvPicPr>
        <p:blipFill>
          <a:blip r:embed="rId2"/>
          <a:stretch>
            <a:fillRect/>
          </a:stretch>
        </p:blipFill>
        <p:spPr>
          <a:xfrm>
            <a:off x="484909" y="1515602"/>
            <a:ext cx="9725891" cy="2849382"/>
          </a:xfrm>
          <a:prstGeom prst="rect">
            <a:avLst/>
          </a:prstGeom>
        </p:spPr>
      </p:pic>
    </p:spTree>
    <p:extLst>
      <p:ext uri="{BB962C8B-B14F-4D97-AF65-F5344CB8AC3E}">
        <p14:creationId xmlns:p14="http://schemas.microsoft.com/office/powerpoint/2010/main" val="212236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IQueryable</a:t>
            </a:r>
            <a:endParaRPr lang="en-IN" dirty="0"/>
          </a:p>
        </p:txBody>
      </p:sp>
      <p:grpSp>
        <p:nvGrpSpPr>
          <p:cNvPr id="39" name="Group 38"/>
          <p:cNvGrpSpPr/>
          <p:nvPr/>
        </p:nvGrpSpPr>
        <p:grpSpPr>
          <a:xfrm>
            <a:off x="2014537" y="1371600"/>
            <a:ext cx="1977314" cy="1999672"/>
            <a:chOff x="2014537" y="1371600"/>
            <a:chExt cx="1977314" cy="1999672"/>
          </a:xfrm>
        </p:grpSpPr>
        <p:sp>
          <p:nvSpPr>
            <p:cNvPr id="5" name="Rectangle 4"/>
            <p:cNvSpPr/>
            <p:nvPr/>
          </p:nvSpPr>
          <p:spPr>
            <a:xfrm>
              <a:off x="2014538" y="1371600"/>
              <a:ext cx="1977313" cy="199967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200"/>
            </a:p>
          </p:txBody>
        </p:sp>
        <p:sp>
          <p:nvSpPr>
            <p:cNvPr id="25" name="TextBox 24"/>
            <p:cNvSpPr txBox="1"/>
            <p:nvPr/>
          </p:nvSpPr>
          <p:spPr>
            <a:xfrm>
              <a:off x="2014537" y="2186770"/>
              <a:ext cx="1977314" cy="369332"/>
            </a:xfrm>
            <a:prstGeom prst="rect">
              <a:avLst/>
            </a:prstGeom>
            <a:noFill/>
          </p:spPr>
          <p:txBody>
            <a:bodyPr wrap="square" rtlCol="0">
              <a:spAutoFit/>
            </a:bodyPr>
            <a:lstStyle/>
            <a:p>
              <a:pPr algn="ctr"/>
              <a:r>
                <a:rPr lang="en-US" dirty="0" smtClean="0"/>
                <a:t>Application</a:t>
              </a:r>
              <a:endParaRPr lang="en-IN" dirty="0"/>
            </a:p>
          </p:txBody>
        </p:sp>
      </p:grpSp>
      <p:grpSp>
        <p:nvGrpSpPr>
          <p:cNvPr id="40" name="Group 39"/>
          <p:cNvGrpSpPr/>
          <p:nvPr/>
        </p:nvGrpSpPr>
        <p:grpSpPr>
          <a:xfrm>
            <a:off x="6986803" y="1294166"/>
            <a:ext cx="1957172" cy="2077106"/>
            <a:chOff x="6986803" y="1294166"/>
            <a:chExt cx="1957172" cy="2077106"/>
          </a:xfrm>
        </p:grpSpPr>
        <p:sp>
          <p:nvSpPr>
            <p:cNvPr id="6" name="Flowchart: Magnetic Disk 5"/>
            <p:cNvSpPr/>
            <p:nvPr/>
          </p:nvSpPr>
          <p:spPr>
            <a:xfrm>
              <a:off x="6986805" y="1294166"/>
              <a:ext cx="1957170" cy="2077106"/>
            </a:xfrm>
            <a:prstGeom prst="flowChartMagneticDisk">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3200"/>
            </a:p>
          </p:txBody>
        </p:sp>
        <p:sp>
          <p:nvSpPr>
            <p:cNvPr id="26" name="TextBox 25"/>
            <p:cNvSpPr txBox="1"/>
            <p:nvPr/>
          </p:nvSpPr>
          <p:spPr>
            <a:xfrm>
              <a:off x="6986803" y="2219654"/>
              <a:ext cx="1957171" cy="646331"/>
            </a:xfrm>
            <a:prstGeom prst="rect">
              <a:avLst/>
            </a:prstGeom>
            <a:noFill/>
          </p:spPr>
          <p:txBody>
            <a:bodyPr wrap="square" rtlCol="0">
              <a:spAutoFit/>
            </a:bodyPr>
            <a:lstStyle/>
            <a:p>
              <a:pPr algn="ctr"/>
              <a:r>
                <a:rPr lang="en-US" dirty="0" smtClean="0"/>
                <a:t>Database</a:t>
              </a:r>
            </a:p>
            <a:p>
              <a:pPr algn="ctr"/>
              <a:r>
                <a:rPr lang="en-US" dirty="0" smtClean="0"/>
                <a:t>(</a:t>
              </a:r>
              <a:r>
                <a:rPr lang="en-US" sz="1600" dirty="0" smtClean="0"/>
                <a:t>Database Filter</a:t>
              </a:r>
              <a:r>
                <a:rPr lang="en-US" dirty="0" smtClean="0"/>
                <a:t>)</a:t>
              </a:r>
              <a:endParaRPr lang="en-IN" dirty="0"/>
            </a:p>
          </p:txBody>
        </p:sp>
      </p:grpSp>
      <p:grpSp>
        <p:nvGrpSpPr>
          <p:cNvPr id="41" name="Group 40"/>
          <p:cNvGrpSpPr/>
          <p:nvPr/>
        </p:nvGrpSpPr>
        <p:grpSpPr>
          <a:xfrm>
            <a:off x="4279016" y="1491070"/>
            <a:ext cx="2286000" cy="369332"/>
            <a:chOff x="4279016" y="1491070"/>
            <a:chExt cx="2286000" cy="369332"/>
          </a:xfrm>
        </p:grpSpPr>
        <p:cxnSp>
          <p:nvCxnSpPr>
            <p:cNvPr id="8" name="Straight Arrow Connector 7"/>
            <p:cNvCxnSpPr/>
            <p:nvPr/>
          </p:nvCxnSpPr>
          <p:spPr>
            <a:xfrm>
              <a:off x="4279016" y="1860402"/>
              <a:ext cx="228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743303" y="1491070"/>
              <a:ext cx="1357425" cy="369332"/>
            </a:xfrm>
            <a:prstGeom prst="rect">
              <a:avLst/>
            </a:prstGeom>
            <a:noFill/>
          </p:spPr>
          <p:txBody>
            <a:bodyPr wrap="square" rtlCol="0">
              <a:spAutoFit/>
            </a:bodyPr>
            <a:lstStyle/>
            <a:p>
              <a:pPr algn="ctr"/>
              <a:r>
                <a:rPr lang="en-US" dirty="0" err="1"/>
                <a:t>IQueryable</a:t>
              </a:r>
              <a:endParaRPr lang="en-IN" dirty="0"/>
            </a:p>
          </p:txBody>
        </p:sp>
      </p:grpSp>
      <p:grpSp>
        <p:nvGrpSpPr>
          <p:cNvPr id="42" name="Group 41"/>
          <p:cNvGrpSpPr/>
          <p:nvPr/>
        </p:nvGrpSpPr>
        <p:grpSpPr>
          <a:xfrm>
            <a:off x="4279016" y="2219654"/>
            <a:ext cx="2286000" cy="354262"/>
            <a:chOff x="4279016" y="2219654"/>
            <a:chExt cx="2286000" cy="354262"/>
          </a:xfrm>
        </p:grpSpPr>
        <p:cxnSp>
          <p:nvCxnSpPr>
            <p:cNvPr id="10" name="Straight Arrow Connector 9"/>
            <p:cNvCxnSpPr/>
            <p:nvPr/>
          </p:nvCxnSpPr>
          <p:spPr>
            <a:xfrm flipH="1">
              <a:off x="4279016" y="2573916"/>
              <a:ext cx="228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372938" y="2219654"/>
              <a:ext cx="2192077" cy="338554"/>
            </a:xfrm>
            <a:prstGeom prst="rect">
              <a:avLst/>
            </a:prstGeom>
            <a:noFill/>
          </p:spPr>
          <p:txBody>
            <a:bodyPr wrap="square" rtlCol="0">
              <a:spAutoFit/>
            </a:bodyPr>
            <a:lstStyle/>
            <a:p>
              <a:r>
                <a:rPr lang="en-US" sz="1600" dirty="0" smtClean="0"/>
                <a:t>Only Requested Records</a:t>
              </a:r>
              <a:endParaRPr lang="en-IN" sz="1600" dirty="0"/>
            </a:p>
          </p:txBody>
        </p:sp>
      </p:grpSp>
      <p:sp>
        <p:nvSpPr>
          <p:cNvPr id="32" name="Rectangle 31"/>
          <p:cNvSpPr/>
          <p:nvPr/>
        </p:nvSpPr>
        <p:spPr>
          <a:xfrm>
            <a:off x="368024" y="4089864"/>
            <a:ext cx="10812593" cy="646331"/>
          </a:xfrm>
          <a:prstGeom prst="rect">
            <a:avLst/>
          </a:prstGeom>
        </p:spPr>
        <p:txBody>
          <a:bodyPr wrap="square">
            <a:spAutoFit/>
          </a:bodyPr>
          <a:lstStyle/>
          <a:p>
            <a:r>
              <a:rPr lang="en-US" dirty="0" err="1" smtClean="0">
                <a:solidFill>
                  <a:srgbClr val="2B91AF"/>
                </a:solidFill>
                <a:latin typeface="Cascadia Mono" panose="020B0609020000020004" pitchFamily="49" charset="0"/>
              </a:rPr>
              <a:t>IQueryable</a:t>
            </a:r>
            <a:r>
              <a:rPr lang="en-US" dirty="0" smtClean="0">
                <a:solidFill>
                  <a:srgbClr val="000000"/>
                </a:solidFill>
                <a:latin typeface="Cascadia Mono" panose="020B0609020000020004" pitchFamily="49" charset="0"/>
              </a:rPr>
              <a:t>&lt;</a:t>
            </a:r>
            <a:r>
              <a:rPr lang="en-US" dirty="0" smtClean="0">
                <a:solidFill>
                  <a:srgbClr val="2B91AF"/>
                </a:solidFill>
                <a:latin typeface="Cascadia Mono" panose="020B0609020000020004" pitchFamily="49" charset="0"/>
              </a:rPr>
              <a:t>Employee</a:t>
            </a:r>
            <a:r>
              <a:rPr lang="en-US" dirty="0">
                <a:solidFill>
                  <a:srgbClr val="000000"/>
                </a:solidFill>
                <a:latin typeface="Cascadia Mono" panose="020B0609020000020004" pitchFamily="49" charset="0"/>
              </a:rPr>
              <a:t>&gt; list = </a:t>
            </a:r>
            <a:r>
              <a:rPr lang="en-US" dirty="0" err="1" smtClean="0">
                <a:solidFill>
                  <a:srgbClr val="2B91AF"/>
                </a:solidFill>
                <a:latin typeface="Cascadia Mono" panose="020B0609020000020004" pitchFamily="49" charset="0"/>
              </a:rPr>
              <a:t>Employees</a:t>
            </a:r>
            <a:r>
              <a:rPr lang="en-US" dirty="0" err="1" smtClean="0">
                <a:solidFill>
                  <a:srgbClr val="000000"/>
                </a:solidFill>
                <a:latin typeface="Cascadia Mono" panose="020B0609020000020004" pitchFamily="49" charset="0"/>
              </a:rPr>
              <a:t>.</a:t>
            </a:r>
            <a:r>
              <a:rPr lang="en-US" dirty="0" err="1" smtClean="0">
                <a:solidFill>
                  <a:schemeClr val="accent5">
                    <a:lumMod val="75000"/>
                  </a:schemeClr>
                </a:solidFill>
                <a:latin typeface="Cascadia Mono" panose="020B0609020000020004" pitchFamily="49" charset="0"/>
              </a:rPr>
              <a:t>Where</a:t>
            </a:r>
            <a:r>
              <a:rPr lang="en-US" dirty="0" smtClean="0">
                <a:solidFill>
                  <a:srgbClr val="000000"/>
                </a:solidFill>
                <a:latin typeface="Cascadia Mono" panose="020B0609020000020004" pitchFamily="49" charset="0"/>
              </a:rPr>
              <a:t>(p =&gt; </a:t>
            </a:r>
            <a:r>
              <a:rPr lang="en-US" dirty="0" err="1">
                <a:solidFill>
                  <a:srgbClr val="000000"/>
                </a:solidFill>
                <a:latin typeface="Cascadia Mono" panose="020B0609020000020004" pitchFamily="49" charset="0"/>
              </a:rPr>
              <a:t>p.Name.StartsWith</a:t>
            </a:r>
            <a:r>
              <a:rPr lang="en-US" dirty="0">
                <a:solidFill>
                  <a:srgbClr val="000000"/>
                </a:solidFill>
                <a:latin typeface="Cascadia Mono" panose="020B0609020000020004" pitchFamily="49" charset="0"/>
              </a:rPr>
              <a:t>(</a:t>
            </a:r>
            <a:r>
              <a:rPr lang="en-US" dirty="0">
                <a:solidFill>
                  <a:srgbClr val="A31515"/>
                </a:solidFill>
                <a:latin typeface="Cascadia Mono" panose="020B0609020000020004" pitchFamily="49" charset="0"/>
              </a:rPr>
              <a:t>"S"</a:t>
            </a:r>
            <a:r>
              <a:rPr lang="en-US" dirty="0">
                <a:solidFill>
                  <a:srgbClr val="000000"/>
                </a:solidFill>
                <a:latin typeface="Cascadia Mono" panose="020B0609020000020004" pitchFamily="49" charset="0"/>
              </a:rPr>
              <a:t>)); </a:t>
            </a:r>
            <a:endParaRPr lang="en-US" dirty="0" smtClean="0">
              <a:solidFill>
                <a:srgbClr val="000000"/>
              </a:solidFill>
              <a:latin typeface="Cascadia Mono" panose="020B0609020000020004" pitchFamily="49" charset="0"/>
            </a:endParaRPr>
          </a:p>
          <a:p>
            <a:r>
              <a:rPr lang="en-US" dirty="0" smtClean="0">
                <a:solidFill>
                  <a:srgbClr val="000000"/>
                </a:solidFill>
                <a:latin typeface="Cascadia Mono" panose="020B0609020000020004" pitchFamily="49" charset="0"/>
              </a:rPr>
              <a:t>list </a:t>
            </a:r>
            <a:r>
              <a:rPr lang="en-US" dirty="0">
                <a:solidFill>
                  <a:srgbClr val="000000"/>
                </a:solidFill>
                <a:latin typeface="Cascadia Mono" panose="020B0609020000020004" pitchFamily="49" charset="0"/>
              </a:rPr>
              <a:t>= </a:t>
            </a:r>
            <a:r>
              <a:rPr lang="en-US" dirty="0" err="1">
                <a:solidFill>
                  <a:srgbClr val="000000"/>
                </a:solidFill>
                <a:latin typeface="Cascadia Mono" panose="020B0609020000020004" pitchFamily="49" charset="0"/>
              </a:rPr>
              <a:t>list.</a:t>
            </a:r>
            <a:r>
              <a:rPr lang="en-US" dirty="0" err="1">
                <a:solidFill>
                  <a:schemeClr val="accent5">
                    <a:lumMod val="75000"/>
                  </a:schemeClr>
                </a:solidFill>
                <a:latin typeface="Cascadia Mono" panose="020B0609020000020004" pitchFamily="49" charset="0"/>
              </a:rPr>
              <a:t>Take</a:t>
            </a:r>
            <a:r>
              <a:rPr lang="en-US" dirty="0">
                <a:solidFill>
                  <a:srgbClr val="000000"/>
                </a:solidFill>
                <a:latin typeface="Cascadia Mono" panose="020B0609020000020004" pitchFamily="49" charset="0"/>
              </a:rPr>
              <a:t>&lt;</a:t>
            </a:r>
            <a:r>
              <a:rPr lang="en-US" dirty="0">
                <a:solidFill>
                  <a:srgbClr val="2B91AF"/>
                </a:solidFill>
                <a:latin typeface="Cascadia Mono" panose="020B0609020000020004" pitchFamily="49" charset="0"/>
              </a:rPr>
              <a:t>Employee</a:t>
            </a:r>
            <a:r>
              <a:rPr lang="en-US" dirty="0">
                <a:solidFill>
                  <a:srgbClr val="000000"/>
                </a:solidFill>
                <a:latin typeface="Cascadia Mono" panose="020B0609020000020004" pitchFamily="49" charset="0"/>
              </a:rPr>
              <a:t>&gt;(10</a:t>
            </a:r>
            <a:r>
              <a:rPr lang="en-US" dirty="0" smtClean="0">
                <a:solidFill>
                  <a:srgbClr val="000000"/>
                </a:solidFill>
                <a:latin typeface="Cascadia Mono" panose="020B0609020000020004" pitchFamily="49" charset="0"/>
              </a:rPr>
              <a:t>);</a:t>
            </a:r>
            <a:endParaRPr lang="en-IN" dirty="0">
              <a:latin typeface="+mj-lt"/>
            </a:endParaRPr>
          </a:p>
        </p:txBody>
      </p:sp>
      <p:sp>
        <p:nvSpPr>
          <p:cNvPr id="34" name="Rectangle 33"/>
          <p:cNvSpPr/>
          <p:nvPr/>
        </p:nvSpPr>
        <p:spPr>
          <a:xfrm>
            <a:off x="368025" y="3723809"/>
            <a:ext cx="2085827" cy="369332"/>
          </a:xfrm>
          <a:prstGeom prst="rect">
            <a:avLst/>
          </a:prstGeom>
        </p:spPr>
        <p:txBody>
          <a:bodyPr wrap="none">
            <a:spAutoFit/>
          </a:bodyPr>
          <a:lstStyle/>
          <a:p>
            <a:r>
              <a:rPr lang="en-IN" dirty="0" err="1" smtClean="0">
                <a:solidFill>
                  <a:schemeClr val="accent6"/>
                </a:solidFill>
              </a:rPr>
              <a:t>IQueryable</a:t>
            </a:r>
            <a:r>
              <a:rPr lang="en-IN" dirty="0" smtClean="0">
                <a:solidFill>
                  <a:schemeClr val="accent6"/>
                </a:solidFill>
              </a:rPr>
              <a:t> Example :</a:t>
            </a:r>
            <a:endParaRPr lang="en-IN" dirty="0">
              <a:solidFill>
                <a:schemeClr val="accent6"/>
              </a:solidFill>
            </a:endParaRPr>
          </a:p>
        </p:txBody>
      </p:sp>
      <p:sp>
        <p:nvSpPr>
          <p:cNvPr id="36" name="Rectangle 35"/>
          <p:cNvSpPr/>
          <p:nvPr/>
        </p:nvSpPr>
        <p:spPr>
          <a:xfrm>
            <a:off x="368024" y="5030253"/>
            <a:ext cx="5102679" cy="369332"/>
          </a:xfrm>
          <a:prstGeom prst="rect">
            <a:avLst/>
          </a:prstGeom>
        </p:spPr>
        <p:txBody>
          <a:bodyPr wrap="none">
            <a:spAutoFit/>
          </a:bodyPr>
          <a:lstStyle/>
          <a:p>
            <a:r>
              <a:rPr lang="en-US" dirty="0">
                <a:solidFill>
                  <a:schemeClr val="accent6"/>
                </a:solidFill>
              </a:rPr>
              <a:t>Generated SQL statements of the above query will be :</a:t>
            </a:r>
            <a:endParaRPr lang="en-IN" dirty="0">
              <a:solidFill>
                <a:schemeClr val="accent6"/>
              </a:solidFill>
            </a:endParaRPr>
          </a:p>
        </p:txBody>
      </p:sp>
      <p:sp>
        <p:nvSpPr>
          <p:cNvPr id="38" name="Rectangle 37"/>
          <p:cNvSpPr/>
          <p:nvPr/>
        </p:nvSpPr>
        <p:spPr>
          <a:xfrm>
            <a:off x="368024" y="5394026"/>
            <a:ext cx="7958558" cy="646331"/>
          </a:xfrm>
          <a:prstGeom prst="rect">
            <a:avLst/>
          </a:prstGeom>
        </p:spPr>
        <p:txBody>
          <a:bodyPr wrap="square">
            <a:spAutoFit/>
          </a:bodyPr>
          <a:lstStyle/>
          <a:p>
            <a:r>
              <a:rPr lang="en-US" dirty="0"/>
              <a:t>SELECT TOP 10 [t0].[</a:t>
            </a:r>
            <a:r>
              <a:rPr lang="en-US" dirty="0" err="1"/>
              <a:t>EmpID</a:t>
            </a:r>
            <a:r>
              <a:rPr lang="en-US" dirty="0"/>
              <a:t>], [t0].[</a:t>
            </a:r>
            <a:r>
              <a:rPr lang="en-US" dirty="0" err="1"/>
              <a:t>EmpName</a:t>
            </a:r>
            <a:r>
              <a:rPr lang="en-US" dirty="0"/>
              <a:t>], [t0].[Salary] FROM [Employee] AS [t0]</a:t>
            </a:r>
          </a:p>
          <a:p>
            <a:r>
              <a:rPr lang="en-US" dirty="0"/>
              <a:t>WHERE [t0].[</a:t>
            </a:r>
            <a:r>
              <a:rPr lang="en-US" dirty="0" err="1"/>
              <a:t>EmpName</a:t>
            </a:r>
            <a:r>
              <a:rPr lang="en-US" dirty="0"/>
              <a:t>] LIKE @p0</a:t>
            </a:r>
            <a:endParaRPr lang="en-IN" dirty="0"/>
          </a:p>
        </p:txBody>
      </p:sp>
    </p:spTree>
    <p:extLst>
      <p:ext uri="{BB962C8B-B14F-4D97-AF65-F5344CB8AC3E}">
        <p14:creationId xmlns:p14="http://schemas.microsoft.com/office/powerpoint/2010/main" val="138648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6" grpId="0"/>
      <p:bldP spid="38"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Queryable</a:t>
            </a:r>
            <a:r>
              <a:rPr lang="en-IN" dirty="0" smtClean="0"/>
              <a:t> class</a:t>
            </a:r>
            <a:endParaRPr lang="en-IN" dirty="0"/>
          </a:p>
        </p:txBody>
      </p:sp>
      <p:sp>
        <p:nvSpPr>
          <p:cNvPr id="3" name="Content Placeholder 2"/>
          <p:cNvSpPr>
            <a:spLocks noGrp="1"/>
          </p:cNvSpPr>
          <p:nvPr>
            <p:ph idx="1"/>
          </p:nvPr>
        </p:nvSpPr>
        <p:spPr/>
        <p:txBody>
          <a:bodyPr/>
          <a:lstStyle/>
          <a:p>
            <a:r>
              <a:rPr lang="en-US" dirty="0"/>
              <a:t>The </a:t>
            </a:r>
            <a:r>
              <a:rPr lang="en-US" dirty="0" err="1"/>
              <a:t>Queryable</a:t>
            </a:r>
            <a:r>
              <a:rPr lang="en-US" dirty="0"/>
              <a:t> class </a:t>
            </a:r>
            <a:r>
              <a:rPr lang="en-US" b="1" dirty="0"/>
              <a:t>includes extension methods </a:t>
            </a:r>
            <a:r>
              <a:rPr lang="en-US" dirty="0"/>
              <a:t>for classes that implement </a:t>
            </a:r>
            <a:r>
              <a:rPr lang="en-US" dirty="0" err="1" smtClean="0"/>
              <a:t>IQueryable</a:t>
            </a:r>
            <a:r>
              <a:rPr lang="en-US" dirty="0" smtClean="0"/>
              <a:t>&lt;T&gt; </a:t>
            </a:r>
            <a:r>
              <a:rPr lang="en-US" dirty="0"/>
              <a:t>interface.</a:t>
            </a:r>
          </a:p>
          <a:p>
            <a:r>
              <a:rPr lang="en-US" dirty="0"/>
              <a:t>The </a:t>
            </a:r>
            <a:r>
              <a:rPr lang="en-US" dirty="0" err="1"/>
              <a:t>IQueryable</a:t>
            </a:r>
            <a:r>
              <a:rPr lang="en-US" dirty="0"/>
              <a:t>&lt;T&gt; interface is </a:t>
            </a:r>
            <a:r>
              <a:rPr lang="en-US" b="1" dirty="0"/>
              <a:t>used to provide querying capabilities against a specific data source where the type of the data is known</a:t>
            </a:r>
            <a:r>
              <a:rPr lang="en-US" dirty="0"/>
              <a:t>.</a:t>
            </a:r>
          </a:p>
          <a:p>
            <a:r>
              <a:rPr lang="en-US" dirty="0"/>
              <a:t>For example, Entity Framework </a:t>
            </a:r>
            <a:r>
              <a:rPr lang="en-US" dirty="0" err="1"/>
              <a:t>api</a:t>
            </a:r>
            <a:r>
              <a:rPr lang="en-US" dirty="0"/>
              <a:t> implements </a:t>
            </a:r>
            <a:r>
              <a:rPr lang="en-US" dirty="0" err="1"/>
              <a:t>IQueryable</a:t>
            </a:r>
            <a:r>
              <a:rPr lang="en-US" dirty="0"/>
              <a:t>&lt;T&gt; interface to support LINQ queries with underlying databases such as MS SQL Server.</a:t>
            </a:r>
          </a:p>
          <a:p>
            <a:r>
              <a:rPr lang="en-US" dirty="0"/>
              <a:t>Also, there are APIs available to access third party data; for example, LINQ to Amazon provides the ability to use LINQ with Amazon web services to search for books and other items. This can be achieved by implementing the IQueryable interface for Amazon.</a:t>
            </a:r>
          </a:p>
          <a:p>
            <a:endParaRPr lang="en-US" dirty="0"/>
          </a:p>
          <a:p>
            <a:endParaRPr lang="en-IN" dirty="0"/>
          </a:p>
        </p:txBody>
      </p:sp>
    </p:spTree>
    <p:extLst>
      <p:ext uri="{BB962C8B-B14F-4D97-AF65-F5344CB8AC3E}">
        <p14:creationId xmlns:p14="http://schemas.microsoft.com/office/powerpoint/2010/main" val="868999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Queryable</a:t>
            </a:r>
            <a:r>
              <a:rPr lang="en-IN" dirty="0" smtClean="0"/>
              <a:t> class</a:t>
            </a:r>
            <a:endParaRPr lang="en-IN" dirty="0"/>
          </a:p>
        </p:txBody>
      </p:sp>
      <p:sp>
        <p:nvSpPr>
          <p:cNvPr id="3" name="Content Placeholder 2"/>
          <p:cNvSpPr>
            <a:spLocks noGrp="1"/>
          </p:cNvSpPr>
          <p:nvPr>
            <p:ph idx="1"/>
          </p:nvPr>
        </p:nvSpPr>
        <p:spPr/>
        <p:txBody>
          <a:bodyPr/>
          <a:lstStyle/>
          <a:p>
            <a:r>
              <a:rPr lang="en-US" dirty="0"/>
              <a:t>The following figure shows the extension methods available in the </a:t>
            </a:r>
            <a:r>
              <a:rPr lang="en-US" dirty="0" err="1"/>
              <a:t>Queryable</a:t>
            </a:r>
            <a:r>
              <a:rPr lang="en-US" dirty="0"/>
              <a:t> class can be used with various native or third party data providers.</a:t>
            </a:r>
            <a:endParaRPr lang="en-IN" dirty="0"/>
          </a:p>
        </p:txBody>
      </p:sp>
      <p:pic>
        <p:nvPicPr>
          <p:cNvPr id="8194" name="Picture 2" descr="https://lh7-us.googleusercontent.com/6wIfOFgeb_3lq3Sezv3RnBNRZPvQGsYfH25kzUKLMKp1h54jgwYGs5VGSIbhs9SE5TBr6DUBtC8sQGDDOg3McDq_K6QVXiJwOFFfD9GEMsXIcDiQvQLSqOp_ypokQQb_cY143pkYDxMbI1r0mfzOYk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200" y="1861724"/>
            <a:ext cx="7867600" cy="3594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38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Where Operator</a:t>
            </a:r>
            <a:endParaRPr lang="en-IN" dirty="0"/>
          </a:p>
        </p:txBody>
      </p:sp>
      <p:sp>
        <p:nvSpPr>
          <p:cNvPr id="3" name="Content Placeholder 2"/>
          <p:cNvSpPr>
            <a:spLocks noGrp="1"/>
          </p:cNvSpPr>
          <p:nvPr>
            <p:ph idx="1"/>
          </p:nvPr>
        </p:nvSpPr>
        <p:spPr/>
        <p:txBody>
          <a:bodyPr/>
          <a:lstStyle/>
          <a:p>
            <a:endParaRPr lang="en-IN" dirty="0"/>
          </a:p>
        </p:txBody>
      </p:sp>
      <p:graphicFrame>
        <p:nvGraphicFramePr>
          <p:cNvPr id="5" name="Content Placeholder 4">
            <a:extLst>
              <a:ext uri="{FF2B5EF4-FFF2-40B4-BE49-F238E27FC236}">
                <a16:creationId xmlns:a16="http://schemas.microsoft.com/office/drawing/2014/main" xmlns="" id="{2486BC6F-42B7-4A1D-889E-1B1818D1D5FB}"/>
              </a:ext>
            </a:extLst>
          </p:cNvPr>
          <p:cNvGraphicFramePr>
            <a:graphicFrameLocks/>
          </p:cNvGraphicFramePr>
          <p:nvPr>
            <p:extLst/>
          </p:nvPr>
        </p:nvGraphicFramePr>
        <p:xfrm>
          <a:off x="131180" y="1234677"/>
          <a:ext cx="4143375" cy="4114800"/>
        </p:xfrm>
        <a:graphic>
          <a:graphicData uri="http://schemas.openxmlformats.org/drawingml/2006/table">
            <a:tbl>
              <a:tblPr firstRow="1" bandRow="1">
                <a:tableStyleId>{8EC20E35-A176-4012-BC5E-935CFFF8708E}</a:tableStyleId>
              </a:tblPr>
              <a:tblGrid>
                <a:gridCol w="589280">
                  <a:extLst>
                    <a:ext uri="{9D8B030D-6E8A-4147-A177-3AD203B41FA5}">
                      <a16:colId xmlns:a16="http://schemas.microsoft.com/office/drawing/2014/main" xmlns="" val="20000"/>
                    </a:ext>
                  </a:extLst>
                </a:gridCol>
                <a:gridCol w="1011555">
                  <a:extLst>
                    <a:ext uri="{9D8B030D-6E8A-4147-A177-3AD203B41FA5}">
                      <a16:colId xmlns:a16="http://schemas.microsoft.com/office/drawing/2014/main" xmlns="" val="20001"/>
                    </a:ext>
                  </a:extLst>
                </a:gridCol>
                <a:gridCol w="878205">
                  <a:extLst>
                    <a:ext uri="{9D8B030D-6E8A-4147-A177-3AD203B41FA5}">
                      <a16:colId xmlns:a16="http://schemas.microsoft.com/office/drawing/2014/main" xmlns="" val="20002"/>
                    </a:ext>
                  </a:extLst>
                </a:gridCol>
                <a:gridCol w="1106805">
                  <a:extLst>
                    <a:ext uri="{9D8B030D-6E8A-4147-A177-3AD203B41FA5}">
                      <a16:colId xmlns:a16="http://schemas.microsoft.com/office/drawing/2014/main" xmlns="" val="20003"/>
                    </a:ext>
                  </a:extLst>
                </a:gridCol>
                <a:gridCol w="557530">
                  <a:extLst>
                    <a:ext uri="{9D8B030D-6E8A-4147-A177-3AD203B41FA5}">
                      <a16:colId xmlns:a16="http://schemas.microsoft.com/office/drawing/2014/main" xmlns="" val="20004"/>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Branch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Semester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xmlns="" val="10001"/>
                  </a:ext>
                </a:extLst>
              </a:tr>
              <a:tr h="411480">
                <a:tc>
                  <a:txBody>
                    <a:bodyPr/>
                    <a:lstStyle/>
                    <a:p>
                      <a:r>
                        <a:rPr lang="en-US"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Ramesh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411480">
                <a:tc>
                  <a:txBody>
                    <a:bodyPr/>
                    <a:lstStyle/>
                    <a:p>
                      <a:r>
                        <a:rPr lang="en-US"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Mahesh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EC</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411480">
                <a:tc>
                  <a:txBody>
                    <a:bodyPr/>
                    <a:lstStyle/>
                    <a:p>
                      <a:r>
                        <a:rPr lang="en-US"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411480">
                <a:tc>
                  <a:txBody>
                    <a:bodyPr/>
                    <a:lstStyle/>
                    <a:p>
                      <a:r>
                        <a:rPr lang="en-US"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Amit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411480">
                <a:tc>
                  <a:txBody>
                    <a:bodyPr/>
                    <a:lstStyle/>
                    <a:p>
                      <a:r>
                        <a:rPr lang="en-US" dirty="0"/>
                        <a:t>105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Anita</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411480">
                <a:tc>
                  <a:txBody>
                    <a:bodyPr/>
                    <a:lstStyle/>
                    <a:p>
                      <a:r>
                        <a:rPr lang="en-US"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Reeta</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411480">
                <a:tc>
                  <a:txBody>
                    <a:bodyPr/>
                    <a:lstStyle/>
                    <a:p>
                      <a:r>
                        <a:rPr lang="en-US"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Rohit</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411480">
                <a:tc>
                  <a:txBody>
                    <a:bodyPr/>
                    <a:lstStyle/>
                    <a:p>
                      <a:r>
                        <a:rPr lang="en-US" dirty="0"/>
                        <a:t>108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Chetan</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411480">
                <a:tc>
                  <a:txBody>
                    <a:bodyPr/>
                    <a:lstStyle/>
                    <a:p>
                      <a:r>
                        <a:rPr lang="en-US" dirty="0"/>
                        <a:t>109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bl>
          </a:graphicData>
        </a:graphic>
      </p:graphicFrame>
      <p:graphicFrame>
        <p:nvGraphicFramePr>
          <p:cNvPr id="6" name="Content Placeholder 4">
            <a:extLst>
              <a:ext uri="{FF2B5EF4-FFF2-40B4-BE49-F238E27FC236}">
                <a16:creationId xmlns:a16="http://schemas.microsoft.com/office/drawing/2014/main" xmlns="" id="{26B864CA-85CD-4666-B9D1-870ED08B272C}"/>
              </a:ext>
            </a:extLst>
          </p:cNvPr>
          <p:cNvGraphicFramePr>
            <a:graphicFrameLocks/>
          </p:cNvGraphicFramePr>
          <p:nvPr>
            <p:extLst/>
          </p:nvPr>
        </p:nvGraphicFramePr>
        <p:xfrm>
          <a:off x="131180" y="863444"/>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xmlns=""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xmlns="" val="10001"/>
                  </a:ext>
                </a:extLst>
              </a:tr>
            </a:tbl>
          </a:graphicData>
        </a:graphic>
      </p:graphicFrame>
      <p:graphicFrame>
        <p:nvGraphicFramePr>
          <p:cNvPr id="7" name="Content Placeholder 4">
            <a:extLst>
              <a:ext uri="{FF2B5EF4-FFF2-40B4-BE49-F238E27FC236}">
                <a16:creationId xmlns:a16="http://schemas.microsoft.com/office/drawing/2014/main" xmlns="" id="{26B864CA-85CD-4666-B9D1-870ED08B272C}"/>
              </a:ext>
            </a:extLst>
          </p:cNvPr>
          <p:cNvGraphicFramePr>
            <a:graphicFrameLocks/>
          </p:cNvGraphicFramePr>
          <p:nvPr>
            <p:extLst/>
          </p:nvPr>
        </p:nvGraphicFramePr>
        <p:xfrm>
          <a:off x="4781437" y="1122842"/>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8"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3769961332"/>
              </p:ext>
            </p:extLst>
          </p:nvPr>
        </p:nvGraphicFramePr>
        <p:xfrm>
          <a:off x="5880366" y="1113954"/>
          <a:ext cx="3775393" cy="396240"/>
        </p:xfrm>
        <a:graphic>
          <a:graphicData uri="http://schemas.openxmlformats.org/drawingml/2006/table">
            <a:tbl>
              <a:tblPr firstRow="1" bandRow="1">
                <a:tableStyleId>{8EC20E35-A176-4012-BC5E-935CFFF8708E}</a:tableStyleId>
              </a:tblPr>
              <a:tblGrid>
                <a:gridCol w="3775393">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Select student</a:t>
                      </a:r>
                      <a:r>
                        <a:rPr lang="en-US" sz="2000" b="0" kern="1200" baseline="0" dirty="0" smtClean="0">
                          <a:solidFill>
                            <a:schemeClr val="tx1"/>
                          </a:solidFill>
                          <a:latin typeface="+mn-lt"/>
                          <a:ea typeface="+mn-ea"/>
                          <a:cs typeface="+mn-cs"/>
                        </a:rPr>
                        <a:t> whose </a:t>
                      </a:r>
                      <a:r>
                        <a:rPr lang="en-US" sz="2000" b="0" kern="1200" baseline="0" dirty="0" err="1" smtClean="0">
                          <a:solidFill>
                            <a:schemeClr val="tx1"/>
                          </a:solidFill>
                          <a:latin typeface="+mn-lt"/>
                          <a:ea typeface="+mn-ea"/>
                          <a:cs typeface="+mn-cs"/>
                        </a:rPr>
                        <a:t>Rno</a:t>
                      </a:r>
                      <a:r>
                        <a:rPr lang="en-US" sz="2000" b="0" kern="1200" baseline="0" dirty="0" smtClean="0">
                          <a:solidFill>
                            <a:schemeClr val="tx1"/>
                          </a:solidFill>
                          <a:latin typeface="+mn-lt"/>
                          <a:ea typeface="+mn-ea"/>
                          <a:cs typeface="+mn-cs"/>
                        </a:rPr>
                        <a:t> is 104</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9"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944736855"/>
              </p:ext>
            </p:extLst>
          </p:nvPr>
        </p:nvGraphicFramePr>
        <p:xfrm>
          <a:off x="5878551" y="1555017"/>
          <a:ext cx="6177114" cy="579120"/>
        </p:xfrm>
        <a:graphic>
          <a:graphicData uri="http://schemas.openxmlformats.org/drawingml/2006/table">
            <a:tbl>
              <a:tblPr firstRow="1" bandRow="1">
                <a:tableStyleId>{8EC20E35-A176-4012-BC5E-935CFFF8708E}</a:tableStyleId>
              </a:tblPr>
              <a:tblGrid>
                <a:gridCol w="6177114">
                  <a:extLst>
                    <a:ext uri="{9D8B030D-6E8A-4147-A177-3AD203B41FA5}">
                      <a16:colId xmlns:a16="http://schemas.microsoft.com/office/drawing/2014/main" xmlns="" val="20000"/>
                    </a:ext>
                  </a:extLst>
                </a:gridCol>
              </a:tblGrid>
              <a:tr h="285488">
                <a:tc>
                  <a:txBody>
                    <a:bodyPr/>
                    <a:lstStyle/>
                    <a:p>
                      <a:r>
                        <a:rPr lang="en-US" sz="1600" b="0" dirty="0" smtClean="0">
                          <a:solidFill>
                            <a:schemeClr val="tx2">
                              <a:lumMod val="60000"/>
                              <a:lumOff val="40000"/>
                            </a:schemeClr>
                          </a:solidFill>
                          <a:latin typeface="Cascadia Mono" panose="020B0609020000020004" pitchFamily="49" charset="0"/>
                        </a:rPr>
                        <a:t>IEnumerable</a:t>
                      </a:r>
                      <a:r>
                        <a:rPr lang="en-US" sz="1600" b="0" dirty="0" smtClean="0">
                          <a:solidFill>
                            <a:srgbClr val="000000"/>
                          </a:solidFill>
                          <a:latin typeface="Cascadia Mono" panose="020B0609020000020004" pitchFamily="49" charset="0"/>
                        </a:rPr>
                        <a:t>&lt;</a:t>
                      </a:r>
                      <a:r>
                        <a:rPr lang="en-US" sz="1600" b="0" kern="1200" dirty="0" smtClean="0">
                          <a:solidFill>
                            <a:schemeClr val="tx2">
                              <a:lumMod val="60000"/>
                              <a:lumOff val="40000"/>
                            </a:schemeClr>
                          </a:solidFill>
                          <a:latin typeface="Cascadia Mono" panose="020B0609020000020004" pitchFamily="49" charset="0"/>
                          <a:ea typeface="+mn-ea"/>
                          <a:cs typeface="+mn-cs"/>
                        </a:rPr>
                        <a:t>Student</a:t>
                      </a:r>
                      <a:r>
                        <a:rPr lang="en-US" sz="1600" b="0" dirty="0" smtClean="0">
                          <a:solidFill>
                            <a:srgbClr val="000000"/>
                          </a:solidFill>
                          <a:latin typeface="Cascadia Mono" panose="020B0609020000020004" pitchFamily="49" charset="0"/>
                        </a:rPr>
                        <a:t>&gt; </a:t>
                      </a:r>
                      <a:r>
                        <a:rPr lang="en-US" sz="1600" b="0" dirty="0" err="1" smtClean="0">
                          <a:solidFill>
                            <a:srgbClr val="000000"/>
                          </a:solidFill>
                          <a:latin typeface="Cascadia Mono" panose="020B0609020000020004" pitchFamily="49" charset="0"/>
                        </a:rPr>
                        <a:t>std</a:t>
                      </a:r>
                      <a:r>
                        <a:rPr lang="en-US" sz="1600" b="0" dirty="0" smtClean="0">
                          <a:solidFill>
                            <a:srgbClr val="000000"/>
                          </a:solidFill>
                          <a:latin typeface="Cascadia Mono" panose="020B0609020000020004" pitchFamily="49" charset="0"/>
                        </a:rPr>
                        <a:t> = </a:t>
                      </a:r>
                      <a:r>
                        <a:rPr lang="en-US" sz="1600" b="0" kern="1200" dirty="0" err="1" smtClean="0">
                          <a:solidFill>
                            <a:schemeClr val="tx2">
                              <a:lumMod val="60000"/>
                              <a:lumOff val="40000"/>
                            </a:schemeClr>
                          </a:solidFill>
                          <a:latin typeface="Cascadia Mono" panose="020B0609020000020004" pitchFamily="49" charset="0"/>
                          <a:ea typeface="+mn-ea"/>
                          <a:cs typeface="+mn-cs"/>
                        </a:rPr>
                        <a:t>Student</a:t>
                      </a:r>
                      <a:r>
                        <a:rPr lang="en-US" sz="1600" b="0" dirty="0" err="1" smtClean="0">
                          <a:solidFill>
                            <a:srgbClr val="000000"/>
                          </a:solidFill>
                          <a:latin typeface="Cascadia Mono" panose="020B0609020000020004" pitchFamily="49" charset="0"/>
                        </a:rPr>
                        <a:t>.</a:t>
                      </a:r>
                      <a:r>
                        <a:rPr lang="en-US" sz="1600" b="0" dirty="0" err="1" smtClean="0">
                          <a:solidFill>
                            <a:schemeClr val="accent5">
                              <a:lumMod val="75000"/>
                            </a:schemeClr>
                          </a:solidFill>
                          <a:latin typeface="Cascadia Mono" panose="020B0609020000020004" pitchFamily="49" charset="0"/>
                        </a:rPr>
                        <a:t>GetStudents</a:t>
                      </a:r>
                      <a:r>
                        <a:rPr lang="en-US" sz="1600" b="0" dirty="0" smtClean="0">
                          <a:solidFill>
                            <a:srgbClr val="000000"/>
                          </a:solidFill>
                          <a:latin typeface="Cascadia Mono" panose="020B0609020000020004" pitchFamily="49" charset="0"/>
                        </a:rPr>
                        <a:t>()</a:t>
                      </a:r>
                    </a:p>
                    <a:p>
                      <a:r>
                        <a:rPr lang="en-US" sz="1600" b="0" dirty="0" smtClean="0">
                          <a:solidFill>
                            <a:srgbClr val="000000"/>
                          </a:solidFill>
                          <a:latin typeface="Cascadia Mono" panose="020B0609020000020004" pitchFamily="49" charset="0"/>
                        </a:rPr>
                        <a:t>.</a:t>
                      </a:r>
                      <a:r>
                        <a:rPr lang="en-US" sz="1600" b="0" dirty="0" smtClean="0">
                          <a:solidFill>
                            <a:schemeClr val="accent5">
                              <a:lumMod val="75000"/>
                            </a:schemeClr>
                          </a:solidFill>
                          <a:latin typeface="Cascadia Mono" panose="020B0609020000020004" pitchFamily="49" charset="0"/>
                        </a:rPr>
                        <a:t>Where</a:t>
                      </a:r>
                      <a:r>
                        <a:rPr lang="en-US" sz="1600" b="0" dirty="0" smtClean="0">
                          <a:solidFill>
                            <a:srgbClr val="000000"/>
                          </a:solidFill>
                          <a:latin typeface="Cascadia Mono" panose="020B0609020000020004" pitchFamily="49" charset="0"/>
                        </a:rPr>
                        <a:t>(s =&gt; </a:t>
                      </a:r>
                      <a:r>
                        <a:rPr lang="en-US" sz="1600" b="0" dirty="0" err="1" smtClean="0">
                          <a:solidFill>
                            <a:srgbClr val="000000"/>
                          </a:solidFill>
                          <a:latin typeface="Cascadia Mono" panose="020B0609020000020004" pitchFamily="49" charset="0"/>
                        </a:rPr>
                        <a:t>s.Rno</a:t>
                      </a:r>
                      <a:r>
                        <a:rPr lang="en-US" sz="1600" b="0" dirty="0" smtClean="0">
                          <a:solidFill>
                            <a:srgbClr val="000000"/>
                          </a:solidFill>
                          <a:latin typeface="Cascadia Mono" panose="020B0609020000020004" pitchFamily="49" charset="0"/>
                        </a:rPr>
                        <a:t> == 104);</a:t>
                      </a:r>
                      <a:endParaRPr lang="en-US" sz="1600" b="0" dirty="0">
                        <a:solidFill>
                          <a:prstClr val="black"/>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0" name="Content Placeholder 4">
            <a:extLst>
              <a:ext uri="{FF2B5EF4-FFF2-40B4-BE49-F238E27FC236}">
                <a16:creationId xmlns:a16="http://schemas.microsoft.com/office/drawing/2014/main" xmlns="" id="{26B864CA-85CD-4666-B9D1-870ED08B272C}"/>
              </a:ext>
            </a:extLst>
          </p:cNvPr>
          <p:cNvGraphicFramePr>
            <a:graphicFrameLocks/>
          </p:cNvGraphicFramePr>
          <p:nvPr>
            <p:extLst/>
          </p:nvPr>
        </p:nvGraphicFramePr>
        <p:xfrm>
          <a:off x="4781437" y="1521713"/>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1"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367192534"/>
              </p:ext>
            </p:extLst>
          </p:nvPr>
        </p:nvGraphicFramePr>
        <p:xfrm>
          <a:off x="4781437" y="2234308"/>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2"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683819236"/>
              </p:ext>
            </p:extLst>
          </p:nvPr>
        </p:nvGraphicFramePr>
        <p:xfrm>
          <a:off x="5880366" y="2225420"/>
          <a:ext cx="3928652" cy="396240"/>
        </p:xfrm>
        <a:graphic>
          <a:graphicData uri="http://schemas.openxmlformats.org/drawingml/2006/table">
            <a:tbl>
              <a:tblPr firstRow="1" bandRow="1">
                <a:tableStyleId>{8EC20E35-A176-4012-BC5E-935CFFF8708E}</a:tableStyleId>
              </a:tblPr>
              <a:tblGrid>
                <a:gridCol w="3928652">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Select students</a:t>
                      </a:r>
                      <a:r>
                        <a:rPr lang="en-US" sz="2000" b="0" kern="1200" baseline="0" dirty="0" smtClean="0">
                          <a:solidFill>
                            <a:schemeClr val="tx1"/>
                          </a:solidFill>
                          <a:latin typeface="+mn-lt"/>
                          <a:ea typeface="+mn-ea"/>
                          <a:cs typeface="+mn-cs"/>
                        </a:rPr>
                        <a:t> whose Semester is 3</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3"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1648398086"/>
              </p:ext>
            </p:extLst>
          </p:nvPr>
        </p:nvGraphicFramePr>
        <p:xfrm>
          <a:off x="5878551" y="2666483"/>
          <a:ext cx="6173486" cy="579120"/>
        </p:xfrm>
        <a:graphic>
          <a:graphicData uri="http://schemas.openxmlformats.org/drawingml/2006/table">
            <a:tbl>
              <a:tblPr firstRow="1" bandRow="1">
                <a:tableStyleId>{8EC20E35-A176-4012-BC5E-935CFFF8708E}</a:tableStyleId>
              </a:tblPr>
              <a:tblGrid>
                <a:gridCol w="6173486">
                  <a:extLst>
                    <a:ext uri="{9D8B030D-6E8A-4147-A177-3AD203B41FA5}">
                      <a16:colId xmlns:a16="http://schemas.microsoft.com/office/drawing/2014/main" xmlns="" val="20000"/>
                    </a:ext>
                  </a:extLst>
                </a:gridCol>
              </a:tblGrid>
              <a:tr h="285488">
                <a:tc>
                  <a:txBody>
                    <a:bodyPr/>
                    <a:lstStyle/>
                    <a:p>
                      <a:r>
                        <a:rPr lang="en-US" sz="1600" b="0" dirty="0" smtClean="0">
                          <a:solidFill>
                            <a:schemeClr val="tx2">
                              <a:lumMod val="60000"/>
                              <a:lumOff val="40000"/>
                            </a:schemeClr>
                          </a:solidFill>
                          <a:latin typeface="Cascadia Mono" panose="020B0609020000020004" pitchFamily="49" charset="0"/>
                        </a:rPr>
                        <a:t>IEnumerable</a:t>
                      </a:r>
                      <a:r>
                        <a:rPr lang="en-US" sz="1600" b="0" dirty="0" smtClean="0">
                          <a:solidFill>
                            <a:srgbClr val="000000"/>
                          </a:solidFill>
                          <a:latin typeface="Cascadia Mono" panose="020B0609020000020004" pitchFamily="49" charset="0"/>
                        </a:rPr>
                        <a:t>&lt;</a:t>
                      </a:r>
                      <a:r>
                        <a:rPr lang="en-US" sz="1600" b="0" kern="1200" dirty="0" smtClean="0">
                          <a:solidFill>
                            <a:schemeClr val="tx2">
                              <a:lumMod val="60000"/>
                              <a:lumOff val="40000"/>
                            </a:schemeClr>
                          </a:solidFill>
                          <a:latin typeface="Cascadia Mono" panose="020B0609020000020004" pitchFamily="49" charset="0"/>
                          <a:ea typeface="+mn-ea"/>
                          <a:cs typeface="+mn-cs"/>
                        </a:rPr>
                        <a:t>Student</a:t>
                      </a:r>
                      <a:r>
                        <a:rPr lang="en-US" sz="1600" b="0" dirty="0" smtClean="0">
                          <a:solidFill>
                            <a:srgbClr val="000000"/>
                          </a:solidFill>
                          <a:latin typeface="Cascadia Mono" panose="020B0609020000020004" pitchFamily="49" charset="0"/>
                        </a:rPr>
                        <a:t>&gt; </a:t>
                      </a:r>
                      <a:r>
                        <a:rPr lang="en-US" sz="1600" b="0" dirty="0" err="1" smtClean="0">
                          <a:solidFill>
                            <a:srgbClr val="000000"/>
                          </a:solidFill>
                          <a:latin typeface="Cascadia Mono" panose="020B0609020000020004" pitchFamily="49" charset="0"/>
                        </a:rPr>
                        <a:t>std</a:t>
                      </a:r>
                      <a:r>
                        <a:rPr lang="en-US" sz="1600" b="0" dirty="0" smtClean="0">
                          <a:solidFill>
                            <a:srgbClr val="000000"/>
                          </a:solidFill>
                          <a:latin typeface="Cascadia Mono" panose="020B0609020000020004" pitchFamily="49" charset="0"/>
                        </a:rPr>
                        <a:t> = </a:t>
                      </a:r>
                      <a:r>
                        <a:rPr lang="en-US" sz="1600" b="0" kern="1200" dirty="0" err="1" smtClean="0">
                          <a:solidFill>
                            <a:schemeClr val="tx2">
                              <a:lumMod val="60000"/>
                              <a:lumOff val="40000"/>
                            </a:schemeClr>
                          </a:solidFill>
                          <a:latin typeface="Cascadia Mono" panose="020B0609020000020004" pitchFamily="49" charset="0"/>
                          <a:ea typeface="+mn-ea"/>
                          <a:cs typeface="+mn-cs"/>
                        </a:rPr>
                        <a:t>Student</a:t>
                      </a:r>
                      <a:r>
                        <a:rPr lang="en-US" sz="1600" b="0" dirty="0" err="1" smtClean="0">
                          <a:solidFill>
                            <a:srgbClr val="000000"/>
                          </a:solidFill>
                          <a:latin typeface="Cascadia Mono" panose="020B0609020000020004" pitchFamily="49" charset="0"/>
                        </a:rPr>
                        <a:t>.</a:t>
                      </a:r>
                      <a:r>
                        <a:rPr lang="en-US" sz="1600" b="0" dirty="0" err="1" smtClean="0">
                          <a:solidFill>
                            <a:schemeClr val="accent5">
                              <a:lumMod val="75000"/>
                            </a:schemeClr>
                          </a:solidFill>
                          <a:latin typeface="Cascadia Mono" panose="020B0609020000020004" pitchFamily="49" charset="0"/>
                        </a:rPr>
                        <a:t>GetStudents</a:t>
                      </a:r>
                      <a:r>
                        <a:rPr lang="en-US" sz="1600" b="0" dirty="0" smtClean="0">
                          <a:solidFill>
                            <a:srgbClr val="000000"/>
                          </a:solidFill>
                          <a:latin typeface="Cascadia Mono" panose="020B0609020000020004" pitchFamily="49" charset="0"/>
                        </a:rPr>
                        <a:t>()</a:t>
                      </a:r>
                    </a:p>
                    <a:p>
                      <a:r>
                        <a:rPr lang="en-US" sz="1600" b="0" dirty="0" smtClean="0">
                          <a:solidFill>
                            <a:srgbClr val="000000"/>
                          </a:solidFill>
                          <a:latin typeface="Cascadia Mono" panose="020B0609020000020004" pitchFamily="49" charset="0"/>
                        </a:rPr>
                        <a:t>.</a:t>
                      </a:r>
                      <a:r>
                        <a:rPr lang="en-US" sz="1600" b="0" dirty="0" smtClean="0">
                          <a:solidFill>
                            <a:schemeClr val="accent5">
                              <a:lumMod val="75000"/>
                            </a:schemeClr>
                          </a:solidFill>
                          <a:latin typeface="Cascadia Mono" panose="020B0609020000020004" pitchFamily="49" charset="0"/>
                        </a:rPr>
                        <a:t>Where</a:t>
                      </a:r>
                      <a:r>
                        <a:rPr lang="en-US" sz="1600" b="0" dirty="0" smtClean="0">
                          <a:solidFill>
                            <a:srgbClr val="000000"/>
                          </a:solidFill>
                          <a:latin typeface="Cascadia Mono" panose="020B0609020000020004" pitchFamily="49" charset="0"/>
                        </a:rPr>
                        <a:t>(s =&gt; </a:t>
                      </a:r>
                      <a:r>
                        <a:rPr lang="en-US" sz="1600" b="0" dirty="0" err="1" smtClean="0">
                          <a:solidFill>
                            <a:srgbClr val="000000"/>
                          </a:solidFill>
                          <a:latin typeface="Cascadia Mono" panose="020B0609020000020004" pitchFamily="49" charset="0"/>
                        </a:rPr>
                        <a:t>s.Sem</a:t>
                      </a:r>
                      <a:r>
                        <a:rPr lang="en-US" sz="1600" b="0" dirty="0" smtClean="0">
                          <a:solidFill>
                            <a:srgbClr val="000000"/>
                          </a:solidFill>
                          <a:latin typeface="Cascadia Mono" panose="020B0609020000020004" pitchFamily="49" charset="0"/>
                        </a:rPr>
                        <a:t> == 3);</a:t>
                      </a:r>
                      <a:endParaRPr lang="en-US" sz="1600" b="0" dirty="0">
                        <a:solidFill>
                          <a:prstClr val="black"/>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4"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274830842"/>
              </p:ext>
            </p:extLst>
          </p:nvPr>
        </p:nvGraphicFramePr>
        <p:xfrm>
          <a:off x="4781437" y="2633179"/>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5"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1783373287"/>
              </p:ext>
            </p:extLst>
          </p:nvPr>
        </p:nvGraphicFramePr>
        <p:xfrm>
          <a:off x="4774467" y="3451414"/>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6"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320615179"/>
              </p:ext>
            </p:extLst>
          </p:nvPr>
        </p:nvGraphicFramePr>
        <p:xfrm>
          <a:off x="5873395" y="3442526"/>
          <a:ext cx="5208427" cy="396240"/>
        </p:xfrm>
        <a:graphic>
          <a:graphicData uri="http://schemas.openxmlformats.org/drawingml/2006/table">
            <a:tbl>
              <a:tblPr firstRow="1" bandRow="1">
                <a:tableStyleId>{8EC20E35-A176-4012-BC5E-935CFFF8708E}</a:tableStyleId>
              </a:tblPr>
              <a:tblGrid>
                <a:gridCol w="5208427">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Select students whose Branch</a:t>
                      </a:r>
                      <a:r>
                        <a:rPr lang="en-US" sz="2000" b="0" kern="1200" baseline="0" dirty="0" smtClean="0">
                          <a:solidFill>
                            <a:schemeClr val="tx1"/>
                          </a:solidFill>
                          <a:latin typeface="+mn-lt"/>
                          <a:ea typeface="+mn-ea"/>
                          <a:cs typeface="+mn-cs"/>
                        </a:rPr>
                        <a:t> is either CE or EE</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7"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819850664"/>
              </p:ext>
            </p:extLst>
          </p:nvPr>
        </p:nvGraphicFramePr>
        <p:xfrm>
          <a:off x="5871581" y="3883589"/>
          <a:ext cx="6182270" cy="579120"/>
        </p:xfrm>
        <a:graphic>
          <a:graphicData uri="http://schemas.openxmlformats.org/drawingml/2006/table">
            <a:tbl>
              <a:tblPr firstRow="1" bandRow="1">
                <a:tableStyleId>{8EC20E35-A176-4012-BC5E-935CFFF8708E}</a:tableStyleId>
              </a:tblPr>
              <a:tblGrid>
                <a:gridCol w="6182270">
                  <a:extLst>
                    <a:ext uri="{9D8B030D-6E8A-4147-A177-3AD203B41FA5}">
                      <a16:colId xmlns:a16="http://schemas.microsoft.com/office/drawing/2014/main" xmlns="" val="20000"/>
                    </a:ext>
                  </a:extLst>
                </a:gridCol>
              </a:tblGrid>
              <a:tr h="285488">
                <a:tc>
                  <a:txBody>
                    <a:bodyPr/>
                    <a:lstStyle/>
                    <a:p>
                      <a:r>
                        <a:rPr lang="en-US" sz="1600" b="0" dirty="0" smtClean="0">
                          <a:solidFill>
                            <a:schemeClr val="tx2">
                              <a:lumMod val="60000"/>
                              <a:lumOff val="40000"/>
                            </a:schemeClr>
                          </a:solidFill>
                          <a:latin typeface="Cascadia Mono" panose="020B0609020000020004" pitchFamily="49" charset="0"/>
                        </a:rPr>
                        <a:t>IEnumerable</a:t>
                      </a:r>
                      <a:r>
                        <a:rPr lang="en-US" sz="1600" b="0" dirty="0" smtClean="0">
                          <a:solidFill>
                            <a:srgbClr val="000000"/>
                          </a:solidFill>
                          <a:latin typeface="Cascadia Mono" panose="020B0609020000020004" pitchFamily="49" charset="0"/>
                        </a:rPr>
                        <a:t>&lt;</a:t>
                      </a:r>
                      <a:r>
                        <a:rPr lang="en-US" sz="1600" b="0" kern="1200" dirty="0" smtClean="0">
                          <a:solidFill>
                            <a:schemeClr val="tx2">
                              <a:lumMod val="60000"/>
                              <a:lumOff val="40000"/>
                            </a:schemeClr>
                          </a:solidFill>
                          <a:latin typeface="Cascadia Mono" panose="020B0609020000020004" pitchFamily="49" charset="0"/>
                          <a:ea typeface="+mn-ea"/>
                          <a:cs typeface="+mn-cs"/>
                        </a:rPr>
                        <a:t>Student</a:t>
                      </a:r>
                      <a:r>
                        <a:rPr lang="en-US" sz="1600" b="0" dirty="0" smtClean="0">
                          <a:solidFill>
                            <a:srgbClr val="000000"/>
                          </a:solidFill>
                          <a:latin typeface="Cascadia Mono" panose="020B0609020000020004" pitchFamily="49" charset="0"/>
                        </a:rPr>
                        <a:t>&gt; </a:t>
                      </a:r>
                      <a:r>
                        <a:rPr lang="en-US" sz="1600" b="0" dirty="0" err="1" smtClean="0">
                          <a:solidFill>
                            <a:srgbClr val="000000"/>
                          </a:solidFill>
                          <a:latin typeface="Cascadia Mono" panose="020B0609020000020004" pitchFamily="49" charset="0"/>
                        </a:rPr>
                        <a:t>std</a:t>
                      </a:r>
                      <a:r>
                        <a:rPr lang="en-US" sz="1600" b="0" dirty="0" smtClean="0">
                          <a:solidFill>
                            <a:srgbClr val="000000"/>
                          </a:solidFill>
                          <a:latin typeface="Cascadia Mono" panose="020B0609020000020004" pitchFamily="49" charset="0"/>
                        </a:rPr>
                        <a:t> = </a:t>
                      </a:r>
                      <a:r>
                        <a:rPr lang="en-US" sz="1600" b="0" kern="1200" dirty="0" err="1" smtClean="0">
                          <a:solidFill>
                            <a:schemeClr val="tx2">
                              <a:lumMod val="60000"/>
                              <a:lumOff val="40000"/>
                            </a:schemeClr>
                          </a:solidFill>
                          <a:latin typeface="Cascadia Mono" panose="020B0609020000020004" pitchFamily="49" charset="0"/>
                          <a:ea typeface="+mn-ea"/>
                          <a:cs typeface="+mn-cs"/>
                        </a:rPr>
                        <a:t>Student</a:t>
                      </a:r>
                      <a:r>
                        <a:rPr lang="en-US" sz="1600" b="0" dirty="0" err="1" smtClean="0">
                          <a:solidFill>
                            <a:srgbClr val="000000"/>
                          </a:solidFill>
                          <a:latin typeface="Cascadia Mono" panose="020B0609020000020004" pitchFamily="49" charset="0"/>
                        </a:rPr>
                        <a:t>.</a:t>
                      </a:r>
                      <a:r>
                        <a:rPr lang="en-US" sz="1600" b="0" dirty="0" err="1" smtClean="0">
                          <a:solidFill>
                            <a:schemeClr val="accent5">
                              <a:lumMod val="75000"/>
                            </a:schemeClr>
                          </a:solidFill>
                          <a:latin typeface="Cascadia Mono" panose="020B0609020000020004" pitchFamily="49" charset="0"/>
                        </a:rPr>
                        <a:t>GetStudents</a:t>
                      </a:r>
                      <a:r>
                        <a:rPr lang="en-US" sz="1600" b="0" dirty="0" smtClean="0">
                          <a:solidFill>
                            <a:srgbClr val="000000"/>
                          </a:solidFill>
                          <a:latin typeface="Cascadia Mono" panose="020B0609020000020004" pitchFamily="49" charset="0"/>
                        </a:rPr>
                        <a:t>()</a:t>
                      </a:r>
                    </a:p>
                    <a:p>
                      <a:r>
                        <a:rPr lang="en-US" sz="1600" b="0" dirty="0" smtClean="0">
                          <a:solidFill>
                            <a:srgbClr val="000000"/>
                          </a:solidFill>
                          <a:latin typeface="Cascadia Mono" panose="020B0609020000020004" pitchFamily="49" charset="0"/>
                        </a:rPr>
                        <a:t>.</a:t>
                      </a:r>
                      <a:r>
                        <a:rPr lang="en-US" sz="1600" b="0" dirty="0" smtClean="0">
                          <a:solidFill>
                            <a:schemeClr val="accent5">
                              <a:lumMod val="75000"/>
                            </a:schemeClr>
                          </a:solidFill>
                          <a:latin typeface="Cascadia Mono" panose="020B0609020000020004" pitchFamily="49" charset="0"/>
                        </a:rPr>
                        <a:t>Where</a:t>
                      </a:r>
                      <a:r>
                        <a:rPr lang="en-US" sz="1600" b="0" dirty="0" smtClean="0">
                          <a:solidFill>
                            <a:srgbClr val="000000"/>
                          </a:solidFill>
                          <a:latin typeface="Cascadia Mono" panose="020B0609020000020004" pitchFamily="49" charset="0"/>
                        </a:rPr>
                        <a:t>(s =&gt; </a:t>
                      </a:r>
                      <a:r>
                        <a:rPr lang="en-US" sz="1600" b="0" dirty="0" err="1" smtClean="0">
                          <a:solidFill>
                            <a:srgbClr val="000000"/>
                          </a:solidFill>
                          <a:latin typeface="Cascadia Mono" panose="020B0609020000020004" pitchFamily="49" charset="0"/>
                        </a:rPr>
                        <a:t>s.Branch</a:t>
                      </a:r>
                      <a:r>
                        <a:rPr lang="en-US" sz="1600" b="0" dirty="0" smtClean="0">
                          <a:solidFill>
                            <a:srgbClr val="000000"/>
                          </a:solidFill>
                          <a:latin typeface="Cascadia Mono" panose="020B0609020000020004" pitchFamily="49" charset="0"/>
                        </a:rPr>
                        <a:t> == </a:t>
                      </a:r>
                      <a:r>
                        <a:rPr lang="en-US" sz="1600" b="0" dirty="0" smtClean="0">
                          <a:solidFill>
                            <a:srgbClr val="A31515"/>
                          </a:solidFill>
                          <a:latin typeface="Cascadia Mono" panose="020B0609020000020004" pitchFamily="49" charset="0"/>
                        </a:rPr>
                        <a:t>"CE"</a:t>
                      </a:r>
                      <a:r>
                        <a:rPr lang="en-US" sz="1600" b="0" dirty="0" smtClean="0">
                          <a:solidFill>
                            <a:srgbClr val="000000"/>
                          </a:solidFill>
                          <a:latin typeface="Cascadia Mono" panose="020B0609020000020004" pitchFamily="49" charset="0"/>
                        </a:rPr>
                        <a:t> || </a:t>
                      </a:r>
                      <a:r>
                        <a:rPr lang="en-US" sz="1600" b="0" dirty="0" err="1" smtClean="0">
                          <a:solidFill>
                            <a:srgbClr val="000000"/>
                          </a:solidFill>
                          <a:latin typeface="Cascadia Mono" panose="020B0609020000020004" pitchFamily="49" charset="0"/>
                        </a:rPr>
                        <a:t>s.Branch</a:t>
                      </a:r>
                      <a:r>
                        <a:rPr lang="en-US" sz="1600" b="0" dirty="0" smtClean="0">
                          <a:solidFill>
                            <a:srgbClr val="000000"/>
                          </a:solidFill>
                          <a:latin typeface="Cascadia Mono" panose="020B0609020000020004" pitchFamily="49" charset="0"/>
                        </a:rPr>
                        <a:t>==</a:t>
                      </a:r>
                      <a:r>
                        <a:rPr lang="en-US" sz="1600" b="0" dirty="0" smtClean="0">
                          <a:solidFill>
                            <a:srgbClr val="A31515"/>
                          </a:solidFill>
                          <a:latin typeface="Cascadia Mono" panose="020B0609020000020004" pitchFamily="49" charset="0"/>
                        </a:rPr>
                        <a:t>"EE"</a:t>
                      </a:r>
                      <a:r>
                        <a:rPr lang="en-US" sz="1600" b="0" dirty="0" smtClean="0">
                          <a:solidFill>
                            <a:srgbClr val="000000"/>
                          </a:solidFill>
                          <a:latin typeface="Cascadia Mono" panose="020B0609020000020004" pitchFamily="49" charset="0"/>
                        </a:rPr>
                        <a:t>);</a:t>
                      </a:r>
                      <a:endParaRPr lang="en-US" sz="1600" b="0" dirty="0">
                        <a:solidFill>
                          <a:prstClr val="black"/>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8"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3343153467"/>
              </p:ext>
            </p:extLst>
          </p:nvPr>
        </p:nvGraphicFramePr>
        <p:xfrm>
          <a:off x="4774467" y="3850285"/>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9"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280600371"/>
              </p:ext>
            </p:extLst>
          </p:nvPr>
        </p:nvGraphicFramePr>
        <p:xfrm>
          <a:off x="4772653" y="4726992"/>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20"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3424094829"/>
              </p:ext>
            </p:extLst>
          </p:nvPr>
        </p:nvGraphicFramePr>
        <p:xfrm>
          <a:off x="5871581" y="4718104"/>
          <a:ext cx="5208427" cy="396240"/>
        </p:xfrm>
        <a:graphic>
          <a:graphicData uri="http://schemas.openxmlformats.org/drawingml/2006/table">
            <a:tbl>
              <a:tblPr firstRow="1" bandRow="1">
                <a:tableStyleId>{8EC20E35-A176-4012-BC5E-935CFFF8708E}</a:tableStyleId>
              </a:tblPr>
              <a:tblGrid>
                <a:gridCol w="5208427">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Select students whose Branch</a:t>
                      </a:r>
                      <a:r>
                        <a:rPr lang="en-US" sz="2000" b="0" kern="1200" baseline="0" dirty="0" smtClean="0">
                          <a:solidFill>
                            <a:schemeClr val="tx1"/>
                          </a:solidFill>
                          <a:latin typeface="+mn-lt"/>
                          <a:ea typeface="+mn-ea"/>
                          <a:cs typeface="+mn-cs"/>
                        </a:rPr>
                        <a:t> is ME and </a:t>
                      </a:r>
                      <a:r>
                        <a:rPr lang="en-US" sz="2000" b="0" kern="1200" baseline="0" dirty="0" err="1" smtClean="0">
                          <a:solidFill>
                            <a:schemeClr val="tx1"/>
                          </a:solidFill>
                          <a:latin typeface="+mn-lt"/>
                          <a:ea typeface="+mn-ea"/>
                          <a:cs typeface="+mn-cs"/>
                        </a:rPr>
                        <a:t>Sem</a:t>
                      </a:r>
                      <a:r>
                        <a:rPr lang="en-US" sz="2000" b="0" kern="1200" baseline="0" dirty="0" smtClean="0">
                          <a:solidFill>
                            <a:schemeClr val="tx1"/>
                          </a:solidFill>
                          <a:latin typeface="+mn-lt"/>
                          <a:ea typeface="+mn-ea"/>
                          <a:cs typeface="+mn-cs"/>
                        </a:rPr>
                        <a:t> is 4</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21"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3983349004"/>
              </p:ext>
            </p:extLst>
          </p:nvPr>
        </p:nvGraphicFramePr>
        <p:xfrm>
          <a:off x="5869767" y="5159167"/>
          <a:ext cx="6182270" cy="579120"/>
        </p:xfrm>
        <a:graphic>
          <a:graphicData uri="http://schemas.openxmlformats.org/drawingml/2006/table">
            <a:tbl>
              <a:tblPr firstRow="1" bandRow="1">
                <a:tableStyleId>{8EC20E35-A176-4012-BC5E-935CFFF8708E}</a:tableStyleId>
              </a:tblPr>
              <a:tblGrid>
                <a:gridCol w="6182270">
                  <a:extLst>
                    <a:ext uri="{9D8B030D-6E8A-4147-A177-3AD203B41FA5}">
                      <a16:colId xmlns:a16="http://schemas.microsoft.com/office/drawing/2014/main" xmlns="" val="20000"/>
                    </a:ext>
                  </a:extLst>
                </a:gridCol>
              </a:tblGrid>
              <a:tr h="285488">
                <a:tc>
                  <a:txBody>
                    <a:bodyPr/>
                    <a:lstStyle/>
                    <a:p>
                      <a:r>
                        <a:rPr lang="en-US" sz="1600" b="0" dirty="0" smtClean="0">
                          <a:solidFill>
                            <a:schemeClr val="tx2">
                              <a:lumMod val="60000"/>
                              <a:lumOff val="40000"/>
                            </a:schemeClr>
                          </a:solidFill>
                          <a:latin typeface="Cascadia Mono" panose="020B0609020000020004" pitchFamily="49" charset="0"/>
                        </a:rPr>
                        <a:t>IEnumerable</a:t>
                      </a:r>
                      <a:r>
                        <a:rPr lang="en-US" sz="1600" b="0" dirty="0" smtClean="0">
                          <a:solidFill>
                            <a:srgbClr val="000000"/>
                          </a:solidFill>
                          <a:latin typeface="Cascadia Mono" panose="020B0609020000020004" pitchFamily="49" charset="0"/>
                        </a:rPr>
                        <a:t>&lt;</a:t>
                      </a:r>
                      <a:r>
                        <a:rPr lang="en-US" sz="1600" b="0" kern="1200" dirty="0" smtClean="0">
                          <a:solidFill>
                            <a:schemeClr val="tx2">
                              <a:lumMod val="60000"/>
                              <a:lumOff val="40000"/>
                            </a:schemeClr>
                          </a:solidFill>
                          <a:latin typeface="Cascadia Mono" panose="020B0609020000020004" pitchFamily="49" charset="0"/>
                          <a:ea typeface="+mn-ea"/>
                          <a:cs typeface="+mn-cs"/>
                        </a:rPr>
                        <a:t>Student</a:t>
                      </a:r>
                      <a:r>
                        <a:rPr lang="en-US" sz="1600" b="0" dirty="0" smtClean="0">
                          <a:solidFill>
                            <a:srgbClr val="000000"/>
                          </a:solidFill>
                          <a:latin typeface="Cascadia Mono" panose="020B0609020000020004" pitchFamily="49" charset="0"/>
                        </a:rPr>
                        <a:t>&gt; </a:t>
                      </a:r>
                      <a:r>
                        <a:rPr lang="en-US" sz="1600" b="0" dirty="0" err="1" smtClean="0">
                          <a:solidFill>
                            <a:srgbClr val="000000"/>
                          </a:solidFill>
                          <a:latin typeface="Cascadia Mono" panose="020B0609020000020004" pitchFamily="49" charset="0"/>
                        </a:rPr>
                        <a:t>std</a:t>
                      </a:r>
                      <a:r>
                        <a:rPr lang="en-US" sz="1600" b="0" dirty="0" smtClean="0">
                          <a:solidFill>
                            <a:srgbClr val="000000"/>
                          </a:solidFill>
                          <a:latin typeface="Cascadia Mono" panose="020B0609020000020004" pitchFamily="49" charset="0"/>
                        </a:rPr>
                        <a:t> = </a:t>
                      </a:r>
                      <a:r>
                        <a:rPr lang="en-US" sz="1600" b="0" kern="1200" dirty="0" err="1" smtClean="0">
                          <a:solidFill>
                            <a:schemeClr val="tx2">
                              <a:lumMod val="60000"/>
                              <a:lumOff val="40000"/>
                            </a:schemeClr>
                          </a:solidFill>
                          <a:latin typeface="Cascadia Mono" panose="020B0609020000020004" pitchFamily="49" charset="0"/>
                          <a:ea typeface="+mn-ea"/>
                          <a:cs typeface="+mn-cs"/>
                        </a:rPr>
                        <a:t>Student</a:t>
                      </a:r>
                      <a:r>
                        <a:rPr lang="en-US" sz="1600" b="0" dirty="0" err="1" smtClean="0">
                          <a:solidFill>
                            <a:srgbClr val="000000"/>
                          </a:solidFill>
                          <a:latin typeface="Cascadia Mono" panose="020B0609020000020004" pitchFamily="49" charset="0"/>
                        </a:rPr>
                        <a:t>.</a:t>
                      </a:r>
                      <a:r>
                        <a:rPr lang="en-US" sz="1600" b="0" dirty="0" err="1" smtClean="0">
                          <a:solidFill>
                            <a:schemeClr val="accent5">
                              <a:lumMod val="75000"/>
                            </a:schemeClr>
                          </a:solidFill>
                          <a:latin typeface="Cascadia Mono" panose="020B0609020000020004" pitchFamily="49" charset="0"/>
                        </a:rPr>
                        <a:t>GetStudents</a:t>
                      </a:r>
                      <a:r>
                        <a:rPr lang="en-US" sz="1600" b="0" dirty="0" smtClean="0">
                          <a:solidFill>
                            <a:srgbClr val="000000"/>
                          </a:solidFill>
                          <a:latin typeface="Cascadia Mono" panose="020B0609020000020004" pitchFamily="49" charset="0"/>
                        </a:rPr>
                        <a:t>()</a:t>
                      </a:r>
                    </a:p>
                    <a:p>
                      <a:r>
                        <a:rPr lang="en-US" sz="1600" b="0" dirty="0" smtClean="0">
                          <a:solidFill>
                            <a:srgbClr val="000000"/>
                          </a:solidFill>
                          <a:latin typeface="Cascadia Mono" panose="020B0609020000020004" pitchFamily="49" charset="0"/>
                        </a:rPr>
                        <a:t>.</a:t>
                      </a:r>
                      <a:r>
                        <a:rPr lang="en-US" sz="1600" b="0" dirty="0" smtClean="0">
                          <a:solidFill>
                            <a:schemeClr val="accent5">
                              <a:lumMod val="75000"/>
                            </a:schemeClr>
                          </a:solidFill>
                          <a:latin typeface="Cascadia Mono" panose="020B0609020000020004" pitchFamily="49" charset="0"/>
                        </a:rPr>
                        <a:t>Where</a:t>
                      </a:r>
                      <a:r>
                        <a:rPr lang="en-US" sz="1600" b="0" dirty="0" smtClean="0">
                          <a:solidFill>
                            <a:srgbClr val="000000"/>
                          </a:solidFill>
                          <a:latin typeface="Cascadia Mono" panose="020B0609020000020004" pitchFamily="49" charset="0"/>
                        </a:rPr>
                        <a:t>(s =&gt; </a:t>
                      </a:r>
                      <a:r>
                        <a:rPr lang="en-US" sz="1600" b="0" dirty="0" err="1" smtClean="0">
                          <a:solidFill>
                            <a:srgbClr val="000000"/>
                          </a:solidFill>
                          <a:latin typeface="Cascadia Mono" panose="020B0609020000020004" pitchFamily="49" charset="0"/>
                        </a:rPr>
                        <a:t>s.Branch</a:t>
                      </a:r>
                      <a:r>
                        <a:rPr lang="en-US" sz="1600" b="0" dirty="0" smtClean="0">
                          <a:solidFill>
                            <a:srgbClr val="000000"/>
                          </a:solidFill>
                          <a:latin typeface="Cascadia Mono" panose="020B0609020000020004" pitchFamily="49" charset="0"/>
                        </a:rPr>
                        <a:t> == </a:t>
                      </a:r>
                      <a:r>
                        <a:rPr lang="en-US" sz="1600" b="0" dirty="0" smtClean="0">
                          <a:solidFill>
                            <a:srgbClr val="A31515"/>
                          </a:solidFill>
                          <a:latin typeface="Cascadia Mono" panose="020B0609020000020004" pitchFamily="49" charset="0"/>
                        </a:rPr>
                        <a:t>"CE"</a:t>
                      </a:r>
                      <a:r>
                        <a:rPr lang="en-US" sz="1600" b="0" dirty="0" smtClean="0">
                          <a:solidFill>
                            <a:srgbClr val="000000"/>
                          </a:solidFill>
                          <a:latin typeface="Cascadia Mono" panose="020B0609020000020004" pitchFamily="49" charset="0"/>
                        </a:rPr>
                        <a:t> </a:t>
                      </a:r>
                      <a:r>
                        <a:rPr lang="en-IN" sz="1600" b="0" dirty="0" smtClean="0">
                          <a:solidFill>
                            <a:srgbClr val="000000"/>
                          </a:solidFill>
                          <a:latin typeface="Cascadia Mono" panose="020B0609020000020004" pitchFamily="49" charset="0"/>
                        </a:rPr>
                        <a:t>&amp;&amp; </a:t>
                      </a:r>
                      <a:r>
                        <a:rPr lang="en-IN" sz="1600" b="0" dirty="0" err="1" smtClean="0">
                          <a:solidFill>
                            <a:srgbClr val="000000"/>
                          </a:solidFill>
                          <a:latin typeface="Cascadia Mono" panose="020B0609020000020004" pitchFamily="49" charset="0"/>
                        </a:rPr>
                        <a:t>s.Sem</a:t>
                      </a:r>
                      <a:r>
                        <a:rPr lang="en-IN" sz="1600" b="0" dirty="0" smtClean="0">
                          <a:solidFill>
                            <a:srgbClr val="000000"/>
                          </a:solidFill>
                          <a:latin typeface="Cascadia Mono" panose="020B0609020000020004" pitchFamily="49" charset="0"/>
                        </a:rPr>
                        <a:t> == 3</a:t>
                      </a:r>
                      <a:r>
                        <a:rPr lang="en-US" sz="1600" b="0" dirty="0" smtClean="0">
                          <a:solidFill>
                            <a:srgbClr val="000000"/>
                          </a:solidFill>
                          <a:latin typeface="Cascadia Mono" panose="020B0609020000020004" pitchFamily="49" charset="0"/>
                        </a:rPr>
                        <a:t>);</a:t>
                      </a:r>
                      <a:endParaRPr lang="en-US" sz="1600" b="0" dirty="0">
                        <a:solidFill>
                          <a:prstClr val="black"/>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22"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4282461009"/>
              </p:ext>
            </p:extLst>
          </p:nvPr>
        </p:nvGraphicFramePr>
        <p:xfrm>
          <a:off x="4772653" y="5125863"/>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83112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22" presetClass="entr" presetSubtype="8"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par>
                                <p:cTn id="29" presetID="22" presetClass="entr" presetSubtype="8"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par>
                                <p:cTn id="36" presetID="22" presetClass="entr" presetSubtype="8"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par>
                                <p:cTn id="44" presetID="22" presetClass="entr" presetSubtype="8"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22" presetClass="entr" presetSubtype="8"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par>
                                <p:cTn id="59" presetID="22" presetClass="entr" presetSubtype="8"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2"/>
                                        </p:tgtEl>
                                        <p:attrNameLst>
                                          <p:attrName>style.visibility</p:attrName>
                                        </p:attrNameLst>
                                      </p:cBhvr>
                                      <p:to>
                                        <p:strVal val="visible"/>
                                      </p:to>
                                    </p:set>
                                  </p:childTnLst>
                                </p:cTn>
                              </p:par>
                              <p:par>
                                <p:cTn id="66" presetID="22" presetClass="entr" presetSubtype="8" fill="hold"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wipe(left)">
                                      <p:cBhvr>
                                        <p:cTn id="6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IN" dirty="0"/>
          </a:p>
        </p:txBody>
      </p:sp>
      <p:sp>
        <p:nvSpPr>
          <p:cNvPr id="4" name="Rectangle 3"/>
          <p:cNvSpPr/>
          <p:nvPr/>
        </p:nvSpPr>
        <p:spPr>
          <a:xfrm>
            <a:off x="96983" y="863444"/>
            <a:ext cx="12095017" cy="5016758"/>
          </a:xfrm>
          <a:prstGeom prst="rect">
            <a:avLst/>
          </a:prstGeom>
        </p:spPr>
        <p:txBody>
          <a:bodyPr wrap="square">
            <a:spAutoFit/>
          </a:bodyPr>
          <a:lstStyle/>
          <a:p>
            <a:r>
              <a:rPr lang="en-IN" sz="1600" dirty="0">
                <a:solidFill>
                  <a:srgbClr val="0000FF"/>
                </a:solidFill>
                <a:latin typeface="Cascadia Mono" panose="020B0609020000020004" pitchFamily="49" charset="0"/>
              </a:rPr>
              <a:t>public</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class</a:t>
            </a:r>
            <a:r>
              <a:rPr lang="en-IN" sz="1600" dirty="0">
                <a:solidFill>
                  <a:srgbClr val="000000"/>
                </a:solidFill>
                <a:latin typeface="Cascadia Mono" panose="020B0609020000020004" pitchFamily="49" charset="0"/>
              </a:rPr>
              <a:t> </a:t>
            </a:r>
            <a:r>
              <a:rPr lang="en-IN" sz="1600" dirty="0">
                <a:solidFill>
                  <a:srgbClr val="2B91AF"/>
                </a:solidFill>
                <a:latin typeface="Cascadia Mono" panose="020B0609020000020004" pitchFamily="49" charset="0"/>
              </a:rPr>
              <a:t>Student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public</a:t>
            </a:r>
            <a:r>
              <a:rPr lang="en-US" sz="1600" dirty="0">
                <a:solidFill>
                  <a:srgbClr val="000000"/>
                </a:solidFill>
                <a:latin typeface="Cascadia Mono" panose="020B0609020000020004" pitchFamily="49" charset="0"/>
              </a:rPr>
              <a:t> </a:t>
            </a:r>
            <a:r>
              <a:rPr lang="en-US" sz="1600" dirty="0" err="1">
                <a:solidFill>
                  <a:srgbClr val="0000FF"/>
                </a:solidFill>
                <a:latin typeface="Cascadia Mono" panose="020B0609020000020004" pitchFamily="49" charset="0"/>
              </a:rPr>
              <a:t>int</a:t>
            </a:r>
            <a:r>
              <a:rPr lang="en-US" sz="1600" dirty="0">
                <a:solidFill>
                  <a:srgbClr val="000000"/>
                </a:solidFill>
                <a:latin typeface="Cascadia Mono" panose="020B0609020000020004" pitchFamily="49" charset="0"/>
              </a:rPr>
              <a:t> ID { </a:t>
            </a:r>
            <a:r>
              <a:rPr lang="en-US" sz="1600" dirty="0">
                <a:solidFill>
                  <a:srgbClr val="0000FF"/>
                </a:solidFill>
                <a:latin typeface="Cascadia Mono" panose="020B0609020000020004" pitchFamily="49" charset="0"/>
              </a:rPr>
              <a:t>get</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set</a:t>
            </a:r>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public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string</a:t>
            </a:r>
            <a:r>
              <a:rPr lang="en-US" sz="1600" dirty="0">
                <a:solidFill>
                  <a:srgbClr val="000000"/>
                </a:solidFill>
                <a:latin typeface="Cascadia Mono" panose="020B0609020000020004" pitchFamily="49" charset="0"/>
              </a:rPr>
              <a:t> Name { </a:t>
            </a:r>
            <a:r>
              <a:rPr lang="en-US" sz="1600" dirty="0">
                <a:solidFill>
                  <a:srgbClr val="0000FF"/>
                </a:solidFill>
                <a:latin typeface="Cascadia Mono" panose="020B0609020000020004" pitchFamily="49" charset="0"/>
              </a:rPr>
              <a:t>get</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set</a:t>
            </a:r>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public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string</a:t>
            </a:r>
            <a:r>
              <a:rPr lang="en-US" sz="1600" dirty="0">
                <a:solidFill>
                  <a:srgbClr val="000000"/>
                </a:solidFill>
                <a:latin typeface="Cascadia Mono" panose="020B0609020000020004" pitchFamily="49" charset="0"/>
              </a:rPr>
              <a:t> Gender { </a:t>
            </a:r>
            <a:r>
              <a:rPr lang="en-US" sz="1600" dirty="0">
                <a:solidFill>
                  <a:srgbClr val="0000FF"/>
                </a:solidFill>
                <a:latin typeface="Cascadia Mono" panose="020B0609020000020004" pitchFamily="49" charset="0"/>
              </a:rPr>
              <a:t>get</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set</a:t>
            </a:r>
            <a:r>
              <a:rPr lang="en-US"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smtClean="0">
                <a:solidFill>
                  <a:srgbClr val="000000"/>
                </a:solidFill>
                <a:latin typeface="Cascadia Mono" panose="020B0609020000020004" pitchFamily="49" charset="0"/>
              </a:rPr>
              <a:t>}</a:t>
            </a:r>
          </a:p>
          <a:p>
            <a:endParaRPr lang="en-IN" sz="1600" dirty="0" smtClean="0">
              <a:solidFill>
                <a:srgbClr val="0000FF"/>
              </a:solidFill>
              <a:latin typeface="Cascadia Mono" panose="020B0609020000020004" pitchFamily="49" charset="0"/>
            </a:endParaRPr>
          </a:p>
          <a:p>
            <a:r>
              <a:rPr lang="en-IN" sz="1600" dirty="0" smtClean="0">
                <a:solidFill>
                  <a:srgbClr val="0000FF"/>
                </a:solidFill>
                <a:latin typeface="Cascadia Mono" panose="020B0609020000020004" pitchFamily="49" charset="0"/>
              </a:rPr>
              <a:t>public class</a:t>
            </a:r>
            <a:r>
              <a:rPr lang="en-IN" sz="1600" dirty="0" smtClean="0">
                <a:solidFill>
                  <a:srgbClr val="000000"/>
                </a:solidFill>
                <a:latin typeface="Cascadia Mono" panose="020B0609020000020004" pitchFamily="49" charset="0"/>
              </a:rPr>
              <a:t> </a:t>
            </a:r>
            <a:r>
              <a:rPr lang="en-IN" sz="1600" dirty="0">
                <a:solidFill>
                  <a:srgbClr val="2B91AF"/>
                </a:solidFill>
                <a:latin typeface="Cascadia Mono" panose="020B0609020000020004" pitchFamily="49" charset="0"/>
              </a:rPr>
              <a:t>Program</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static</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void</a:t>
            </a:r>
            <a:r>
              <a:rPr lang="en-IN" sz="1600" dirty="0">
                <a:solidFill>
                  <a:srgbClr val="000000"/>
                </a:solidFill>
                <a:latin typeface="Cascadia Mono" panose="020B0609020000020004" pitchFamily="49" charset="0"/>
              </a:rPr>
              <a:t> Main(</a:t>
            </a:r>
            <a:r>
              <a:rPr lang="en-IN" sz="1600" dirty="0">
                <a:solidFill>
                  <a:srgbClr val="0000FF"/>
                </a:solidFill>
                <a:latin typeface="Cascadia Mono" panose="020B0609020000020004" pitchFamily="49" charset="0"/>
              </a:rPr>
              <a:t>string</a:t>
            </a:r>
            <a:r>
              <a:rPr lang="en-IN" sz="1600" dirty="0">
                <a:solidFill>
                  <a:srgbClr val="000000"/>
                </a:solidFill>
                <a:latin typeface="Cascadia Mono" panose="020B0609020000020004" pitchFamily="49" charset="0"/>
              </a:rPr>
              <a:t>[] </a:t>
            </a:r>
            <a:r>
              <a:rPr lang="en-IN" sz="1600" dirty="0" err="1">
                <a:solidFill>
                  <a:srgbClr val="000000"/>
                </a:solidFill>
                <a:latin typeface="Cascadia Mono" panose="020B0609020000020004" pitchFamily="49" charset="0"/>
              </a:rPr>
              <a:t>args</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smtClean="0">
                <a:solidFill>
                  <a:srgbClr val="2B91AF"/>
                </a:solidFill>
                <a:latin typeface="Cascadia Mono" panose="020B0609020000020004" pitchFamily="49" charset="0"/>
              </a:rPr>
              <a:t>List</a:t>
            </a:r>
            <a:r>
              <a:rPr lang="en-IN" sz="1600" dirty="0" smtClean="0">
                <a:solidFill>
                  <a:srgbClr val="000000"/>
                </a:solidFill>
                <a:latin typeface="Cascadia Mono" panose="020B0609020000020004" pitchFamily="49" charset="0"/>
              </a:rPr>
              <a:t>&lt;</a:t>
            </a:r>
            <a:r>
              <a:rPr lang="en-IN" sz="1600" dirty="0" smtClean="0">
                <a:solidFill>
                  <a:srgbClr val="2B91AF"/>
                </a:solidFill>
                <a:latin typeface="Cascadia Mono" panose="020B0609020000020004" pitchFamily="49" charset="0"/>
              </a:rPr>
              <a:t>Student</a:t>
            </a:r>
            <a:r>
              <a:rPr lang="en-IN" sz="1600" dirty="0" smtClean="0">
                <a:solidFill>
                  <a:srgbClr val="000000"/>
                </a:solidFill>
                <a:latin typeface="Cascadia Mono" panose="020B0609020000020004" pitchFamily="49" charset="0"/>
              </a:rPr>
              <a:t>&gt; </a:t>
            </a:r>
            <a:r>
              <a:rPr lang="en-IN" sz="1600" dirty="0" err="1">
                <a:solidFill>
                  <a:srgbClr val="000000"/>
                </a:solidFill>
                <a:latin typeface="Cascadia Mono" panose="020B0609020000020004" pitchFamily="49" charset="0"/>
              </a:rPr>
              <a:t>studentList</a:t>
            </a:r>
            <a:r>
              <a:rPr lang="en-IN" sz="1600" dirty="0">
                <a:solidFill>
                  <a:srgbClr val="000000"/>
                </a:solidFill>
                <a:latin typeface="Cascadia Mono" panose="020B0609020000020004" pitchFamily="49" charset="0"/>
              </a:rPr>
              <a:t> = </a:t>
            </a:r>
            <a:r>
              <a:rPr lang="en-IN" sz="1600" dirty="0">
                <a:solidFill>
                  <a:srgbClr val="0000FF"/>
                </a:solidFill>
                <a:latin typeface="Cascadia Mono" panose="020B0609020000020004" pitchFamily="49" charset="0"/>
              </a:rPr>
              <a:t>new</a:t>
            </a:r>
            <a:r>
              <a:rPr lang="en-IN" sz="1600" dirty="0">
                <a:solidFill>
                  <a:srgbClr val="000000"/>
                </a:solidFill>
                <a:latin typeface="Cascadia Mono" panose="020B0609020000020004" pitchFamily="49" charset="0"/>
              </a:rPr>
              <a:t> </a:t>
            </a:r>
            <a:r>
              <a:rPr lang="en-IN" sz="1600" dirty="0" smtClean="0">
                <a:solidFill>
                  <a:srgbClr val="000000"/>
                </a:solidFill>
                <a:latin typeface="Cascadia Mono" panose="020B0609020000020004" pitchFamily="49" charset="0"/>
              </a:rPr>
              <a:t>List&lt;</a:t>
            </a:r>
            <a:r>
              <a:rPr lang="en-IN" sz="1600" dirty="0" smtClean="0">
                <a:solidFill>
                  <a:srgbClr val="2B91AF"/>
                </a:solidFill>
                <a:latin typeface="Cascadia Mono" panose="020B0609020000020004" pitchFamily="49" charset="0"/>
              </a:rPr>
              <a:t>Student</a:t>
            </a:r>
            <a:r>
              <a:rPr lang="en-IN" sz="1600" dirty="0" smtClean="0">
                <a:solidFill>
                  <a:srgbClr val="000000"/>
                </a:solidFill>
                <a:latin typeface="Cascadia Mono" panose="020B0609020000020004" pitchFamily="49" charset="0"/>
              </a:rPr>
              <a:t>&gt;()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Student(){ID = 1, Name = </a:t>
            </a:r>
            <a:r>
              <a:rPr lang="en-US" sz="1600" dirty="0">
                <a:solidFill>
                  <a:srgbClr val="A31515"/>
                </a:solidFill>
                <a:latin typeface="Cascadia Mono" panose="020B0609020000020004" pitchFamily="49" charset="0"/>
              </a:rPr>
              <a:t>"Raj"</a:t>
            </a:r>
            <a:r>
              <a:rPr lang="en-US" sz="1600" dirty="0">
                <a:solidFill>
                  <a:srgbClr val="000000"/>
                </a:solidFill>
                <a:latin typeface="Cascadia Mono" panose="020B0609020000020004" pitchFamily="49" charset="0"/>
              </a:rPr>
              <a:t>, Gender = </a:t>
            </a:r>
            <a:r>
              <a:rPr lang="en-US" sz="1600" dirty="0">
                <a:solidFill>
                  <a:srgbClr val="A31515"/>
                </a:solidFill>
                <a:latin typeface="Cascadia Mono" panose="020B0609020000020004" pitchFamily="49" charset="0"/>
              </a:rPr>
              <a:t>"Male"</a:t>
            </a:r>
            <a:r>
              <a:rPr lang="en-US"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new</a:t>
            </a:r>
            <a:r>
              <a:rPr lang="en-IN" sz="1600" dirty="0">
                <a:solidFill>
                  <a:srgbClr val="000000"/>
                </a:solidFill>
                <a:latin typeface="Cascadia Mono" panose="020B0609020000020004" pitchFamily="49" charset="0"/>
              </a:rPr>
              <a:t> Student(){ID = 2, Name = </a:t>
            </a:r>
            <a:r>
              <a:rPr lang="en-IN" sz="1600" dirty="0">
                <a:solidFill>
                  <a:srgbClr val="A31515"/>
                </a:solidFill>
                <a:latin typeface="Cascadia Mono" panose="020B0609020000020004" pitchFamily="49" charset="0"/>
              </a:rPr>
              <a:t>"Swati"</a:t>
            </a:r>
            <a:r>
              <a:rPr lang="en-IN" sz="1600" dirty="0">
                <a:solidFill>
                  <a:srgbClr val="000000"/>
                </a:solidFill>
                <a:latin typeface="Cascadia Mono" panose="020B0609020000020004" pitchFamily="49" charset="0"/>
              </a:rPr>
              <a:t>, Gender = </a:t>
            </a:r>
            <a:r>
              <a:rPr lang="en-IN" sz="1600" dirty="0">
                <a:solidFill>
                  <a:srgbClr val="A31515"/>
                </a:solidFill>
                <a:latin typeface="Cascadia Mono" panose="020B0609020000020004" pitchFamily="49" charset="0"/>
              </a:rPr>
              <a:t>"Female"</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new</a:t>
            </a:r>
            <a:r>
              <a:rPr lang="en-IN" sz="1600" dirty="0">
                <a:solidFill>
                  <a:srgbClr val="000000"/>
                </a:solidFill>
                <a:latin typeface="Cascadia Mono" panose="020B0609020000020004" pitchFamily="49" charset="0"/>
              </a:rPr>
              <a:t> Student(){ID = 3, Name = </a:t>
            </a:r>
            <a:r>
              <a:rPr lang="en-IN" sz="1600" dirty="0">
                <a:solidFill>
                  <a:srgbClr val="A31515"/>
                </a:solidFill>
                <a:latin typeface="Cascadia Mono" panose="020B0609020000020004" pitchFamily="49" charset="0"/>
              </a:rPr>
              <a:t>"</a:t>
            </a:r>
            <a:r>
              <a:rPr lang="en-IN" sz="1600" dirty="0" err="1">
                <a:solidFill>
                  <a:srgbClr val="A31515"/>
                </a:solidFill>
                <a:latin typeface="Cascadia Mono" panose="020B0609020000020004" pitchFamily="49" charset="0"/>
              </a:rPr>
              <a:t>Nidhi</a:t>
            </a:r>
            <a:r>
              <a:rPr lang="en-IN" sz="1600" dirty="0">
                <a:solidFill>
                  <a:srgbClr val="A31515"/>
                </a:solidFill>
                <a:latin typeface="Cascadia Mono" panose="020B0609020000020004" pitchFamily="49" charset="0"/>
              </a:rPr>
              <a:t>"</a:t>
            </a:r>
            <a:r>
              <a:rPr lang="en-IN" sz="1600" dirty="0">
                <a:solidFill>
                  <a:srgbClr val="000000"/>
                </a:solidFill>
                <a:latin typeface="Cascadia Mono" panose="020B0609020000020004" pitchFamily="49" charset="0"/>
              </a:rPr>
              <a:t>, Gender = </a:t>
            </a:r>
            <a:r>
              <a:rPr lang="en-IN" sz="1600" dirty="0">
                <a:solidFill>
                  <a:srgbClr val="A31515"/>
                </a:solidFill>
                <a:latin typeface="Cascadia Mono" panose="020B0609020000020004" pitchFamily="49" charset="0"/>
              </a:rPr>
              <a:t>"Female"</a:t>
            </a:r>
            <a:r>
              <a:rPr lang="en-IN"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Student(){ID = 4, Name = </a:t>
            </a:r>
            <a:r>
              <a:rPr lang="en-US" sz="1600" dirty="0">
                <a:solidFill>
                  <a:srgbClr val="A31515"/>
                </a:solidFill>
                <a:latin typeface="Cascadia Mono" panose="020B0609020000020004" pitchFamily="49" charset="0"/>
              </a:rPr>
              <a:t>"Pranav"</a:t>
            </a:r>
            <a:r>
              <a:rPr lang="en-US" sz="1600" dirty="0">
                <a:solidFill>
                  <a:srgbClr val="000000"/>
                </a:solidFill>
                <a:latin typeface="Cascadia Mono" panose="020B0609020000020004" pitchFamily="49" charset="0"/>
              </a:rPr>
              <a:t>, Gender = </a:t>
            </a:r>
            <a:r>
              <a:rPr lang="en-US" sz="1600" dirty="0">
                <a:solidFill>
                  <a:srgbClr val="A31515"/>
                </a:solidFill>
                <a:latin typeface="Cascadia Mono" panose="020B0609020000020004" pitchFamily="49" charset="0"/>
              </a:rPr>
              <a:t>"Male"</a:t>
            </a:r>
            <a:r>
              <a:rPr lang="en-US"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p>
          <a:p>
            <a:endParaRPr lang="en-IN"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endParaRPr lang="en-IN" sz="1600" dirty="0"/>
          </a:p>
        </p:txBody>
      </p:sp>
    </p:spTree>
    <p:extLst>
      <p:ext uri="{BB962C8B-B14F-4D97-AF65-F5344CB8AC3E}">
        <p14:creationId xmlns:p14="http://schemas.microsoft.com/office/powerpoint/2010/main" val="393767772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IN" dirty="0"/>
          </a:p>
        </p:txBody>
      </p:sp>
      <p:sp>
        <p:nvSpPr>
          <p:cNvPr id="4" name="Rectangle 3"/>
          <p:cNvSpPr/>
          <p:nvPr/>
        </p:nvSpPr>
        <p:spPr>
          <a:xfrm>
            <a:off x="131179" y="751344"/>
            <a:ext cx="11929641" cy="3539430"/>
          </a:xfrm>
          <a:prstGeom prst="rect">
            <a:avLst/>
          </a:prstGeom>
        </p:spPr>
        <p:txBody>
          <a:bodyPr wrap="square">
            <a:spAutoFit/>
          </a:bodyPr>
          <a:lstStyle/>
          <a:p>
            <a:endParaRPr lang="en-US" sz="1600" dirty="0" smtClean="0">
              <a:solidFill>
                <a:srgbClr val="008000"/>
              </a:solidFill>
              <a:latin typeface="Cascadia Mono" panose="020B0609020000020004" pitchFamily="49" charset="0"/>
            </a:endParaRPr>
          </a:p>
          <a:p>
            <a:r>
              <a:rPr lang="en-US" sz="1600" dirty="0" smtClean="0">
                <a:solidFill>
                  <a:srgbClr val="008000"/>
                </a:solidFill>
                <a:latin typeface="Cascadia Mono" panose="020B0609020000020004" pitchFamily="49" charset="0"/>
              </a:rPr>
              <a:t>//</a:t>
            </a:r>
            <a:r>
              <a:rPr lang="en-US" sz="1600" dirty="0" err="1">
                <a:solidFill>
                  <a:srgbClr val="008000"/>
                </a:solidFill>
                <a:latin typeface="Cascadia Mono" panose="020B0609020000020004" pitchFamily="49" charset="0"/>
              </a:rPr>
              <a:t>Linq</a:t>
            </a:r>
            <a:r>
              <a:rPr lang="en-US" sz="1600" dirty="0">
                <a:solidFill>
                  <a:srgbClr val="008000"/>
                </a:solidFill>
                <a:latin typeface="Cascadia Mono" panose="020B0609020000020004" pitchFamily="49" charset="0"/>
              </a:rPr>
              <a:t> Query to Fetch all students with Gender Male</a:t>
            </a:r>
            <a:endParaRPr lang="en-US"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err="1">
                <a:solidFill>
                  <a:srgbClr val="2B91AF"/>
                </a:solidFill>
                <a:latin typeface="Cascadia Mono" panose="020B0609020000020004" pitchFamily="49" charset="0"/>
              </a:rPr>
              <a:t>IQueryable</a:t>
            </a:r>
            <a:r>
              <a:rPr lang="en-IN" sz="1600" dirty="0">
                <a:solidFill>
                  <a:srgbClr val="000000"/>
                </a:solidFill>
                <a:latin typeface="Cascadia Mono" panose="020B0609020000020004" pitchFamily="49" charset="0"/>
              </a:rPr>
              <a:t>&lt;</a:t>
            </a:r>
            <a:r>
              <a:rPr lang="en-IN" sz="1600" dirty="0">
                <a:solidFill>
                  <a:srgbClr val="2B91AF"/>
                </a:solidFill>
                <a:latin typeface="Cascadia Mono" panose="020B0609020000020004" pitchFamily="49" charset="0"/>
              </a:rPr>
              <a:t>Student</a:t>
            </a:r>
            <a:r>
              <a:rPr lang="en-IN" sz="1600" dirty="0">
                <a:solidFill>
                  <a:srgbClr val="000000"/>
                </a:solidFill>
                <a:latin typeface="Cascadia Mono" panose="020B0609020000020004" pitchFamily="49" charset="0"/>
              </a:rPr>
              <a:t>&gt; </a:t>
            </a:r>
            <a:r>
              <a:rPr lang="en-IN" sz="1600" dirty="0" err="1">
                <a:solidFill>
                  <a:srgbClr val="000000"/>
                </a:solidFill>
                <a:latin typeface="Cascadia Mono" panose="020B0609020000020004" pitchFamily="49" charset="0"/>
              </a:rPr>
              <a:t>MethodSyntax</a:t>
            </a:r>
            <a:r>
              <a:rPr lang="en-IN" sz="1600" dirty="0">
                <a:solidFill>
                  <a:srgbClr val="000000"/>
                </a:solidFill>
                <a:latin typeface="Cascadia Mono" panose="020B0609020000020004" pitchFamily="49" charset="0"/>
              </a:rPr>
              <a:t> = </a:t>
            </a:r>
            <a:r>
              <a:rPr lang="en-IN" sz="1600" dirty="0" err="1">
                <a:solidFill>
                  <a:srgbClr val="000000"/>
                </a:solidFill>
                <a:latin typeface="Cascadia Mono" panose="020B0609020000020004" pitchFamily="49" charset="0"/>
              </a:rPr>
              <a:t>studentList.AsQueryable</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.Where(</a:t>
            </a:r>
            <a:r>
              <a:rPr lang="en-IN" sz="1600" dirty="0" err="1">
                <a:solidFill>
                  <a:srgbClr val="000000"/>
                </a:solidFill>
                <a:latin typeface="Cascadia Mono" panose="020B0609020000020004" pitchFamily="49" charset="0"/>
              </a:rPr>
              <a:t>std</a:t>
            </a:r>
            <a:r>
              <a:rPr lang="en-IN" sz="1600" dirty="0">
                <a:solidFill>
                  <a:srgbClr val="000000"/>
                </a:solidFill>
                <a:latin typeface="Cascadia Mono" panose="020B0609020000020004" pitchFamily="49" charset="0"/>
              </a:rPr>
              <a:t> =&gt; </a:t>
            </a:r>
            <a:r>
              <a:rPr lang="en-IN" sz="1600" dirty="0" err="1">
                <a:solidFill>
                  <a:srgbClr val="000000"/>
                </a:solidFill>
                <a:latin typeface="Cascadia Mono" panose="020B0609020000020004" pitchFamily="49" charset="0"/>
              </a:rPr>
              <a:t>std.Gender</a:t>
            </a:r>
            <a:r>
              <a:rPr lang="en-IN" sz="1600" dirty="0">
                <a:solidFill>
                  <a:srgbClr val="000000"/>
                </a:solidFill>
                <a:latin typeface="Cascadia Mono" panose="020B0609020000020004" pitchFamily="49" charset="0"/>
              </a:rPr>
              <a:t> == </a:t>
            </a:r>
            <a:r>
              <a:rPr lang="en-IN" sz="1600" dirty="0">
                <a:solidFill>
                  <a:srgbClr val="A31515"/>
                </a:solidFill>
                <a:latin typeface="Cascadia Mono" panose="020B0609020000020004" pitchFamily="49" charset="0"/>
              </a:rPr>
              <a:t>"Male</a:t>
            </a:r>
            <a:r>
              <a:rPr lang="en-IN" sz="1600" dirty="0" smtClean="0">
                <a:solidFill>
                  <a:srgbClr val="A31515"/>
                </a:solidFill>
                <a:latin typeface="Cascadia Mono" panose="020B0609020000020004" pitchFamily="49" charset="0"/>
              </a:rPr>
              <a:t>"</a:t>
            </a:r>
            <a:r>
              <a:rPr lang="en-IN" sz="1600" dirty="0" smtClean="0">
                <a:solidFill>
                  <a:srgbClr val="000000"/>
                </a:solidFill>
                <a:latin typeface="Cascadia Mono" panose="020B0609020000020004" pitchFamily="49" charset="0"/>
              </a:rPr>
              <a:t>);</a:t>
            </a:r>
          </a:p>
          <a:p>
            <a:endParaRPr lang="en-IN" sz="1600" dirty="0">
              <a:solidFill>
                <a:srgbClr val="000000"/>
              </a:solidFill>
              <a:latin typeface="Cascadia Mono" panose="020B0609020000020004" pitchFamily="49" charset="0"/>
            </a:endParaRPr>
          </a:p>
          <a:p>
            <a:r>
              <a:rPr lang="en-IN" sz="1600" dirty="0" smtClean="0">
                <a:solidFill>
                  <a:srgbClr val="000000"/>
                </a:solidFill>
                <a:latin typeface="Cascadia Mono" panose="020B0609020000020004" pitchFamily="49" charset="0"/>
              </a:rPr>
              <a:t>            </a:t>
            </a:r>
            <a:r>
              <a:rPr lang="en-IN" sz="1600" dirty="0">
                <a:solidFill>
                  <a:srgbClr val="008000"/>
                </a:solidFill>
                <a:latin typeface="Cascadia Mono" panose="020B0609020000020004" pitchFamily="49" charset="0"/>
              </a:rPr>
              <a:t>//Iterate through the collection</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err="1">
                <a:solidFill>
                  <a:srgbClr val="0000FF"/>
                </a:solidFill>
                <a:latin typeface="Cascadia Mono" panose="020B0609020000020004" pitchFamily="49" charset="0"/>
              </a:rPr>
              <a:t>foreach</a:t>
            </a:r>
            <a:r>
              <a:rPr lang="en-IN" sz="1600" dirty="0">
                <a:solidFill>
                  <a:srgbClr val="000000"/>
                </a:solidFill>
                <a:latin typeface="Cascadia Mono" panose="020B0609020000020004" pitchFamily="49" charset="0"/>
              </a:rPr>
              <a:t> (</a:t>
            </a:r>
            <a:r>
              <a:rPr lang="en-IN" sz="1600" dirty="0" err="1">
                <a:solidFill>
                  <a:srgbClr val="000000"/>
                </a:solidFill>
                <a:latin typeface="Cascadia Mono" panose="020B0609020000020004" pitchFamily="49" charset="0"/>
              </a:rPr>
              <a:t>var</a:t>
            </a:r>
            <a:r>
              <a:rPr lang="en-IN" sz="1600" dirty="0">
                <a:solidFill>
                  <a:srgbClr val="000000"/>
                </a:solidFill>
                <a:latin typeface="Cascadia Mono" panose="020B0609020000020004" pitchFamily="49" charset="0"/>
              </a:rPr>
              <a:t> student </a:t>
            </a:r>
            <a:r>
              <a:rPr lang="en-IN" sz="1600" dirty="0">
                <a:solidFill>
                  <a:srgbClr val="0000FF"/>
                </a:solidFill>
                <a:latin typeface="Cascadia Mono" panose="020B0609020000020004" pitchFamily="49" charset="0"/>
              </a:rPr>
              <a:t>in</a:t>
            </a:r>
            <a:r>
              <a:rPr lang="en-IN" sz="1600" dirty="0">
                <a:solidFill>
                  <a:srgbClr val="000000"/>
                </a:solidFill>
                <a:latin typeface="Cascadia Mono" panose="020B0609020000020004" pitchFamily="49" charset="0"/>
              </a:rPr>
              <a:t> </a:t>
            </a:r>
            <a:r>
              <a:rPr lang="en-IN" sz="1600" dirty="0" err="1">
                <a:solidFill>
                  <a:srgbClr val="000000"/>
                </a:solidFill>
                <a:latin typeface="Cascadia Mono" panose="020B0609020000020004" pitchFamily="49" charset="0"/>
              </a:rPr>
              <a:t>QuerySyntax</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err="1">
                <a:solidFill>
                  <a:srgbClr val="2B91AF"/>
                </a:solidFill>
                <a:latin typeface="Cascadia Mono" panose="020B0609020000020004" pitchFamily="49" charset="0"/>
              </a:rPr>
              <a:t>Console</a:t>
            </a:r>
            <a:r>
              <a:rPr lang="en-IN" sz="1600" dirty="0" err="1">
                <a:solidFill>
                  <a:srgbClr val="000000"/>
                </a:solidFill>
                <a:latin typeface="Cascadia Mono" panose="020B0609020000020004" pitchFamily="49" charset="0"/>
              </a:rPr>
              <a:t>.WriteLine</a:t>
            </a:r>
            <a:r>
              <a:rPr lang="en-IN" sz="1600" dirty="0">
                <a:solidFill>
                  <a:srgbClr val="000000"/>
                </a:solidFill>
                <a:latin typeface="Cascadia Mono" panose="020B0609020000020004" pitchFamily="49" charset="0"/>
              </a:rPr>
              <a:t>(</a:t>
            </a:r>
            <a:r>
              <a:rPr lang="en-IN" sz="1600" dirty="0">
                <a:solidFill>
                  <a:srgbClr val="A31515"/>
                </a:solidFill>
                <a:latin typeface="Cascadia Mono" panose="020B0609020000020004" pitchFamily="49" charset="0"/>
              </a:rPr>
              <a:t>$"ID : </a:t>
            </a:r>
            <a:r>
              <a:rPr lang="en-IN" sz="1600" dirty="0">
                <a:solidFill>
                  <a:srgbClr val="000000"/>
                </a:solidFill>
                <a:latin typeface="Cascadia Mono" panose="020B0609020000020004" pitchFamily="49" charset="0"/>
              </a:rPr>
              <a:t>{student.ID}</a:t>
            </a:r>
            <a:r>
              <a:rPr lang="en-IN" sz="1600" dirty="0">
                <a:solidFill>
                  <a:srgbClr val="A31515"/>
                </a:solidFill>
                <a:latin typeface="Cascadia Mono" panose="020B0609020000020004" pitchFamily="49" charset="0"/>
              </a:rPr>
              <a:t>  Name : </a:t>
            </a:r>
            <a:r>
              <a:rPr lang="en-IN" sz="1600" dirty="0">
                <a:solidFill>
                  <a:srgbClr val="000000"/>
                </a:solidFill>
                <a:latin typeface="Cascadia Mono" panose="020B0609020000020004" pitchFamily="49" charset="0"/>
              </a:rPr>
              <a:t>{</a:t>
            </a:r>
            <a:r>
              <a:rPr lang="en-IN" sz="1600" dirty="0" err="1">
                <a:solidFill>
                  <a:srgbClr val="000000"/>
                </a:solidFill>
                <a:latin typeface="Cascadia Mono" panose="020B0609020000020004" pitchFamily="49" charset="0"/>
              </a:rPr>
              <a:t>student.Name</a:t>
            </a:r>
            <a:r>
              <a:rPr lang="en-IN" sz="1600" dirty="0">
                <a:solidFill>
                  <a:srgbClr val="000000"/>
                </a:solidFill>
                <a:latin typeface="Cascadia Mono" panose="020B0609020000020004" pitchFamily="49" charset="0"/>
              </a:rPr>
              <a:t>}</a:t>
            </a:r>
            <a:r>
              <a:rPr lang="en-IN" sz="1600" dirty="0">
                <a:solidFill>
                  <a:srgbClr val="A31515"/>
                </a:solidFill>
                <a:latin typeface="Cascadia Mono" panose="020B0609020000020004" pitchFamily="49" charset="0"/>
              </a:rPr>
              <a:t>"</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p>
          <a:p>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err="1">
                <a:solidFill>
                  <a:srgbClr val="2B91AF"/>
                </a:solidFill>
                <a:latin typeface="Cascadia Mono" panose="020B0609020000020004" pitchFamily="49" charset="0"/>
              </a:rPr>
              <a:t>Console</a:t>
            </a:r>
            <a:r>
              <a:rPr lang="en-IN" sz="1600" dirty="0" err="1">
                <a:solidFill>
                  <a:srgbClr val="000000"/>
                </a:solidFill>
                <a:latin typeface="Cascadia Mono" panose="020B0609020000020004" pitchFamily="49" charset="0"/>
              </a:rPr>
              <a:t>.ReadKey</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endParaRPr lang="en-IN" sz="1600" dirty="0"/>
          </a:p>
        </p:txBody>
      </p:sp>
      <p:sp>
        <p:nvSpPr>
          <p:cNvPr id="5" name="TextBox 4"/>
          <p:cNvSpPr txBox="1"/>
          <p:nvPr/>
        </p:nvSpPr>
        <p:spPr>
          <a:xfrm>
            <a:off x="360219" y="4197428"/>
            <a:ext cx="1004014" cy="369332"/>
          </a:xfrm>
          <a:prstGeom prst="rect">
            <a:avLst/>
          </a:prstGeom>
          <a:noFill/>
        </p:spPr>
        <p:txBody>
          <a:bodyPr wrap="square" rtlCol="0">
            <a:spAutoFit/>
          </a:bodyPr>
          <a:lstStyle/>
          <a:p>
            <a:r>
              <a:rPr lang="en-US" u="sng" dirty="0" smtClean="0"/>
              <a:t>Output:</a:t>
            </a:r>
            <a:endParaRPr lang="en-IN" u="sng" dirty="0"/>
          </a:p>
        </p:txBody>
      </p:sp>
      <p:pic>
        <p:nvPicPr>
          <p:cNvPr id="6" name="Picture 5"/>
          <p:cNvPicPr>
            <a:picLocks noChangeAspect="1"/>
          </p:cNvPicPr>
          <p:nvPr/>
        </p:nvPicPr>
        <p:blipFill rotWithShape="1">
          <a:blip r:embed="rId2"/>
          <a:srcRect t="42453"/>
          <a:stretch/>
        </p:blipFill>
        <p:spPr>
          <a:xfrm>
            <a:off x="360219" y="4696689"/>
            <a:ext cx="3540445" cy="734291"/>
          </a:xfrm>
          <a:prstGeom prst="rect">
            <a:avLst/>
          </a:prstGeom>
        </p:spPr>
      </p:pic>
    </p:spTree>
    <p:extLst>
      <p:ext uri="{BB962C8B-B14F-4D97-AF65-F5344CB8AC3E}">
        <p14:creationId xmlns:p14="http://schemas.microsoft.com/office/powerpoint/2010/main" val="348604179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 between IQueryable and IEnumerable</a:t>
            </a:r>
            <a:endParaRPr lang="en-IN" dirty="0"/>
          </a:p>
        </p:txBody>
      </p:sp>
      <p:sp>
        <p:nvSpPr>
          <p:cNvPr id="3" name="Content Placeholder 2"/>
          <p:cNvSpPr>
            <a:spLocks noGrp="1"/>
          </p:cNvSpPr>
          <p:nvPr>
            <p:ph idx="1"/>
          </p:nvPr>
        </p:nvSpPr>
        <p:spPr/>
        <p:txBody>
          <a:bodyPr/>
          <a:lstStyle/>
          <a:p>
            <a:endParaRPr lang="en-IN"/>
          </a:p>
        </p:txBody>
      </p:sp>
      <p:graphicFrame>
        <p:nvGraphicFramePr>
          <p:cNvPr id="4" name="Content Placeholder 4">
            <a:extLst>
              <a:ext uri="{FF2B5EF4-FFF2-40B4-BE49-F238E27FC236}">
                <a16:creationId xmlns:a16="http://schemas.microsoft.com/office/drawing/2014/main" xmlns="" id="{2486BC6F-42B7-4A1D-889E-1B1818D1D5FB}"/>
              </a:ext>
            </a:extLst>
          </p:cNvPr>
          <p:cNvGraphicFramePr>
            <a:graphicFrameLocks/>
          </p:cNvGraphicFramePr>
          <p:nvPr>
            <p:extLst/>
          </p:nvPr>
        </p:nvGraphicFramePr>
        <p:xfrm>
          <a:off x="1440872" y="971638"/>
          <a:ext cx="9310255" cy="3642360"/>
        </p:xfrm>
        <a:graphic>
          <a:graphicData uri="http://schemas.openxmlformats.org/drawingml/2006/table">
            <a:tbl>
              <a:tblPr firstRow="1" bandRow="1">
                <a:tableStyleId>{8EC20E35-A176-4012-BC5E-935CFFF8708E}</a:tableStyleId>
              </a:tblPr>
              <a:tblGrid>
                <a:gridCol w="1727190">
                  <a:extLst>
                    <a:ext uri="{9D8B030D-6E8A-4147-A177-3AD203B41FA5}">
                      <a16:colId xmlns:a16="http://schemas.microsoft.com/office/drawing/2014/main" xmlns="" val="20000"/>
                    </a:ext>
                  </a:extLst>
                </a:gridCol>
                <a:gridCol w="3656245">
                  <a:extLst>
                    <a:ext uri="{9D8B030D-6E8A-4147-A177-3AD203B41FA5}">
                      <a16:colId xmlns:a16="http://schemas.microsoft.com/office/drawing/2014/main" xmlns="" val="20001"/>
                    </a:ext>
                  </a:extLst>
                </a:gridCol>
                <a:gridCol w="3926820">
                  <a:extLst>
                    <a:ext uri="{9D8B030D-6E8A-4147-A177-3AD203B41FA5}">
                      <a16:colId xmlns:a16="http://schemas.microsoft.com/office/drawing/2014/main" xmlns="" val="20002"/>
                    </a:ext>
                  </a:extLst>
                </a:gridCol>
              </a:tblGrid>
              <a:tr h="411480">
                <a:tc>
                  <a:txBody>
                    <a:bodyPr/>
                    <a:lstStyle/>
                    <a:p>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b="1" kern="1200" dirty="0" smtClean="0">
                          <a:solidFill>
                            <a:schemeClr val="tx1"/>
                          </a:solidFill>
                          <a:latin typeface="+mn-lt"/>
                          <a:ea typeface="+mn-ea"/>
                          <a:cs typeface="+mn-cs"/>
                        </a:rPr>
                        <a:t>IEnumerable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sz="1800" kern="1200" dirty="0" smtClean="0">
                          <a:solidFill>
                            <a:schemeClr val="tx1"/>
                          </a:solidFill>
                        </a:rPr>
                        <a:t>IQueryable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xmlns="" val="10001"/>
                  </a:ext>
                </a:extLst>
              </a:tr>
              <a:tr h="411480">
                <a:tc>
                  <a:txBody>
                    <a:bodyPr/>
                    <a:lstStyle/>
                    <a:p>
                      <a:r>
                        <a:rPr lang="en-US" sz="1900" dirty="0" smtClean="0"/>
                        <a:t>Namespace</a:t>
                      </a:r>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dirty="0" err="1" smtClean="0">
                          <a:solidFill>
                            <a:schemeClr val="tx1"/>
                          </a:solidFill>
                        </a:rPr>
                        <a:t>System.Collections</a:t>
                      </a:r>
                      <a:r>
                        <a:rPr lang="en-US" sz="2000" baseline="0" dirty="0" smtClean="0">
                          <a:solidFill>
                            <a:schemeClr val="tx1"/>
                          </a:solidFill>
                        </a:rPr>
                        <a:t> Namespace</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dirty="0" smtClean="0">
                          <a:solidFill>
                            <a:schemeClr val="tx1"/>
                          </a:solidFill>
                        </a:rPr>
                        <a:t>System.Linq Namespace</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411480">
                <a:tc>
                  <a:txBody>
                    <a:bodyPr/>
                    <a:lstStyle/>
                    <a:p>
                      <a:r>
                        <a:rPr lang="en-US" sz="1900" dirty="0" smtClean="0"/>
                        <a:t>Derives</a:t>
                      </a:r>
                      <a:r>
                        <a:rPr lang="en-US" sz="1900" baseline="0" dirty="0" smtClean="0"/>
                        <a:t> from</a:t>
                      </a:r>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dirty="0" smtClean="0">
                          <a:solidFill>
                            <a:schemeClr val="tx1"/>
                          </a:solidFill>
                        </a:rPr>
                        <a:t>Base interface</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dirty="0" smtClean="0">
                          <a:solidFill>
                            <a:schemeClr val="tx1"/>
                          </a:solidFill>
                        </a:rPr>
                        <a:t>Derives from IEnumerable</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411480">
                <a:tc>
                  <a:txBody>
                    <a:bodyPr/>
                    <a:lstStyle/>
                    <a:p>
                      <a:r>
                        <a:rPr lang="en-US" sz="1900" dirty="0" smtClean="0"/>
                        <a:t>Suitable for</a:t>
                      </a:r>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dirty="0" smtClean="0">
                          <a:solidFill>
                            <a:schemeClr val="tx1"/>
                          </a:solidFill>
                        </a:rPr>
                        <a:t>LINQ to</a:t>
                      </a:r>
                      <a:r>
                        <a:rPr lang="en-US" sz="2000" baseline="0" dirty="0" smtClean="0">
                          <a:solidFill>
                            <a:schemeClr val="tx1"/>
                          </a:solidFill>
                        </a:rPr>
                        <a:t> Object and LINQ to XML queries</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dirty="0" smtClean="0">
                          <a:solidFill>
                            <a:schemeClr val="tx1"/>
                          </a:solidFill>
                        </a:rPr>
                        <a:t>LINQ to</a:t>
                      </a:r>
                      <a:r>
                        <a:rPr lang="en-US" sz="2000" baseline="0" dirty="0" smtClean="0">
                          <a:solidFill>
                            <a:schemeClr val="tx1"/>
                          </a:solidFill>
                        </a:rPr>
                        <a:t> SQL queries</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411480">
                <a:tc>
                  <a:txBody>
                    <a:bodyPr/>
                    <a:lstStyle/>
                    <a:p>
                      <a:r>
                        <a:rPr lang="en-US" sz="1900" dirty="0" smtClean="0"/>
                        <a:t>Custom Query</a:t>
                      </a:r>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dirty="0" smtClean="0">
                          <a:solidFill>
                            <a:schemeClr val="tx1"/>
                          </a:solidFill>
                        </a:rPr>
                        <a:t>Not</a:t>
                      </a:r>
                      <a:r>
                        <a:rPr lang="en-US" sz="2000" baseline="0" dirty="0" smtClean="0">
                          <a:solidFill>
                            <a:schemeClr val="tx1"/>
                          </a:solidFill>
                        </a:rPr>
                        <a:t> Supported</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dirty="0" smtClean="0">
                          <a:solidFill>
                            <a:schemeClr val="tx1"/>
                          </a:solidFill>
                        </a:rPr>
                        <a:t>Supports using </a:t>
                      </a:r>
                      <a:r>
                        <a:rPr lang="en-US" sz="2000" dirty="0" err="1" smtClean="0">
                          <a:solidFill>
                            <a:schemeClr val="tx1"/>
                          </a:solidFill>
                        </a:rPr>
                        <a:t>CreateQuery</a:t>
                      </a:r>
                      <a:r>
                        <a:rPr lang="en-US" sz="2000" dirty="0" smtClean="0">
                          <a:solidFill>
                            <a:schemeClr val="tx1"/>
                          </a:solidFill>
                        </a:rPr>
                        <a:t> and Execute methods</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411480">
                <a:tc>
                  <a:txBody>
                    <a:bodyPr/>
                    <a:lstStyle/>
                    <a:p>
                      <a:r>
                        <a:rPr lang="en-US" sz="1900" dirty="0" smtClean="0"/>
                        <a:t>When to use</a:t>
                      </a:r>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dirty="0" smtClean="0">
                          <a:solidFill>
                            <a:schemeClr val="tx1"/>
                          </a:solidFill>
                        </a:rPr>
                        <a:t>When querying data from in-memory collections like List, Array, etc.</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dirty="0" smtClean="0">
                          <a:solidFill>
                            <a:schemeClr val="tx1"/>
                          </a:solidFill>
                        </a:rPr>
                        <a:t>When</a:t>
                      </a:r>
                      <a:r>
                        <a:rPr lang="en-US" sz="2000" baseline="0" dirty="0" smtClean="0">
                          <a:solidFill>
                            <a:schemeClr val="tx1"/>
                          </a:solidFill>
                        </a:rPr>
                        <a:t> querying data from out-memory (like remote database, services) collections</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343268524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 </a:t>
            </a:r>
            <a:r>
              <a:rPr lang="en-US" dirty="0" smtClean="0"/>
              <a:t>Features</a:t>
            </a:r>
            <a:endParaRPr lang="en-US" dirty="0"/>
          </a:p>
        </p:txBody>
      </p:sp>
      <p:sp>
        <p:nvSpPr>
          <p:cNvPr id="3" name="Text Placeholder 2"/>
          <p:cNvSpPr>
            <a:spLocks noGrp="1"/>
          </p:cNvSpPr>
          <p:nvPr>
            <p:ph type="body" idx="1"/>
          </p:nvPr>
        </p:nvSpPr>
        <p:spPr/>
        <p:txBody>
          <a:bodyPr/>
          <a:lstStyle/>
          <a:p>
            <a:r>
              <a:rPr lang="en-US" dirty="0" smtClean="0"/>
              <a:t>5.2</a:t>
            </a:r>
            <a:endParaRPr lang="en-IN" dirty="0"/>
          </a:p>
        </p:txBody>
      </p:sp>
    </p:spTree>
    <p:extLst>
      <p:ext uri="{BB962C8B-B14F-4D97-AF65-F5344CB8AC3E}">
        <p14:creationId xmlns:p14="http://schemas.microsoft.com/office/powerpoint/2010/main" val="275495806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Key Features of LINQ</a:t>
            </a:r>
          </a:p>
        </p:txBody>
      </p:sp>
      <p:sp>
        <p:nvSpPr>
          <p:cNvPr id="3" name="Content Placeholder 2"/>
          <p:cNvSpPr>
            <a:spLocks noGrp="1"/>
          </p:cNvSpPr>
          <p:nvPr>
            <p:ph idx="1"/>
          </p:nvPr>
        </p:nvSpPr>
        <p:spPr/>
        <p:txBody>
          <a:bodyPr/>
          <a:lstStyle/>
          <a:p>
            <a:r>
              <a:rPr lang="en-US" b="1" dirty="0"/>
              <a:t>Uniform Query Syntax:</a:t>
            </a:r>
            <a:r>
              <a:rPr lang="en-US" dirty="0"/>
              <a:t> Whether you are querying an SQL database, an XML document, or an in-memory collection, the syntax is consistent and typically involves query operators like where, select, groupby, etc</a:t>
            </a:r>
            <a:r>
              <a:rPr lang="en-US" dirty="0" smtClean="0"/>
              <a:t>.</a:t>
            </a:r>
          </a:p>
          <a:p>
            <a:pPr fontAlgn="base"/>
            <a:r>
              <a:rPr lang="en-US" b="1" dirty="0"/>
              <a:t>Consistency:</a:t>
            </a:r>
            <a:r>
              <a:rPr lang="en-US" dirty="0"/>
              <a:t> LINQ provides a consistent and uniform way to query different data sources, simplifying code and reducing the need to learn multiple query languages for different data types.</a:t>
            </a:r>
          </a:p>
          <a:p>
            <a:pPr fontAlgn="base"/>
            <a:r>
              <a:rPr lang="en-US" b="1" dirty="0"/>
              <a:t>Improved Productivity:</a:t>
            </a:r>
            <a:r>
              <a:rPr lang="en-US" dirty="0"/>
              <a:t> LINQ simplifies common data operations like filtering, sorting, and grouping, reducing the amount of repetitive code that developers need to write.</a:t>
            </a:r>
          </a:p>
          <a:p>
            <a:pPr fontAlgn="base"/>
            <a:r>
              <a:rPr lang="en-US" b="1" dirty="0"/>
              <a:t>Strongly Typed:</a:t>
            </a:r>
            <a:r>
              <a:rPr lang="en-US" dirty="0"/>
              <a:t> LINQ is strongly typed, which means the compiler checks the syntax against the types of objects being queried, thus minimizing runtime errors.</a:t>
            </a:r>
          </a:p>
          <a:p>
            <a:r>
              <a:rPr lang="en-US" b="1" dirty="0"/>
              <a:t>SQL-Like Syntax:</a:t>
            </a:r>
            <a:r>
              <a:rPr lang="en-US" dirty="0"/>
              <a:t> LINQ queries use a SQL-like syntax that is familiar to many developers, making it easier to express complex data retrieval and manipulation operations.</a:t>
            </a:r>
            <a:endParaRPr lang="en-IN" dirty="0"/>
          </a:p>
        </p:txBody>
      </p:sp>
    </p:spTree>
    <p:extLst>
      <p:ext uri="{BB962C8B-B14F-4D97-AF65-F5344CB8AC3E}">
        <p14:creationId xmlns:p14="http://schemas.microsoft.com/office/powerpoint/2010/main" val="305682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LINQ </a:t>
            </a:r>
            <a:r>
              <a:rPr lang="en-US" dirty="0" smtClean="0"/>
              <a:t>Architecture</a:t>
            </a:r>
            <a:endParaRPr lang="en-IN" dirty="0"/>
          </a:p>
        </p:txBody>
      </p:sp>
      <p:sp>
        <p:nvSpPr>
          <p:cNvPr id="3" name="Text Placeholder 2"/>
          <p:cNvSpPr>
            <a:spLocks noGrp="1"/>
          </p:cNvSpPr>
          <p:nvPr>
            <p:ph type="body" idx="1"/>
          </p:nvPr>
        </p:nvSpPr>
        <p:spPr/>
        <p:txBody>
          <a:bodyPr/>
          <a:lstStyle/>
          <a:p>
            <a:r>
              <a:rPr lang="en-US" dirty="0" smtClean="0"/>
              <a:t>5.3</a:t>
            </a:r>
            <a:endParaRPr lang="en-IN" dirty="0"/>
          </a:p>
        </p:txBody>
      </p:sp>
    </p:spTree>
    <p:extLst>
      <p:ext uri="{BB962C8B-B14F-4D97-AF65-F5344CB8AC3E}">
        <p14:creationId xmlns:p14="http://schemas.microsoft.com/office/powerpoint/2010/main" val="413586078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LINQ Architecture</a:t>
            </a:r>
            <a:endParaRPr lang="en-IN" dirty="0"/>
          </a:p>
        </p:txBody>
      </p:sp>
      <p:sp>
        <p:nvSpPr>
          <p:cNvPr id="3" name="Content Placeholder 2"/>
          <p:cNvSpPr>
            <a:spLocks noGrp="1"/>
          </p:cNvSpPr>
          <p:nvPr>
            <p:ph idx="1"/>
          </p:nvPr>
        </p:nvSpPr>
        <p:spPr/>
        <p:txBody>
          <a:bodyPr/>
          <a:lstStyle/>
          <a:p>
            <a:endParaRPr lang="en-IN" dirty="0"/>
          </a:p>
        </p:txBody>
      </p:sp>
      <p:sp>
        <p:nvSpPr>
          <p:cNvPr id="4" name="AutoShape 4" descr="The LINQ architecture and the available LINQ technologi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p:cNvPicPr>
            <a:picLocks noChangeAspect="1"/>
          </p:cNvPicPr>
          <p:nvPr/>
        </p:nvPicPr>
        <p:blipFill>
          <a:blip r:embed="rId2"/>
          <a:stretch>
            <a:fillRect/>
          </a:stretch>
        </p:blipFill>
        <p:spPr>
          <a:xfrm>
            <a:off x="2732868" y="1316282"/>
            <a:ext cx="6726264" cy="4684887"/>
          </a:xfrm>
          <a:prstGeom prst="rect">
            <a:avLst/>
          </a:prstGeom>
        </p:spPr>
      </p:pic>
    </p:spTree>
    <p:extLst>
      <p:ext uri="{BB962C8B-B14F-4D97-AF65-F5344CB8AC3E}">
        <p14:creationId xmlns:p14="http://schemas.microsoft.com/office/powerpoint/2010/main" val="399551523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LINQ Architecture</a:t>
            </a:r>
            <a:endParaRPr lang="en-IN" dirty="0"/>
          </a:p>
        </p:txBody>
      </p:sp>
      <p:sp>
        <p:nvSpPr>
          <p:cNvPr id="3" name="Content Placeholder 2"/>
          <p:cNvSpPr>
            <a:spLocks noGrp="1"/>
          </p:cNvSpPr>
          <p:nvPr>
            <p:ph idx="1"/>
          </p:nvPr>
        </p:nvSpPr>
        <p:spPr/>
        <p:txBody>
          <a:bodyPr/>
          <a:lstStyle/>
          <a:p>
            <a:r>
              <a:rPr lang="en-US" dirty="0"/>
              <a:t>The LINQ Provider is a </a:t>
            </a:r>
            <a:r>
              <a:rPr lang="en-US" b="1" dirty="0"/>
              <a:t>software component</a:t>
            </a:r>
            <a:r>
              <a:rPr lang="en-US" dirty="0"/>
              <a:t> that sits </a:t>
            </a:r>
            <a:r>
              <a:rPr lang="en-US" b="1" dirty="0"/>
              <a:t>between</a:t>
            </a:r>
            <a:r>
              <a:rPr lang="en-US" dirty="0"/>
              <a:t> the </a:t>
            </a:r>
            <a:r>
              <a:rPr lang="en-US" b="1" dirty="0"/>
              <a:t>LINQ Queries and the Data </a:t>
            </a:r>
            <a:r>
              <a:rPr lang="en-US" b="1" dirty="0" smtClean="0"/>
              <a:t>Source</a:t>
            </a:r>
            <a:r>
              <a:rPr lang="en-US" dirty="0" smtClean="0"/>
              <a:t>.</a:t>
            </a:r>
          </a:p>
          <a:p>
            <a:r>
              <a:rPr lang="en-US" dirty="0" smtClean="0"/>
              <a:t>The </a:t>
            </a:r>
            <a:r>
              <a:rPr lang="en-US" dirty="0"/>
              <a:t>LINQ provider will convert the LINQ queries into a format the underlying data source can understand. </a:t>
            </a:r>
            <a:endParaRPr lang="en-US" dirty="0" smtClean="0"/>
          </a:p>
          <a:p>
            <a:endParaRPr lang="en-US" dirty="0"/>
          </a:p>
          <a:p>
            <a:endParaRPr lang="en-US" dirty="0" smtClean="0"/>
          </a:p>
          <a:p>
            <a:endParaRPr lang="en-US" dirty="0"/>
          </a:p>
          <a:p>
            <a:endParaRPr lang="en-US" dirty="0" smtClean="0"/>
          </a:p>
          <a:p>
            <a:r>
              <a:rPr lang="en-US" dirty="0"/>
              <a:t>LINQ queries return results as objects. It enables you to use an object-oriented approach on the result set and not to worry about transforming different formats of results into objects</a:t>
            </a:r>
            <a:r>
              <a:rPr lang="en-US" dirty="0" smtClean="0"/>
              <a:t>.</a:t>
            </a:r>
          </a:p>
          <a:p>
            <a:r>
              <a:rPr lang="en-US" dirty="0" smtClean="0"/>
              <a:t>For </a:t>
            </a:r>
            <a:r>
              <a:rPr lang="en-US" dirty="0"/>
              <a:t>example, LINQ to SQL provider will convert the LINQ queries to SQL statements, which </a:t>
            </a:r>
            <a:r>
              <a:rPr lang="en-US" dirty="0" smtClean="0"/>
              <a:t>the </a:t>
            </a:r>
            <a:r>
              <a:rPr lang="en-US" dirty="0"/>
              <a:t>SQL Server database can understand. Similarly, the LINQ to XML provider will convert the queries into a format the XML document can understand.</a:t>
            </a:r>
            <a:endParaRPr lang="en-IN" dirty="0"/>
          </a:p>
        </p:txBody>
      </p:sp>
      <p:sp>
        <p:nvSpPr>
          <p:cNvPr id="5" name="Flowchart: Magnetic Disk 4"/>
          <p:cNvSpPr/>
          <p:nvPr/>
        </p:nvSpPr>
        <p:spPr>
          <a:xfrm>
            <a:off x="8796701" y="2702762"/>
            <a:ext cx="1939636" cy="1163781"/>
          </a:xfrm>
          <a:prstGeom prst="flowChartMagneticDisk">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Data Source</a:t>
            </a:r>
            <a:endParaRPr lang="en-IN" sz="2400" dirty="0">
              <a:solidFill>
                <a:schemeClr val="tx1"/>
              </a:solidFill>
            </a:endParaRPr>
          </a:p>
        </p:txBody>
      </p:sp>
      <p:sp>
        <p:nvSpPr>
          <p:cNvPr id="6" name="TextBox 5"/>
          <p:cNvSpPr txBox="1"/>
          <p:nvPr/>
        </p:nvSpPr>
        <p:spPr>
          <a:xfrm>
            <a:off x="4413165" y="2873778"/>
            <a:ext cx="2957503" cy="646331"/>
          </a:xfrm>
          <a:prstGeom prst="rect">
            <a:avLst/>
          </a:prstGeom>
          <a:noFill/>
        </p:spPr>
        <p:txBody>
          <a:bodyPr wrap="square" rtlCol="0">
            <a:spAutoFit/>
          </a:bodyPr>
          <a:lstStyle/>
          <a:p>
            <a:r>
              <a:rPr lang="en-US" sz="3600" dirty="0" smtClean="0"/>
              <a:t>{ </a:t>
            </a:r>
            <a:r>
              <a:rPr lang="en-US" sz="3600" dirty="0" err="1" smtClean="0"/>
              <a:t>Linq</a:t>
            </a:r>
            <a:r>
              <a:rPr lang="en-US" sz="3600" dirty="0" smtClean="0"/>
              <a:t> Query}</a:t>
            </a:r>
            <a:endParaRPr lang="en-IN" sz="3600" dirty="0"/>
          </a:p>
        </p:txBody>
      </p:sp>
      <p:sp>
        <p:nvSpPr>
          <p:cNvPr id="7" name="TextBox 6"/>
          <p:cNvSpPr txBox="1"/>
          <p:nvPr/>
        </p:nvSpPr>
        <p:spPr>
          <a:xfrm>
            <a:off x="1455662" y="2934408"/>
            <a:ext cx="2957503" cy="523220"/>
          </a:xfrm>
          <a:prstGeom prst="rect">
            <a:avLst/>
          </a:prstGeom>
          <a:noFill/>
        </p:spPr>
        <p:txBody>
          <a:bodyPr wrap="square" rtlCol="0">
            <a:spAutoFit/>
          </a:bodyPr>
          <a:lstStyle/>
          <a:p>
            <a:r>
              <a:rPr lang="en-US" sz="2800" dirty="0" smtClean="0"/>
              <a:t>Objects</a:t>
            </a:r>
            <a:endParaRPr lang="en-IN" sz="2800" dirty="0"/>
          </a:p>
        </p:txBody>
      </p:sp>
      <p:cxnSp>
        <p:nvCxnSpPr>
          <p:cNvPr id="9" name="Straight Arrow Connector 8"/>
          <p:cNvCxnSpPr/>
          <p:nvPr/>
        </p:nvCxnSpPr>
        <p:spPr>
          <a:xfrm>
            <a:off x="7083408" y="3131923"/>
            <a:ext cx="1232622" cy="0"/>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7073882" y="3290391"/>
            <a:ext cx="1232622" cy="0"/>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021580" y="2730319"/>
            <a:ext cx="1337226" cy="338554"/>
          </a:xfrm>
          <a:prstGeom prst="rect">
            <a:avLst/>
          </a:prstGeom>
          <a:noFill/>
        </p:spPr>
        <p:txBody>
          <a:bodyPr wrap="none" rtlCol="0">
            <a:spAutoFit/>
          </a:bodyPr>
          <a:lstStyle/>
          <a:p>
            <a:r>
              <a:rPr lang="en-US" sz="1600" dirty="0" smtClean="0"/>
              <a:t>Execute Query</a:t>
            </a:r>
            <a:endParaRPr lang="en-IN" sz="1600" dirty="0"/>
          </a:p>
        </p:txBody>
      </p:sp>
      <p:sp>
        <p:nvSpPr>
          <p:cNvPr id="16" name="TextBox 15"/>
          <p:cNvSpPr txBox="1"/>
          <p:nvPr/>
        </p:nvSpPr>
        <p:spPr>
          <a:xfrm>
            <a:off x="6994329" y="3353442"/>
            <a:ext cx="1391728" cy="338554"/>
          </a:xfrm>
          <a:prstGeom prst="rect">
            <a:avLst/>
          </a:prstGeom>
          <a:noFill/>
        </p:spPr>
        <p:txBody>
          <a:bodyPr wrap="none" rtlCol="0">
            <a:spAutoFit/>
          </a:bodyPr>
          <a:lstStyle/>
          <a:p>
            <a:r>
              <a:rPr lang="en-US" sz="1600" dirty="0" smtClean="0"/>
              <a:t>Retrieve Result</a:t>
            </a:r>
            <a:endParaRPr lang="en-IN" sz="1600" dirty="0"/>
          </a:p>
        </p:txBody>
      </p:sp>
      <p:cxnSp>
        <p:nvCxnSpPr>
          <p:cNvPr id="20" name="Straight Arrow Connector 19"/>
          <p:cNvCxnSpPr/>
          <p:nvPr/>
        </p:nvCxnSpPr>
        <p:spPr>
          <a:xfrm flipH="1">
            <a:off x="2914444" y="3207294"/>
            <a:ext cx="1232622" cy="0"/>
          </a:xfrm>
          <a:prstGeom prst="straightConnector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101919" y="2871927"/>
            <a:ext cx="805029" cy="338554"/>
          </a:xfrm>
          <a:prstGeom prst="rect">
            <a:avLst/>
          </a:prstGeom>
          <a:noFill/>
        </p:spPr>
        <p:txBody>
          <a:bodyPr wrap="none" rtlCol="0">
            <a:spAutoFit/>
          </a:bodyPr>
          <a:lstStyle/>
          <a:p>
            <a:r>
              <a:rPr lang="en-US" sz="1600" dirty="0" smtClean="0"/>
              <a:t>Returns</a:t>
            </a:r>
            <a:endParaRPr lang="en-IN" sz="1600" dirty="0"/>
          </a:p>
        </p:txBody>
      </p:sp>
    </p:spTree>
    <p:extLst>
      <p:ext uri="{BB962C8B-B14F-4D97-AF65-F5344CB8AC3E}">
        <p14:creationId xmlns:p14="http://schemas.microsoft.com/office/powerpoint/2010/main" val="188710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P spid="7" grpId="0"/>
      <p:bldP spid="15" grpId="0"/>
      <p:bldP spid="16" grpId="0"/>
      <p:bldP spid="21"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r>
              <a:rPr lang="en-US" dirty="0"/>
              <a:t>: Query to get all strings from an array which contains 'a'.</a:t>
            </a:r>
            <a:endParaRPr lang="en-IN" dirty="0"/>
          </a:p>
        </p:txBody>
      </p:sp>
      <p:sp>
        <p:nvSpPr>
          <p:cNvPr id="3" name="Content Placeholder 2"/>
          <p:cNvSpPr>
            <a:spLocks noGrp="1"/>
          </p:cNvSpPr>
          <p:nvPr>
            <p:ph idx="1"/>
          </p:nvPr>
        </p:nvSpPr>
        <p:spPr/>
        <p:txBody>
          <a:bodyPr/>
          <a:lstStyle/>
          <a:p>
            <a:pPr marL="192087" indent="0">
              <a:spcBef>
                <a:spcPts val="0"/>
              </a:spcBef>
              <a:buNone/>
            </a:pPr>
            <a:r>
              <a:rPr lang="en-IN" dirty="0">
                <a:solidFill>
                  <a:srgbClr val="008000"/>
                </a:solidFill>
                <a:latin typeface="Courier New" panose="02070309020205020404" pitchFamily="49" charset="0"/>
              </a:rPr>
              <a:t>// Data source</a:t>
            </a:r>
            <a:r>
              <a:rPr lang="en-IN" dirty="0">
                <a:solidFill>
                  <a:srgbClr val="000000"/>
                </a:solidFill>
                <a:latin typeface="Courier New" panose="02070309020205020404" pitchFamily="49" charset="0"/>
              </a:rPr>
              <a:t> </a:t>
            </a:r>
            <a:endParaRPr lang="en-IN" dirty="0"/>
          </a:p>
          <a:p>
            <a:pPr marL="192087" indent="0">
              <a:spcBef>
                <a:spcPts val="0"/>
              </a:spcBef>
              <a:buNone/>
            </a:pPr>
            <a:r>
              <a:rPr lang="en-IN" dirty="0">
                <a:solidFill>
                  <a:srgbClr val="0000FF"/>
                </a:solidFill>
                <a:latin typeface="Courier New" panose="02070309020205020404" pitchFamily="49" charset="0"/>
              </a:rPr>
              <a:t>string</a:t>
            </a:r>
            <a:r>
              <a:rPr lang="en-IN" dirty="0">
                <a:solidFill>
                  <a:srgbClr val="000000"/>
                </a:solidFill>
                <a:latin typeface="Courier New" panose="02070309020205020404" pitchFamily="49" charset="0"/>
              </a:rPr>
              <a:t>[] names = {</a:t>
            </a:r>
            <a:r>
              <a:rPr lang="en-IN" dirty="0">
                <a:solidFill>
                  <a:schemeClr val="accent6"/>
                </a:solidFill>
                <a:latin typeface="Courier New" panose="02070309020205020404" pitchFamily="49" charset="0"/>
              </a:rPr>
              <a:t>"Bill"</a:t>
            </a:r>
            <a:r>
              <a:rPr lang="en-IN" dirty="0">
                <a:solidFill>
                  <a:srgbClr val="000000"/>
                </a:solidFill>
                <a:latin typeface="Courier New" panose="02070309020205020404" pitchFamily="49" charset="0"/>
              </a:rPr>
              <a:t>, </a:t>
            </a:r>
            <a:r>
              <a:rPr lang="en-IN" dirty="0">
                <a:solidFill>
                  <a:schemeClr val="accent6"/>
                </a:solidFill>
                <a:latin typeface="Courier New" panose="02070309020205020404" pitchFamily="49" charset="0"/>
              </a:rPr>
              <a:t>"Steve"</a:t>
            </a:r>
            <a:r>
              <a:rPr lang="en-IN" dirty="0">
                <a:latin typeface="Courier New" panose="02070309020205020404" pitchFamily="49" charset="0"/>
              </a:rPr>
              <a:t>,</a:t>
            </a:r>
            <a:r>
              <a:rPr lang="en-IN" dirty="0">
                <a:solidFill>
                  <a:schemeClr val="accent6"/>
                </a:solidFill>
                <a:latin typeface="Courier New" panose="02070309020205020404" pitchFamily="49" charset="0"/>
              </a:rPr>
              <a:t> "James"</a:t>
            </a:r>
            <a:r>
              <a:rPr lang="en-IN" dirty="0">
                <a:latin typeface="Courier New" panose="02070309020205020404" pitchFamily="49" charset="0"/>
              </a:rPr>
              <a:t>,</a:t>
            </a:r>
            <a:r>
              <a:rPr lang="en-IN" dirty="0">
                <a:solidFill>
                  <a:schemeClr val="accent6"/>
                </a:solidFill>
                <a:latin typeface="Courier New" panose="02070309020205020404" pitchFamily="49" charset="0"/>
              </a:rPr>
              <a:t> "Mohan" </a:t>
            </a:r>
            <a:r>
              <a:rPr lang="en-IN" dirty="0">
                <a:solidFill>
                  <a:srgbClr val="000000"/>
                </a:solidFill>
                <a:latin typeface="Courier New" panose="02070309020205020404" pitchFamily="49" charset="0"/>
              </a:rPr>
              <a:t>}; </a:t>
            </a:r>
            <a:endParaRPr lang="en-IN" dirty="0"/>
          </a:p>
          <a:p>
            <a:pPr marL="192087" indent="0">
              <a:spcBef>
                <a:spcPts val="0"/>
              </a:spcBef>
              <a:buNone/>
            </a:pPr>
            <a:r>
              <a:rPr lang="en-IN" dirty="0"/>
              <a:t/>
            </a:r>
            <a:br>
              <a:rPr lang="en-IN" dirty="0"/>
            </a:br>
            <a:r>
              <a:rPr lang="en-IN" dirty="0">
                <a:solidFill>
                  <a:srgbClr val="008000"/>
                </a:solidFill>
                <a:latin typeface="Courier New" panose="02070309020205020404" pitchFamily="49" charset="0"/>
              </a:rPr>
              <a:t>// LINQ Query </a:t>
            </a:r>
            <a:endParaRPr lang="en-IN" dirty="0"/>
          </a:p>
          <a:p>
            <a:pPr marL="192087" indent="0">
              <a:spcBef>
                <a:spcPts val="0"/>
              </a:spcBef>
              <a:buNone/>
            </a:pPr>
            <a:r>
              <a:rPr lang="en-IN" dirty="0" err="1">
                <a:solidFill>
                  <a:srgbClr val="0000FF"/>
                </a:solidFill>
                <a:latin typeface="Courier New" panose="02070309020205020404" pitchFamily="49" charset="0"/>
              </a:rPr>
              <a:t>var</a:t>
            </a:r>
            <a:r>
              <a:rPr lang="en-IN" dirty="0">
                <a:solidFill>
                  <a:srgbClr val="000000"/>
                </a:solidFill>
                <a:latin typeface="Courier New" panose="02070309020205020404" pitchFamily="49" charset="0"/>
              </a:rPr>
              <a:t> </a:t>
            </a:r>
            <a:r>
              <a:rPr lang="en-IN" dirty="0" err="1">
                <a:solidFill>
                  <a:srgbClr val="000000"/>
                </a:solidFill>
                <a:latin typeface="Courier New" panose="02070309020205020404" pitchFamily="49" charset="0"/>
              </a:rPr>
              <a:t>myLinqQuery</a:t>
            </a:r>
            <a:r>
              <a:rPr lang="en-IN" dirty="0">
                <a:solidFill>
                  <a:srgbClr val="000000"/>
                </a:solidFill>
                <a:latin typeface="Courier New" panose="02070309020205020404" pitchFamily="49" charset="0"/>
              </a:rPr>
              <a:t> = </a:t>
            </a:r>
            <a:r>
              <a:rPr lang="en-IN" dirty="0">
                <a:solidFill>
                  <a:srgbClr val="0000FF"/>
                </a:solidFill>
                <a:latin typeface="Courier New" panose="02070309020205020404" pitchFamily="49" charset="0"/>
              </a:rPr>
              <a:t>from</a:t>
            </a:r>
            <a:r>
              <a:rPr lang="en-IN" dirty="0">
                <a:solidFill>
                  <a:srgbClr val="000000"/>
                </a:solidFill>
                <a:latin typeface="Courier New" panose="02070309020205020404" pitchFamily="49" charset="0"/>
              </a:rPr>
              <a:t> name </a:t>
            </a:r>
            <a:r>
              <a:rPr lang="en-IN" dirty="0">
                <a:solidFill>
                  <a:srgbClr val="0000FF"/>
                </a:solidFill>
                <a:latin typeface="Courier New" panose="02070309020205020404" pitchFamily="49" charset="0"/>
              </a:rPr>
              <a:t>in</a:t>
            </a:r>
            <a:r>
              <a:rPr lang="en-IN" dirty="0">
                <a:solidFill>
                  <a:srgbClr val="000000"/>
                </a:solidFill>
                <a:latin typeface="Courier New" panose="02070309020205020404" pitchFamily="49" charset="0"/>
              </a:rPr>
              <a:t> names </a:t>
            </a:r>
            <a:r>
              <a:rPr lang="en-IN" dirty="0">
                <a:solidFill>
                  <a:srgbClr val="0000FF"/>
                </a:solidFill>
                <a:latin typeface="Courier New" panose="02070309020205020404" pitchFamily="49" charset="0"/>
              </a:rPr>
              <a:t>where</a:t>
            </a:r>
            <a:r>
              <a:rPr lang="en-IN" dirty="0">
                <a:solidFill>
                  <a:srgbClr val="000000"/>
                </a:solidFill>
                <a:latin typeface="Courier New" panose="02070309020205020404" pitchFamily="49" charset="0"/>
              </a:rPr>
              <a:t> </a:t>
            </a:r>
            <a:r>
              <a:rPr lang="en-IN" dirty="0" err="1">
                <a:solidFill>
                  <a:srgbClr val="000000"/>
                </a:solidFill>
                <a:latin typeface="Courier New" panose="02070309020205020404" pitchFamily="49" charset="0"/>
              </a:rPr>
              <a:t>name.Contains</a:t>
            </a:r>
            <a:r>
              <a:rPr lang="en-IN" dirty="0">
                <a:solidFill>
                  <a:srgbClr val="000000"/>
                </a:solidFill>
                <a:latin typeface="Courier New" panose="02070309020205020404" pitchFamily="49" charset="0"/>
              </a:rPr>
              <a:t>('a') </a:t>
            </a:r>
            <a:r>
              <a:rPr lang="en-IN" dirty="0">
                <a:solidFill>
                  <a:srgbClr val="0000FF"/>
                </a:solidFill>
                <a:latin typeface="Courier New" panose="02070309020205020404" pitchFamily="49" charset="0"/>
              </a:rPr>
              <a:t>select</a:t>
            </a:r>
            <a:r>
              <a:rPr lang="en-IN" dirty="0">
                <a:solidFill>
                  <a:srgbClr val="000000"/>
                </a:solidFill>
                <a:latin typeface="Courier New" panose="02070309020205020404" pitchFamily="49" charset="0"/>
              </a:rPr>
              <a:t> name; </a:t>
            </a:r>
            <a:endParaRPr lang="en-IN" dirty="0"/>
          </a:p>
          <a:p>
            <a:pPr marL="192087" indent="0">
              <a:spcBef>
                <a:spcPts val="0"/>
              </a:spcBef>
              <a:buNone/>
            </a:pPr>
            <a:r>
              <a:rPr lang="en-IN" dirty="0"/>
              <a:t/>
            </a:r>
            <a:br>
              <a:rPr lang="en-IN" dirty="0"/>
            </a:br>
            <a:r>
              <a:rPr lang="en-IN" dirty="0">
                <a:solidFill>
                  <a:srgbClr val="008000"/>
                </a:solidFill>
                <a:latin typeface="Courier New" panose="02070309020205020404" pitchFamily="49" charset="0"/>
              </a:rPr>
              <a:t>// Query execution</a:t>
            </a:r>
            <a:r>
              <a:rPr lang="en-IN" dirty="0">
                <a:solidFill>
                  <a:srgbClr val="000000"/>
                </a:solidFill>
                <a:latin typeface="Courier New" panose="02070309020205020404" pitchFamily="49" charset="0"/>
              </a:rPr>
              <a:t> </a:t>
            </a:r>
            <a:endParaRPr lang="en-IN" dirty="0"/>
          </a:p>
          <a:p>
            <a:pPr marL="192087" indent="0">
              <a:spcBef>
                <a:spcPts val="0"/>
              </a:spcBef>
              <a:buNone/>
            </a:pPr>
            <a:r>
              <a:rPr lang="en-IN" dirty="0" err="1">
                <a:solidFill>
                  <a:srgbClr val="0000FF"/>
                </a:solidFill>
                <a:latin typeface="Courier New" panose="02070309020205020404" pitchFamily="49" charset="0"/>
              </a:rPr>
              <a:t>foreach</a:t>
            </a:r>
            <a:r>
              <a:rPr lang="en-IN" dirty="0">
                <a:solidFill>
                  <a:srgbClr val="000000"/>
                </a:solidFill>
                <a:latin typeface="Courier New" panose="02070309020205020404" pitchFamily="49" charset="0"/>
              </a:rPr>
              <a:t>(</a:t>
            </a:r>
            <a:r>
              <a:rPr lang="en-IN" dirty="0" err="1">
                <a:solidFill>
                  <a:srgbClr val="0000FF"/>
                </a:solidFill>
                <a:latin typeface="Courier New" panose="02070309020205020404" pitchFamily="49" charset="0"/>
              </a:rPr>
              <a:t>var</a:t>
            </a:r>
            <a:r>
              <a:rPr lang="en-IN" dirty="0">
                <a:solidFill>
                  <a:srgbClr val="000000"/>
                </a:solidFill>
                <a:latin typeface="Courier New" panose="02070309020205020404" pitchFamily="49" charset="0"/>
              </a:rPr>
              <a:t> name </a:t>
            </a:r>
            <a:r>
              <a:rPr lang="en-IN" dirty="0">
                <a:solidFill>
                  <a:srgbClr val="0000FF"/>
                </a:solidFill>
                <a:latin typeface="Courier New" panose="02070309020205020404" pitchFamily="49" charset="0"/>
              </a:rPr>
              <a:t>in</a:t>
            </a:r>
            <a:r>
              <a:rPr lang="en-IN" dirty="0">
                <a:solidFill>
                  <a:srgbClr val="000000"/>
                </a:solidFill>
                <a:latin typeface="Courier New" panose="02070309020205020404" pitchFamily="49" charset="0"/>
              </a:rPr>
              <a:t> </a:t>
            </a:r>
            <a:r>
              <a:rPr lang="en-IN" dirty="0" err="1">
                <a:solidFill>
                  <a:srgbClr val="000000"/>
                </a:solidFill>
                <a:latin typeface="Courier New" panose="02070309020205020404" pitchFamily="49" charset="0"/>
              </a:rPr>
              <a:t>myLinqQuery</a:t>
            </a:r>
            <a:r>
              <a:rPr lang="en-IN" dirty="0">
                <a:solidFill>
                  <a:srgbClr val="000000"/>
                </a:solidFill>
                <a:latin typeface="Courier New" panose="02070309020205020404" pitchFamily="49" charset="0"/>
              </a:rPr>
              <a:t>) </a:t>
            </a:r>
            <a:endParaRPr lang="en-IN" dirty="0"/>
          </a:p>
          <a:p>
            <a:pPr marL="0" indent="0">
              <a:buNone/>
            </a:pPr>
            <a:r>
              <a:rPr lang="en-IN" dirty="0" smtClean="0">
                <a:solidFill>
                  <a:srgbClr val="2B91AF"/>
                </a:solidFill>
                <a:latin typeface="Courier New" panose="02070309020205020404" pitchFamily="49" charset="0"/>
              </a:rPr>
              <a:t>	</a:t>
            </a:r>
            <a:r>
              <a:rPr lang="en-IN" dirty="0" err="1" smtClean="0">
                <a:solidFill>
                  <a:srgbClr val="2B91AF"/>
                </a:solidFill>
                <a:latin typeface="Courier New" panose="02070309020205020404" pitchFamily="49" charset="0"/>
              </a:rPr>
              <a:t>Console</a:t>
            </a:r>
            <a:r>
              <a:rPr lang="en-IN" dirty="0" err="1" smtClean="0">
                <a:solidFill>
                  <a:srgbClr val="000000"/>
                </a:solidFill>
                <a:latin typeface="Courier New" panose="02070309020205020404" pitchFamily="49" charset="0"/>
              </a:rPr>
              <a:t>.Write</a:t>
            </a:r>
            <a:r>
              <a:rPr lang="en-IN" dirty="0" smtClean="0">
                <a:solidFill>
                  <a:srgbClr val="000000"/>
                </a:solidFill>
                <a:latin typeface="Courier New" panose="02070309020205020404" pitchFamily="49" charset="0"/>
              </a:rPr>
              <a:t>(name </a:t>
            </a:r>
            <a:r>
              <a:rPr lang="en-IN" dirty="0">
                <a:solidFill>
                  <a:srgbClr val="000000"/>
                </a:solidFill>
                <a:latin typeface="Courier New" panose="02070309020205020404" pitchFamily="49" charset="0"/>
              </a:rPr>
              <a:t>+ " </a:t>
            </a:r>
            <a:r>
              <a:rPr lang="en-IN" dirty="0" smtClean="0">
                <a:solidFill>
                  <a:srgbClr val="000000"/>
                </a:solidFill>
                <a:latin typeface="Courier New" panose="02070309020205020404" pitchFamily="49" charset="0"/>
              </a:rPr>
              <a:t>");</a:t>
            </a:r>
          </a:p>
          <a:p>
            <a:pPr marL="0" indent="0">
              <a:buNone/>
            </a:pPr>
            <a:endParaRPr lang="en-IN" dirty="0" smtClean="0">
              <a:solidFill>
                <a:srgbClr val="000000"/>
              </a:solidFill>
              <a:latin typeface="Courier New" panose="02070309020205020404" pitchFamily="49" charset="0"/>
            </a:endParaRPr>
          </a:p>
          <a:p>
            <a:r>
              <a:rPr lang="en-US" dirty="0"/>
              <a:t>You will not get the result of a LINQ query until you execute it. </a:t>
            </a:r>
            <a:endParaRPr lang="en-US" dirty="0" smtClean="0"/>
          </a:p>
          <a:p>
            <a:r>
              <a:rPr lang="en-US" dirty="0" smtClean="0"/>
              <a:t>LINQ </a:t>
            </a:r>
            <a:r>
              <a:rPr lang="en-US" dirty="0"/>
              <a:t>query can be executed in multiple ways, here we used foreach loop to execute our query stored in myLinqQuery</a:t>
            </a:r>
            <a:r>
              <a:rPr lang="en-US" dirty="0" smtClean="0"/>
              <a:t>.</a:t>
            </a:r>
            <a:endParaRPr lang="en-IN" dirty="0"/>
          </a:p>
        </p:txBody>
      </p:sp>
    </p:spTree>
    <p:extLst>
      <p:ext uri="{BB962C8B-B14F-4D97-AF65-F5344CB8AC3E}">
        <p14:creationId xmlns:p14="http://schemas.microsoft.com/office/powerpoint/2010/main" val="5041929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smtClean="0"/>
              <a:t>Advantages and Disadvantages</a:t>
            </a:r>
            <a:endParaRPr lang="en-IN" dirty="0"/>
          </a:p>
        </p:txBody>
      </p:sp>
      <p:sp>
        <p:nvSpPr>
          <p:cNvPr id="3" name="Text Placeholder 2"/>
          <p:cNvSpPr>
            <a:spLocks noGrp="1"/>
          </p:cNvSpPr>
          <p:nvPr>
            <p:ph type="body" idx="1"/>
          </p:nvPr>
        </p:nvSpPr>
        <p:spPr/>
        <p:txBody>
          <a:bodyPr/>
          <a:lstStyle/>
          <a:p>
            <a:r>
              <a:rPr lang="en-US" dirty="0" smtClean="0"/>
              <a:t>5.4</a:t>
            </a:r>
            <a:endParaRPr lang="en-IN" dirty="0"/>
          </a:p>
        </p:txBody>
      </p:sp>
    </p:spTree>
    <p:extLst>
      <p:ext uri="{BB962C8B-B14F-4D97-AF65-F5344CB8AC3E}">
        <p14:creationId xmlns:p14="http://schemas.microsoft.com/office/powerpoint/2010/main" val="6110385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Where Operator</a:t>
            </a:r>
            <a:endParaRPr lang="en-IN" dirty="0"/>
          </a:p>
        </p:txBody>
      </p:sp>
      <p:sp>
        <p:nvSpPr>
          <p:cNvPr id="3" name="Content Placeholder 2"/>
          <p:cNvSpPr>
            <a:spLocks noGrp="1"/>
          </p:cNvSpPr>
          <p:nvPr>
            <p:ph idx="1"/>
          </p:nvPr>
        </p:nvSpPr>
        <p:spPr/>
        <p:txBody>
          <a:bodyPr/>
          <a:lstStyle/>
          <a:p>
            <a:endParaRPr lang="en-IN" dirty="0"/>
          </a:p>
        </p:txBody>
      </p:sp>
      <p:graphicFrame>
        <p:nvGraphicFramePr>
          <p:cNvPr id="5" name="Content Placeholder 4">
            <a:extLst>
              <a:ext uri="{FF2B5EF4-FFF2-40B4-BE49-F238E27FC236}">
                <a16:creationId xmlns:a16="http://schemas.microsoft.com/office/drawing/2014/main" xmlns="" id="{2486BC6F-42B7-4A1D-889E-1B1818D1D5FB}"/>
              </a:ext>
            </a:extLst>
          </p:cNvPr>
          <p:cNvGraphicFramePr>
            <a:graphicFrameLocks/>
          </p:cNvGraphicFramePr>
          <p:nvPr>
            <p:extLst/>
          </p:nvPr>
        </p:nvGraphicFramePr>
        <p:xfrm>
          <a:off x="131180" y="1234677"/>
          <a:ext cx="4143375" cy="4114800"/>
        </p:xfrm>
        <a:graphic>
          <a:graphicData uri="http://schemas.openxmlformats.org/drawingml/2006/table">
            <a:tbl>
              <a:tblPr firstRow="1" bandRow="1">
                <a:tableStyleId>{8EC20E35-A176-4012-BC5E-935CFFF8708E}</a:tableStyleId>
              </a:tblPr>
              <a:tblGrid>
                <a:gridCol w="589280">
                  <a:extLst>
                    <a:ext uri="{9D8B030D-6E8A-4147-A177-3AD203B41FA5}">
                      <a16:colId xmlns:a16="http://schemas.microsoft.com/office/drawing/2014/main" xmlns="" val="20000"/>
                    </a:ext>
                  </a:extLst>
                </a:gridCol>
                <a:gridCol w="1011555">
                  <a:extLst>
                    <a:ext uri="{9D8B030D-6E8A-4147-A177-3AD203B41FA5}">
                      <a16:colId xmlns:a16="http://schemas.microsoft.com/office/drawing/2014/main" xmlns="" val="20001"/>
                    </a:ext>
                  </a:extLst>
                </a:gridCol>
                <a:gridCol w="878205">
                  <a:extLst>
                    <a:ext uri="{9D8B030D-6E8A-4147-A177-3AD203B41FA5}">
                      <a16:colId xmlns:a16="http://schemas.microsoft.com/office/drawing/2014/main" xmlns="" val="20002"/>
                    </a:ext>
                  </a:extLst>
                </a:gridCol>
                <a:gridCol w="1106805">
                  <a:extLst>
                    <a:ext uri="{9D8B030D-6E8A-4147-A177-3AD203B41FA5}">
                      <a16:colId xmlns:a16="http://schemas.microsoft.com/office/drawing/2014/main" xmlns="" val="20003"/>
                    </a:ext>
                  </a:extLst>
                </a:gridCol>
                <a:gridCol w="557530">
                  <a:extLst>
                    <a:ext uri="{9D8B030D-6E8A-4147-A177-3AD203B41FA5}">
                      <a16:colId xmlns:a16="http://schemas.microsoft.com/office/drawing/2014/main" xmlns="" val="20004"/>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Branch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Semester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xmlns="" val="10001"/>
                  </a:ext>
                </a:extLst>
              </a:tr>
              <a:tr h="411480">
                <a:tc>
                  <a:txBody>
                    <a:bodyPr/>
                    <a:lstStyle/>
                    <a:p>
                      <a:r>
                        <a:rPr lang="en-US"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Ramesh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411480">
                <a:tc>
                  <a:txBody>
                    <a:bodyPr/>
                    <a:lstStyle/>
                    <a:p>
                      <a:r>
                        <a:rPr lang="en-US"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Mahesh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EC</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411480">
                <a:tc>
                  <a:txBody>
                    <a:bodyPr/>
                    <a:lstStyle/>
                    <a:p>
                      <a:r>
                        <a:rPr lang="en-US"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411480">
                <a:tc>
                  <a:txBody>
                    <a:bodyPr/>
                    <a:lstStyle/>
                    <a:p>
                      <a:r>
                        <a:rPr lang="en-US"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Amit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411480">
                <a:tc>
                  <a:txBody>
                    <a:bodyPr/>
                    <a:lstStyle/>
                    <a:p>
                      <a:r>
                        <a:rPr lang="en-US" dirty="0"/>
                        <a:t>105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Anita</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411480">
                <a:tc>
                  <a:txBody>
                    <a:bodyPr/>
                    <a:lstStyle/>
                    <a:p>
                      <a:r>
                        <a:rPr lang="en-US"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Reeta</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411480">
                <a:tc>
                  <a:txBody>
                    <a:bodyPr/>
                    <a:lstStyle/>
                    <a:p>
                      <a:r>
                        <a:rPr lang="en-US"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Rohit</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411480">
                <a:tc>
                  <a:txBody>
                    <a:bodyPr/>
                    <a:lstStyle/>
                    <a:p>
                      <a:r>
                        <a:rPr lang="en-US" dirty="0"/>
                        <a:t>108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Chetan</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411480">
                <a:tc>
                  <a:txBody>
                    <a:bodyPr/>
                    <a:lstStyle/>
                    <a:p>
                      <a:r>
                        <a:rPr lang="en-US" dirty="0"/>
                        <a:t>109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bl>
          </a:graphicData>
        </a:graphic>
      </p:graphicFrame>
      <p:graphicFrame>
        <p:nvGraphicFramePr>
          <p:cNvPr id="6" name="Content Placeholder 4">
            <a:extLst>
              <a:ext uri="{FF2B5EF4-FFF2-40B4-BE49-F238E27FC236}">
                <a16:creationId xmlns:a16="http://schemas.microsoft.com/office/drawing/2014/main" xmlns="" id="{26B864CA-85CD-4666-B9D1-870ED08B272C}"/>
              </a:ext>
            </a:extLst>
          </p:cNvPr>
          <p:cNvGraphicFramePr>
            <a:graphicFrameLocks/>
          </p:cNvGraphicFramePr>
          <p:nvPr>
            <p:extLst/>
          </p:nvPr>
        </p:nvGraphicFramePr>
        <p:xfrm>
          <a:off x="131180" y="863444"/>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xmlns=""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xmlns="" val="10001"/>
                  </a:ext>
                </a:extLst>
              </a:tr>
            </a:tbl>
          </a:graphicData>
        </a:graphic>
      </p:graphicFrame>
      <p:graphicFrame>
        <p:nvGraphicFramePr>
          <p:cNvPr id="7"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305568262"/>
              </p:ext>
            </p:extLst>
          </p:nvPr>
        </p:nvGraphicFramePr>
        <p:xfrm>
          <a:off x="4781437" y="1108987"/>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8"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4101666432"/>
              </p:ext>
            </p:extLst>
          </p:nvPr>
        </p:nvGraphicFramePr>
        <p:xfrm>
          <a:off x="5880366" y="1113954"/>
          <a:ext cx="5508070" cy="396240"/>
        </p:xfrm>
        <a:graphic>
          <a:graphicData uri="http://schemas.openxmlformats.org/drawingml/2006/table">
            <a:tbl>
              <a:tblPr firstRow="1" bandRow="1">
                <a:tableStyleId>{8EC20E35-A176-4012-BC5E-935CFFF8708E}</a:tableStyleId>
              </a:tblPr>
              <a:tblGrid>
                <a:gridCol w="5508070">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Select student</a:t>
                      </a:r>
                      <a:r>
                        <a:rPr lang="en-US" sz="2000" b="0" kern="1200" baseline="0" dirty="0" smtClean="0">
                          <a:solidFill>
                            <a:schemeClr val="tx1"/>
                          </a:solidFill>
                          <a:latin typeface="+mn-lt"/>
                          <a:ea typeface="+mn-ea"/>
                          <a:cs typeface="+mn-cs"/>
                        </a:rPr>
                        <a:t> with CE branch and CPI more than 8</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9"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101171827"/>
              </p:ext>
            </p:extLst>
          </p:nvPr>
        </p:nvGraphicFramePr>
        <p:xfrm>
          <a:off x="5878551" y="1555017"/>
          <a:ext cx="6177114" cy="579120"/>
        </p:xfrm>
        <a:graphic>
          <a:graphicData uri="http://schemas.openxmlformats.org/drawingml/2006/table">
            <a:tbl>
              <a:tblPr firstRow="1" bandRow="1">
                <a:tableStyleId>{8EC20E35-A176-4012-BC5E-935CFFF8708E}</a:tableStyleId>
              </a:tblPr>
              <a:tblGrid>
                <a:gridCol w="6177114">
                  <a:extLst>
                    <a:ext uri="{9D8B030D-6E8A-4147-A177-3AD203B41FA5}">
                      <a16:colId xmlns:a16="http://schemas.microsoft.com/office/drawing/2014/main" xmlns="" val="20000"/>
                    </a:ext>
                  </a:extLst>
                </a:gridCol>
              </a:tblGrid>
              <a:tr h="285488">
                <a:tc>
                  <a:txBody>
                    <a:bodyPr/>
                    <a:lstStyle/>
                    <a:p>
                      <a:r>
                        <a:rPr lang="en-US" sz="1600" b="0" dirty="0" smtClean="0">
                          <a:solidFill>
                            <a:schemeClr val="tx2">
                              <a:lumMod val="60000"/>
                              <a:lumOff val="40000"/>
                            </a:schemeClr>
                          </a:solidFill>
                          <a:latin typeface="Cascadia Mono" panose="020B0609020000020004" pitchFamily="49" charset="0"/>
                        </a:rPr>
                        <a:t>IEnumerable</a:t>
                      </a:r>
                      <a:r>
                        <a:rPr lang="en-US" sz="1600" b="0" dirty="0" smtClean="0">
                          <a:solidFill>
                            <a:srgbClr val="000000"/>
                          </a:solidFill>
                          <a:latin typeface="Cascadia Mono" panose="020B0609020000020004" pitchFamily="49" charset="0"/>
                        </a:rPr>
                        <a:t>&lt;</a:t>
                      </a:r>
                      <a:r>
                        <a:rPr lang="en-US" sz="1600" b="0" kern="1200" dirty="0" smtClean="0">
                          <a:solidFill>
                            <a:schemeClr val="tx2">
                              <a:lumMod val="60000"/>
                              <a:lumOff val="40000"/>
                            </a:schemeClr>
                          </a:solidFill>
                          <a:latin typeface="Cascadia Mono" panose="020B0609020000020004" pitchFamily="49" charset="0"/>
                          <a:ea typeface="+mn-ea"/>
                          <a:cs typeface="+mn-cs"/>
                        </a:rPr>
                        <a:t>Student</a:t>
                      </a:r>
                      <a:r>
                        <a:rPr lang="en-US" sz="1600" b="0" dirty="0" smtClean="0">
                          <a:solidFill>
                            <a:srgbClr val="000000"/>
                          </a:solidFill>
                          <a:latin typeface="Cascadia Mono" panose="020B0609020000020004" pitchFamily="49" charset="0"/>
                        </a:rPr>
                        <a:t>&gt; </a:t>
                      </a:r>
                      <a:r>
                        <a:rPr lang="en-US" sz="1600" b="0" dirty="0" err="1" smtClean="0">
                          <a:solidFill>
                            <a:srgbClr val="000000"/>
                          </a:solidFill>
                          <a:latin typeface="Cascadia Mono" panose="020B0609020000020004" pitchFamily="49" charset="0"/>
                        </a:rPr>
                        <a:t>std</a:t>
                      </a:r>
                      <a:r>
                        <a:rPr lang="en-US" sz="1600" b="0" dirty="0" smtClean="0">
                          <a:solidFill>
                            <a:srgbClr val="000000"/>
                          </a:solidFill>
                          <a:latin typeface="Cascadia Mono" panose="020B0609020000020004" pitchFamily="49" charset="0"/>
                        </a:rPr>
                        <a:t> = </a:t>
                      </a:r>
                      <a:r>
                        <a:rPr lang="en-US" sz="1600" b="0" kern="1200" dirty="0" err="1" smtClean="0">
                          <a:solidFill>
                            <a:schemeClr val="tx2">
                              <a:lumMod val="60000"/>
                              <a:lumOff val="40000"/>
                            </a:schemeClr>
                          </a:solidFill>
                          <a:latin typeface="Cascadia Mono" panose="020B0609020000020004" pitchFamily="49" charset="0"/>
                          <a:ea typeface="+mn-ea"/>
                          <a:cs typeface="+mn-cs"/>
                        </a:rPr>
                        <a:t>Student</a:t>
                      </a:r>
                      <a:r>
                        <a:rPr lang="en-US" sz="1600" b="0" dirty="0" err="1" smtClean="0">
                          <a:solidFill>
                            <a:srgbClr val="000000"/>
                          </a:solidFill>
                          <a:latin typeface="Cascadia Mono" panose="020B0609020000020004" pitchFamily="49" charset="0"/>
                        </a:rPr>
                        <a:t>.</a:t>
                      </a:r>
                      <a:r>
                        <a:rPr lang="en-US" sz="1600" b="0" dirty="0" err="1" smtClean="0">
                          <a:solidFill>
                            <a:schemeClr val="accent5">
                              <a:lumMod val="75000"/>
                            </a:schemeClr>
                          </a:solidFill>
                          <a:latin typeface="Cascadia Mono" panose="020B0609020000020004" pitchFamily="49" charset="0"/>
                        </a:rPr>
                        <a:t>GetStudents</a:t>
                      </a:r>
                      <a:r>
                        <a:rPr lang="en-US" sz="1600" b="0" dirty="0" smtClean="0">
                          <a:solidFill>
                            <a:srgbClr val="000000"/>
                          </a:solidFill>
                          <a:latin typeface="Cascadia Mono" panose="020B0609020000020004" pitchFamily="49" charset="0"/>
                        </a:rPr>
                        <a:t>()</a:t>
                      </a:r>
                    </a:p>
                    <a:p>
                      <a:r>
                        <a:rPr lang="en-US" sz="1600" b="0" dirty="0" smtClean="0">
                          <a:solidFill>
                            <a:srgbClr val="000000"/>
                          </a:solidFill>
                          <a:latin typeface="Cascadia Mono" panose="020B0609020000020004" pitchFamily="49" charset="0"/>
                        </a:rPr>
                        <a:t>.</a:t>
                      </a:r>
                      <a:r>
                        <a:rPr lang="en-US" sz="1600" b="0" dirty="0" smtClean="0">
                          <a:solidFill>
                            <a:schemeClr val="accent5">
                              <a:lumMod val="75000"/>
                            </a:schemeClr>
                          </a:solidFill>
                          <a:latin typeface="Cascadia Mono" panose="020B0609020000020004" pitchFamily="49" charset="0"/>
                        </a:rPr>
                        <a:t>Where</a:t>
                      </a:r>
                      <a:r>
                        <a:rPr lang="en-US" sz="1600" b="0" dirty="0" smtClean="0">
                          <a:solidFill>
                            <a:srgbClr val="000000"/>
                          </a:solidFill>
                          <a:latin typeface="Cascadia Mono" panose="020B0609020000020004" pitchFamily="49" charset="0"/>
                        </a:rPr>
                        <a:t>(s =&gt; </a:t>
                      </a:r>
                      <a:r>
                        <a:rPr lang="en-US" sz="1600" b="0" dirty="0" err="1" smtClean="0">
                          <a:solidFill>
                            <a:srgbClr val="000000"/>
                          </a:solidFill>
                          <a:latin typeface="Cascadia Mono" panose="020B0609020000020004" pitchFamily="49" charset="0"/>
                        </a:rPr>
                        <a:t>s.Branch</a:t>
                      </a:r>
                      <a:r>
                        <a:rPr lang="en-US" sz="1600" b="0" dirty="0" smtClean="0">
                          <a:solidFill>
                            <a:srgbClr val="000000"/>
                          </a:solidFill>
                          <a:latin typeface="Cascadia Mono" panose="020B0609020000020004" pitchFamily="49" charset="0"/>
                        </a:rPr>
                        <a:t> == </a:t>
                      </a:r>
                      <a:r>
                        <a:rPr lang="en-US" sz="1600" b="0" dirty="0" smtClean="0">
                          <a:solidFill>
                            <a:srgbClr val="A31515"/>
                          </a:solidFill>
                          <a:latin typeface="Cascadia Mono" panose="020B0609020000020004" pitchFamily="49" charset="0"/>
                        </a:rPr>
                        <a:t>"CE"</a:t>
                      </a:r>
                      <a:r>
                        <a:rPr lang="en-US" sz="1600" b="0" dirty="0" smtClean="0">
                          <a:solidFill>
                            <a:srgbClr val="000000"/>
                          </a:solidFill>
                          <a:latin typeface="Cascadia Mono" panose="020B0609020000020004" pitchFamily="49" charset="0"/>
                        </a:rPr>
                        <a:t> &amp;&amp; </a:t>
                      </a:r>
                      <a:r>
                        <a:rPr lang="en-US" sz="1600" b="0" dirty="0" err="1" smtClean="0">
                          <a:solidFill>
                            <a:srgbClr val="000000"/>
                          </a:solidFill>
                          <a:latin typeface="Cascadia Mono" panose="020B0609020000020004" pitchFamily="49" charset="0"/>
                        </a:rPr>
                        <a:t>s.CPI</a:t>
                      </a:r>
                      <a:r>
                        <a:rPr lang="en-US" sz="1600" b="0" dirty="0" smtClean="0">
                          <a:solidFill>
                            <a:srgbClr val="000000"/>
                          </a:solidFill>
                          <a:latin typeface="Cascadia Mono" panose="020B0609020000020004" pitchFamily="49" charset="0"/>
                        </a:rPr>
                        <a:t> &gt; 8);</a:t>
                      </a:r>
                      <a:endParaRPr lang="en-US" sz="1600" b="0" dirty="0">
                        <a:solidFill>
                          <a:prstClr val="black"/>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0"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41048755"/>
              </p:ext>
            </p:extLst>
          </p:nvPr>
        </p:nvGraphicFramePr>
        <p:xfrm>
          <a:off x="4777188" y="1508765"/>
          <a:ext cx="1107283" cy="396240"/>
        </p:xfrm>
        <a:graphic>
          <a:graphicData uri="http://schemas.openxmlformats.org/drawingml/2006/table">
            <a:tbl>
              <a:tblPr firstRow="1" bandRow="1">
                <a:tableStyleId>{8EC20E35-A176-4012-BC5E-935CFFF8708E}</a:tableStyleId>
              </a:tblPr>
              <a:tblGrid>
                <a:gridCol w="1107283">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1"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513823475"/>
              </p:ext>
            </p:extLst>
          </p:nvPr>
        </p:nvGraphicFramePr>
        <p:xfrm>
          <a:off x="4777189" y="2555110"/>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2"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52366008"/>
              </p:ext>
            </p:extLst>
          </p:nvPr>
        </p:nvGraphicFramePr>
        <p:xfrm>
          <a:off x="5880365" y="2225420"/>
          <a:ext cx="6838108" cy="701040"/>
        </p:xfrm>
        <a:graphic>
          <a:graphicData uri="http://schemas.openxmlformats.org/drawingml/2006/table">
            <a:tbl>
              <a:tblPr firstRow="1" bandRow="1">
                <a:tableStyleId>{8EC20E35-A176-4012-BC5E-935CFFF8708E}</a:tableStyleId>
              </a:tblPr>
              <a:tblGrid>
                <a:gridCol w="6838108">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Select students</a:t>
                      </a:r>
                      <a:r>
                        <a:rPr lang="en-US" sz="2000" b="0" kern="1200" baseline="0" dirty="0" smtClean="0">
                          <a:solidFill>
                            <a:schemeClr val="tx1"/>
                          </a:solidFill>
                          <a:latin typeface="+mn-lt"/>
                          <a:ea typeface="+mn-ea"/>
                          <a:cs typeface="+mn-cs"/>
                        </a:rPr>
                        <a:t> whose Name starts with a and</a:t>
                      </a:r>
                    </a:p>
                    <a:p>
                      <a:pPr algn="l"/>
                      <a:r>
                        <a:rPr lang="en-US" sz="2000" b="0" kern="1200" baseline="0" dirty="0" smtClean="0">
                          <a:solidFill>
                            <a:schemeClr val="tx1"/>
                          </a:solidFill>
                          <a:latin typeface="+mn-lt"/>
                          <a:ea typeface="+mn-ea"/>
                          <a:cs typeface="+mn-cs"/>
                        </a:rPr>
                        <a:t>ignore the case</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3"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3642466847"/>
              </p:ext>
            </p:extLst>
          </p:nvPr>
        </p:nvGraphicFramePr>
        <p:xfrm>
          <a:off x="5878551" y="2917096"/>
          <a:ext cx="6050213" cy="822960"/>
        </p:xfrm>
        <a:graphic>
          <a:graphicData uri="http://schemas.openxmlformats.org/drawingml/2006/table">
            <a:tbl>
              <a:tblPr firstRow="1" bandRow="1">
                <a:tableStyleId>{8EC20E35-A176-4012-BC5E-935CFFF8708E}</a:tableStyleId>
              </a:tblPr>
              <a:tblGrid>
                <a:gridCol w="6050213">
                  <a:extLst>
                    <a:ext uri="{9D8B030D-6E8A-4147-A177-3AD203B41FA5}">
                      <a16:colId xmlns:a16="http://schemas.microsoft.com/office/drawing/2014/main" xmlns="" val="20000"/>
                    </a:ext>
                  </a:extLst>
                </a:gridCol>
              </a:tblGrid>
              <a:tr h="285488">
                <a:tc>
                  <a:txBody>
                    <a:bodyPr/>
                    <a:lstStyle/>
                    <a:p>
                      <a:r>
                        <a:rPr lang="en-US" sz="1600" b="0" dirty="0" smtClean="0">
                          <a:solidFill>
                            <a:schemeClr val="tx2">
                              <a:lumMod val="60000"/>
                              <a:lumOff val="40000"/>
                            </a:schemeClr>
                          </a:solidFill>
                          <a:latin typeface="Cascadia Mono" panose="020B0609020000020004" pitchFamily="49" charset="0"/>
                        </a:rPr>
                        <a:t>IEnumerable</a:t>
                      </a:r>
                      <a:r>
                        <a:rPr lang="en-US" sz="1600" b="0" dirty="0" smtClean="0">
                          <a:solidFill>
                            <a:srgbClr val="000000"/>
                          </a:solidFill>
                          <a:latin typeface="Cascadia Mono" panose="020B0609020000020004" pitchFamily="49" charset="0"/>
                        </a:rPr>
                        <a:t>&lt;</a:t>
                      </a:r>
                      <a:r>
                        <a:rPr lang="en-US" sz="1600" b="0" kern="1200" dirty="0" smtClean="0">
                          <a:solidFill>
                            <a:schemeClr val="tx2">
                              <a:lumMod val="60000"/>
                              <a:lumOff val="40000"/>
                            </a:schemeClr>
                          </a:solidFill>
                          <a:latin typeface="Cascadia Mono" panose="020B0609020000020004" pitchFamily="49" charset="0"/>
                          <a:ea typeface="+mn-ea"/>
                          <a:cs typeface="+mn-cs"/>
                        </a:rPr>
                        <a:t>Student</a:t>
                      </a:r>
                      <a:r>
                        <a:rPr lang="en-US" sz="1600" b="0" dirty="0" smtClean="0">
                          <a:solidFill>
                            <a:srgbClr val="000000"/>
                          </a:solidFill>
                          <a:latin typeface="Cascadia Mono" panose="020B0609020000020004" pitchFamily="49" charset="0"/>
                        </a:rPr>
                        <a:t>&gt; </a:t>
                      </a:r>
                      <a:r>
                        <a:rPr lang="en-US" sz="1600" b="0" dirty="0" err="1" smtClean="0">
                          <a:solidFill>
                            <a:srgbClr val="000000"/>
                          </a:solidFill>
                          <a:latin typeface="Cascadia Mono" panose="020B0609020000020004" pitchFamily="49" charset="0"/>
                        </a:rPr>
                        <a:t>std</a:t>
                      </a:r>
                      <a:r>
                        <a:rPr lang="en-US" sz="1600" b="0" dirty="0" smtClean="0">
                          <a:solidFill>
                            <a:srgbClr val="000000"/>
                          </a:solidFill>
                          <a:latin typeface="Cascadia Mono" panose="020B0609020000020004" pitchFamily="49" charset="0"/>
                        </a:rPr>
                        <a:t> = </a:t>
                      </a:r>
                      <a:r>
                        <a:rPr lang="en-US" sz="1600" b="0" kern="1200" dirty="0" err="1" smtClean="0">
                          <a:solidFill>
                            <a:schemeClr val="tx2">
                              <a:lumMod val="60000"/>
                              <a:lumOff val="40000"/>
                            </a:schemeClr>
                          </a:solidFill>
                          <a:latin typeface="Cascadia Mono" panose="020B0609020000020004" pitchFamily="49" charset="0"/>
                          <a:ea typeface="+mn-ea"/>
                          <a:cs typeface="+mn-cs"/>
                        </a:rPr>
                        <a:t>Student</a:t>
                      </a:r>
                      <a:r>
                        <a:rPr lang="en-US" sz="1600" b="0" dirty="0" err="1" smtClean="0">
                          <a:solidFill>
                            <a:srgbClr val="000000"/>
                          </a:solidFill>
                          <a:latin typeface="Cascadia Mono" panose="020B0609020000020004" pitchFamily="49" charset="0"/>
                        </a:rPr>
                        <a:t>.</a:t>
                      </a:r>
                      <a:r>
                        <a:rPr lang="en-US" sz="1600" b="0" dirty="0" err="1" smtClean="0">
                          <a:solidFill>
                            <a:schemeClr val="accent5">
                              <a:lumMod val="75000"/>
                            </a:schemeClr>
                          </a:solidFill>
                          <a:latin typeface="Cascadia Mono" panose="020B0609020000020004" pitchFamily="49" charset="0"/>
                        </a:rPr>
                        <a:t>GetStudents</a:t>
                      </a:r>
                      <a:r>
                        <a:rPr lang="en-US" sz="1600" b="0" dirty="0" smtClean="0">
                          <a:solidFill>
                            <a:srgbClr val="000000"/>
                          </a:solidFill>
                          <a:latin typeface="Cascadia Mono" panose="020B0609020000020004" pitchFamily="49" charset="0"/>
                        </a:rPr>
                        <a:t>()</a:t>
                      </a:r>
                    </a:p>
                    <a:p>
                      <a:r>
                        <a:rPr lang="en-US" sz="1600" b="0" dirty="0" smtClean="0">
                          <a:solidFill>
                            <a:srgbClr val="000000"/>
                          </a:solidFill>
                          <a:latin typeface="Cascadia Mono" panose="020B0609020000020004" pitchFamily="49" charset="0"/>
                        </a:rPr>
                        <a:t>.</a:t>
                      </a:r>
                      <a:r>
                        <a:rPr lang="en-US" sz="1600" b="0" dirty="0" smtClean="0">
                          <a:solidFill>
                            <a:schemeClr val="accent5">
                              <a:lumMod val="75000"/>
                            </a:schemeClr>
                          </a:solidFill>
                          <a:latin typeface="Cascadia Mono" panose="020B0609020000020004" pitchFamily="49" charset="0"/>
                        </a:rPr>
                        <a:t>Where</a:t>
                      </a:r>
                      <a:r>
                        <a:rPr lang="en-US" sz="1600" b="0" dirty="0" smtClean="0">
                          <a:solidFill>
                            <a:srgbClr val="000000"/>
                          </a:solidFill>
                          <a:latin typeface="Cascadia Mono" panose="020B0609020000020004" pitchFamily="49" charset="0"/>
                        </a:rPr>
                        <a:t>(</a:t>
                      </a:r>
                      <a:r>
                        <a:rPr lang="en-IN" sz="1600" b="0" dirty="0" smtClean="0">
                          <a:solidFill>
                            <a:srgbClr val="000000"/>
                          </a:solidFill>
                          <a:latin typeface="Cascadia Mono" panose="020B0609020000020004" pitchFamily="49" charset="0"/>
                        </a:rPr>
                        <a:t>s =&gt; </a:t>
                      </a:r>
                      <a:r>
                        <a:rPr lang="en-IN" sz="1600" b="0" dirty="0" err="1" smtClean="0">
                          <a:solidFill>
                            <a:srgbClr val="000000"/>
                          </a:solidFill>
                          <a:latin typeface="Cascadia Mono" panose="020B0609020000020004" pitchFamily="49" charset="0"/>
                        </a:rPr>
                        <a:t>s.Name.</a:t>
                      </a:r>
                      <a:r>
                        <a:rPr lang="en-IN" sz="1600" b="0" dirty="0" err="1" smtClean="0">
                          <a:solidFill>
                            <a:schemeClr val="accent5">
                              <a:lumMod val="75000"/>
                            </a:schemeClr>
                          </a:solidFill>
                          <a:latin typeface="Cascadia Mono" panose="020B0609020000020004" pitchFamily="49" charset="0"/>
                        </a:rPr>
                        <a:t>StartsWith</a:t>
                      </a:r>
                      <a:r>
                        <a:rPr lang="en-IN" sz="1600" b="0" dirty="0" smtClean="0">
                          <a:solidFill>
                            <a:srgbClr val="000000"/>
                          </a:solidFill>
                          <a:latin typeface="Cascadia Mono" panose="020B0609020000020004" pitchFamily="49" charset="0"/>
                        </a:rPr>
                        <a:t>(</a:t>
                      </a:r>
                      <a:r>
                        <a:rPr lang="en-IN" sz="1600" b="0" dirty="0" smtClean="0">
                          <a:solidFill>
                            <a:srgbClr val="A31515"/>
                          </a:solidFill>
                          <a:latin typeface="Cascadia Mono" panose="020B0609020000020004" pitchFamily="49" charset="0"/>
                        </a:rPr>
                        <a:t>"a"</a:t>
                      </a:r>
                      <a:r>
                        <a:rPr lang="en-IN" sz="1600" b="0" dirty="0" smtClean="0">
                          <a:solidFill>
                            <a:schemeClr val="tx1"/>
                          </a:solidFill>
                          <a:latin typeface="Cascadia Mono" panose="020B0609020000020004" pitchFamily="49" charset="0"/>
                        </a:rPr>
                        <a:t>,</a:t>
                      </a:r>
                      <a:r>
                        <a:rPr lang="en-IN" sz="1600" b="0" dirty="0" smtClean="0">
                          <a:solidFill>
                            <a:srgbClr val="A31515"/>
                          </a:solidFill>
                          <a:latin typeface="Cascadia Mono" panose="020B0609020000020004" pitchFamily="49" charset="0"/>
                        </a:rPr>
                        <a:t>    </a:t>
                      </a:r>
                      <a:r>
                        <a:rPr lang="en-IN" sz="1600" b="0" kern="1200" dirty="0" err="1" smtClean="0">
                          <a:solidFill>
                            <a:schemeClr val="tx2">
                              <a:lumMod val="60000"/>
                              <a:lumOff val="40000"/>
                            </a:schemeClr>
                          </a:solidFill>
                          <a:latin typeface="Cascadia Mono" panose="020B0609020000020004" pitchFamily="49" charset="0"/>
                          <a:ea typeface="+mn-ea"/>
                          <a:cs typeface="+mn-cs"/>
                        </a:rPr>
                        <a:t>StringComparison</a:t>
                      </a:r>
                      <a:r>
                        <a:rPr lang="en-IN" sz="1600" b="0" dirty="0" err="1" smtClean="0">
                          <a:solidFill>
                            <a:srgbClr val="000000"/>
                          </a:solidFill>
                          <a:latin typeface="Cascadia Mono" panose="020B0609020000020004" pitchFamily="49" charset="0"/>
                        </a:rPr>
                        <a:t>.InvariantCultureIgnoreCase</a:t>
                      </a:r>
                      <a:r>
                        <a:rPr lang="en-IN" sz="1600" dirty="0" smtClean="0">
                          <a:solidFill>
                            <a:srgbClr val="000000"/>
                          </a:solidFill>
                          <a:latin typeface="Cascadia Mono" panose="020B0609020000020004" pitchFamily="49" charset="0"/>
                        </a:rPr>
                        <a:t>)</a:t>
                      </a:r>
                      <a:r>
                        <a:rPr lang="en-US" sz="1600" b="0" dirty="0" smtClean="0">
                          <a:solidFill>
                            <a:srgbClr val="000000"/>
                          </a:solidFill>
                          <a:latin typeface="Cascadia Mono" panose="020B0609020000020004" pitchFamily="49" charset="0"/>
                        </a:rPr>
                        <a:t>);</a:t>
                      </a:r>
                      <a:endParaRPr lang="en-US" sz="1600" b="0" dirty="0">
                        <a:solidFill>
                          <a:prstClr val="black"/>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4"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1629152765"/>
              </p:ext>
            </p:extLst>
          </p:nvPr>
        </p:nvGraphicFramePr>
        <p:xfrm>
          <a:off x="4777189" y="2935348"/>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9"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1973926783"/>
              </p:ext>
            </p:extLst>
          </p:nvPr>
        </p:nvGraphicFramePr>
        <p:xfrm>
          <a:off x="4777188" y="4184871"/>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20"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634336687"/>
              </p:ext>
            </p:extLst>
          </p:nvPr>
        </p:nvGraphicFramePr>
        <p:xfrm>
          <a:off x="5880365" y="3800859"/>
          <a:ext cx="5208427" cy="701040"/>
        </p:xfrm>
        <a:graphic>
          <a:graphicData uri="http://schemas.openxmlformats.org/drawingml/2006/table">
            <a:tbl>
              <a:tblPr firstRow="1" bandRow="1">
                <a:tableStyleId>{8EC20E35-A176-4012-BC5E-935CFFF8708E}</a:tableStyleId>
              </a:tblPr>
              <a:tblGrid>
                <a:gridCol w="5208427">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Select students whose </a:t>
                      </a:r>
                      <a:r>
                        <a:rPr lang="en-US" sz="2000" b="0" kern="1200" dirty="0" err="1" smtClean="0">
                          <a:solidFill>
                            <a:schemeClr val="tx1"/>
                          </a:solidFill>
                          <a:latin typeface="+mn-lt"/>
                          <a:ea typeface="+mn-ea"/>
                          <a:cs typeface="+mn-cs"/>
                        </a:rPr>
                        <a:t>Rno</a:t>
                      </a:r>
                      <a:r>
                        <a:rPr lang="en-US" sz="2000" b="0" kern="1200" dirty="0" smtClean="0">
                          <a:solidFill>
                            <a:schemeClr val="tx1"/>
                          </a:solidFill>
                          <a:latin typeface="+mn-lt"/>
                          <a:ea typeface="+mn-ea"/>
                          <a:cs typeface="+mn-cs"/>
                        </a:rPr>
                        <a:t> between 103 and</a:t>
                      </a:r>
                      <a:r>
                        <a:rPr lang="en-US" sz="2000" b="0" kern="1200" baseline="0" dirty="0" smtClean="0">
                          <a:solidFill>
                            <a:schemeClr val="tx1"/>
                          </a:solidFill>
                          <a:latin typeface="+mn-lt"/>
                          <a:ea typeface="+mn-ea"/>
                          <a:cs typeface="+mn-cs"/>
                        </a:rPr>
                        <a:t> 107 and CPI more than 7 and Semester is 4</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21"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3615630086"/>
              </p:ext>
            </p:extLst>
          </p:nvPr>
        </p:nvGraphicFramePr>
        <p:xfrm>
          <a:off x="5812522" y="4501899"/>
          <a:ext cx="6182270" cy="822960"/>
        </p:xfrm>
        <a:graphic>
          <a:graphicData uri="http://schemas.openxmlformats.org/drawingml/2006/table">
            <a:tbl>
              <a:tblPr firstRow="1" bandRow="1">
                <a:tableStyleId>{8EC20E35-A176-4012-BC5E-935CFFF8708E}</a:tableStyleId>
              </a:tblPr>
              <a:tblGrid>
                <a:gridCol w="6182270">
                  <a:extLst>
                    <a:ext uri="{9D8B030D-6E8A-4147-A177-3AD203B41FA5}">
                      <a16:colId xmlns:a16="http://schemas.microsoft.com/office/drawing/2014/main" xmlns="" val="20000"/>
                    </a:ext>
                  </a:extLst>
                </a:gridCol>
              </a:tblGrid>
              <a:tr h="285488">
                <a:tc>
                  <a:txBody>
                    <a:bodyPr/>
                    <a:lstStyle/>
                    <a:p>
                      <a:r>
                        <a:rPr lang="en-US" sz="1600" b="0" baseline="0" dirty="0" smtClean="0">
                          <a:solidFill>
                            <a:srgbClr val="000000"/>
                          </a:solidFill>
                          <a:latin typeface="Cascadia Mono" panose="020B0609020000020004" pitchFamily="49" charset="0"/>
                        </a:rPr>
                        <a:t> </a:t>
                      </a:r>
                      <a:r>
                        <a:rPr lang="en-US" sz="1600" b="0" dirty="0" smtClean="0">
                          <a:solidFill>
                            <a:schemeClr val="tx2">
                              <a:lumMod val="60000"/>
                              <a:lumOff val="40000"/>
                            </a:schemeClr>
                          </a:solidFill>
                          <a:latin typeface="Cascadia Mono" panose="020B0609020000020004" pitchFamily="49" charset="0"/>
                        </a:rPr>
                        <a:t>IEnumerable</a:t>
                      </a:r>
                      <a:r>
                        <a:rPr lang="en-US" sz="1600" b="0" dirty="0" smtClean="0">
                          <a:solidFill>
                            <a:srgbClr val="000000"/>
                          </a:solidFill>
                          <a:latin typeface="Cascadia Mono" panose="020B0609020000020004" pitchFamily="49" charset="0"/>
                        </a:rPr>
                        <a:t>&lt;</a:t>
                      </a:r>
                      <a:r>
                        <a:rPr lang="en-US" sz="1600" b="0" kern="1200" dirty="0" smtClean="0">
                          <a:solidFill>
                            <a:schemeClr val="tx2">
                              <a:lumMod val="60000"/>
                              <a:lumOff val="40000"/>
                            </a:schemeClr>
                          </a:solidFill>
                          <a:latin typeface="Cascadia Mono" panose="020B0609020000020004" pitchFamily="49" charset="0"/>
                          <a:ea typeface="+mn-ea"/>
                          <a:cs typeface="+mn-cs"/>
                        </a:rPr>
                        <a:t>Student</a:t>
                      </a:r>
                      <a:r>
                        <a:rPr lang="en-US" sz="1600" b="0" dirty="0" smtClean="0">
                          <a:solidFill>
                            <a:srgbClr val="000000"/>
                          </a:solidFill>
                          <a:latin typeface="Cascadia Mono" panose="020B0609020000020004" pitchFamily="49" charset="0"/>
                        </a:rPr>
                        <a:t>&gt; </a:t>
                      </a:r>
                      <a:r>
                        <a:rPr lang="en-US" sz="1600" b="0" dirty="0" err="1" smtClean="0">
                          <a:solidFill>
                            <a:srgbClr val="000000"/>
                          </a:solidFill>
                          <a:latin typeface="Cascadia Mono" panose="020B0609020000020004" pitchFamily="49" charset="0"/>
                        </a:rPr>
                        <a:t>std</a:t>
                      </a:r>
                      <a:r>
                        <a:rPr lang="en-US" sz="1600" b="0" dirty="0" smtClean="0">
                          <a:solidFill>
                            <a:srgbClr val="000000"/>
                          </a:solidFill>
                          <a:latin typeface="Cascadia Mono" panose="020B0609020000020004" pitchFamily="49" charset="0"/>
                        </a:rPr>
                        <a:t> = </a:t>
                      </a:r>
                      <a:r>
                        <a:rPr lang="en-US" sz="1600" b="0" kern="1200" dirty="0" err="1" smtClean="0">
                          <a:solidFill>
                            <a:schemeClr val="tx2">
                              <a:lumMod val="60000"/>
                              <a:lumOff val="40000"/>
                            </a:schemeClr>
                          </a:solidFill>
                          <a:latin typeface="Cascadia Mono" panose="020B0609020000020004" pitchFamily="49" charset="0"/>
                          <a:ea typeface="+mn-ea"/>
                          <a:cs typeface="+mn-cs"/>
                        </a:rPr>
                        <a:t>Student</a:t>
                      </a:r>
                      <a:r>
                        <a:rPr lang="en-US" sz="1600" b="0" dirty="0" err="1" smtClean="0">
                          <a:solidFill>
                            <a:srgbClr val="000000"/>
                          </a:solidFill>
                          <a:latin typeface="Cascadia Mono" panose="020B0609020000020004" pitchFamily="49" charset="0"/>
                        </a:rPr>
                        <a:t>.</a:t>
                      </a:r>
                      <a:r>
                        <a:rPr lang="en-US" sz="1600" b="0" dirty="0" err="1" smtClean="0">
                          <a:solidFill>
                            <a:schemeClr val="accent5">
                              <a:lumMod val="75000"/>
                            </a:schemeClr>
                          </a:solidFill>
                          <a:latin typeface="Cascadia Mono" panose="020B0609020000020004" pitchFamily="49" charset="0"/>
                        </a:rPr>
                        <a:t>GetStudents</a:t>
                      </a:r>
                      <a:r>
                        <a:rPr lang="en-US" sz="1600" b="0" dirty="0" smtClean="0">
                          <a:solidFill>
                            <a:srgbClr val="000000"/>
                          </a:solidFill>
                          <a:latin typeface="Cascadia Mono" panose="020B0609020000020004" pitchFamily="49" charset="0"/>
                        </a:rPr>
                        <a:t>()</a:t>
                      </a:r>
                    </a:p>
                    <a:p>
                      <a:r>
                        <a:rPr lang="en-US" sz="1600" b="0" dirty="0" smtClean="0">
                          <a:solidFill>
                            <a:srgbClr val="000000"/>
                          </a:solidFill>
                          <a:latin typeface="Cascadia Mono" panose="020B0609020000020004" pitchFamily="49" charset="0"/>
                        </a:rPr>
                        <a:t> .</a:t>
                      </a:r>
                      <a:r>
                        <a:rPr lang="en-US" sz="1600" b="0" dirty="0" smtClean="0">
                          <a:solidFill>
                            <a:schemeClr val="accent5">
                              <a:lumMod val="75000"/>
                            </a:schemeClr>
                          </a:solidFill>
                          <a:latin typeface="Cascadia Mono" panose="020B0609020000020004" pitchFamily="49" charset="0"/>
                        </a:rPr>
                        <a:t>Where</a:t>
                      </a:r>
                      <a:r>
                        <a:rPr lang="en-US" sz="1600" b="0" dirty="0" smtClean="0">
                          <a:solidFill>
                            <a:srgbClr val="000000"/>
                          </a:solidFill>
                          <a:latin typeface="Cascadia Mono" panose="020B0609020000020004" pitchFamily="49" charset="0"/>
                        </a:rPr>
                        <a:t>(</a:t>
                      </a:r>
                      <a:r>
                        <a:rPr lang="pt-BR" sz="1600" b="0" dirty="0" smtClean="0">
                          <a:solidFill>
                            <a:srgbClr val="000000"/>
                          </a:solidFill>
                          <a:latin typeface="Cascadia Mono" panose="020B0609020000020004" pitchFamily="49" charset="0"/>
                        </a:rPr>
                        <a:t>s=&gt;s.Rno &gt;= 103 &amp;&amp; s.Rno&lt;= 106 </a:t>
                      </a:r>
                    </a:p>
                    <a:p>
                      <a:r>
                        <a:rPr lang="pt-BR" sz="1600" b="0" dirty="0" smtClean="0">
                          <a:solidFill>
                            <a:srgbClr val="000000"/>
                          </a:solidFill>
                          <a:latin typeface="Cascadia Mono" panose="020B0609020000020004" pitchFamily="49" charset="0"/>
                        </a:rPr>
                        <a:t>    &amp;&amp; s.CPI&gt;7 &amp;&amp; s.Sem ==4</a:t>
                      </a:r>
                      <a:r>
                        <a:rPr lang="en-US" sz="1600" b="0" dirty="0" smtClean="0">
                          <a:solidFill>
                            <a:srgbClr val="000000"/>
                          </a:solidFill>
                          <a:latin typeface="Cascadia Mono" panose="020B0609020000020004" pitchFamily="49" charset="0"/>
                        </a:rPr>
                        <a:t>);</a:t>
                      </a:r>
                      <a:endParaRPr lang="en-US" sz="1600" b="0" dirty="0">
                        <a:solidFill>
                          <a:prstClr val="black"/>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22"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81408878"/>
              </p:ext>
            </p:extLst>
          </p:nvPr>
        </p:nvGraphicFramePr>
        <p:xfrm>
          <a:off x="4777188" y="4583818"/>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71519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22" presetClass="entr" presetSubtype="8"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par>
                                <p:cTn id="29" presetID="22" presetClass="entr" presetSubtype="8"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par>
                                <p:cTn id="36" presetID="22" presetClass="entr" presetSubtype="8"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par>
                                <p:cTn id="44" presetID="22" presetClass="entr" presetSubtype="8"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22" presetClass="entr" presetSubtype="8"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left)">
                                      <p:cBhvr>
                                        <p:cTn id="5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a:t>
            </a:r>
            <a:endParaRPr lang="en-IN" dirty="0"/>
          </a:p>
        </p:txBody>
      </p:sp>
      <p:sp>
        <p:nvSpPr>
          <p:cNvPr id="3" name="Content Placeholder 2"/>
          <p:cNvSpPr>
            <a:spLocks noGrp="1"/>
          </p:cNvSpPr>
          <p:nvPr>
            <p:ph idx="1"/>
          </p:nvPr>
        </p:nvSpPr>
        <p:spPr/>
        <p:txBody>
          <a:bodyPr/>
          <a:lstStyle/>
          <a:p>
            <a:pPr fontAlgn="base"/>
            <a:r>
              <a:rPr lang="en-US" b="1" dirty="0"/>
              <a:t>Familiar language:</a:t>
            </a:r>
            <a:r>
              <a:rPr lang="en-US" dirty="0"/>
              <a:t> Developers don't have to learn a new query language for each type of data source or data format.</a:t>
            </a:r>
          </a:p>
          <a:p>
            <a:pPr fontAlgn="base"/>
            <a:r>
              <a:rPr lang="en-US" b="1" dirty="0"/>
              <a:t>Less coding:</a:t>
            </a:r>
            <a:r>
              <a:rPr lang="en-US" dirty="0"/>
              <a:t> It reduces the amount of code to be written as compared with a more traditional approach.</a:t>
            </a:r>
          </a:p>
          <a:p>
            <a:pPr fontAlgn="base"/>
            <a:r>
              <a:rPr lang="en-US" b="1" dirty="0"/>
              <a:t>Readable code:</a:t>
            </a:r>
            <a:r>
              <a:rPr lang="en-US" dirty="0"/>
              <a:t> LINQ makes the code more readable so other developers can easily understand and maintain it.</a:t>
            </a:r>
          </a:p>
          <a:p>
            <a:pPr fontAlgn="base"/>
            <a:r>
              <a:rPr lang="en-US" b="1" dirty="0"/>
              <a:t>Standardized way of querying multiple data sources:</a:t>
            </a:r>
            <a:r>
              <a:rPr lang="en-US" dirty="0"/>
              <a:t> The same LINQ syntax can be used to query multiple data sources.</a:t>
            </a:r>
          </a:p>
          <a:p>
            <a:pPr fontAlgn="base"/>
            <a:r>
              <a:rPr lang="en-US" b="1" dirty="0"/>
              <a:t>Compile time safety of queries:</a:t>
            </a:r>
            <a:r>
              <a:rPr lang="en-US" dirty="0"/>
              <a:t> It provides type checking of objects at compile time.</a:t>
            </a:r>
          </a:p>
          <a:p>
            <a:pPr fontAlgn="base"/>
            <a:r>
              <a:rPr lang="en-US" b="1" dirty="0"/>
              <a:t>IntelliSense Support:</a:t>
            </a:r>
            <a:r>
              <a:rPr lang="en-US" dirty="0"/>
              <a:t> LINQ provides IntelliSense for generic collections.</a:t>
            </a:r>
          </a:p>
          <a:p>
            <a:r>
              <a:rPr lang="en-US" b="1" dirty="0"/>
              <a:t>Shaping data: </a:t>
            </a:r>
            <a:r>
              <a:rPr lang="en-US" dirty="0"/>
              <a:t>You can retrieve data in different shapes.</a:t>
            </a:r>
            <a:endParaRPr lang="en-IN" dirty="0"/>
          </a:p>
        </p:txBody>
      </p:sp>
    </p:spTree>
    <p:extLst>
      <p:ext uri="{BB962C8B-B14F-4D97-AF65-F5344CB8AC3E}">
        <p14:creationId xmlns:p14="http://schemas.microsoft.com/office/powerpoint/2010/main" val="174935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a:t>
            </a:r>
            <a:endParaRPr lang="en-IN" dirty="0"/>
          </a:p>
        </p:txBody>
      </p:sp>
      <p:sp>
        <p:nvSpPr>
          <p:cNvPr id="3" name="Content Placeholder 2"/>
          <p:cNvSpPr>
            <a:spLocks noGrp="1"/>
          </p:cNvSpPr>
          <p:nvPr>
            <p:ph idx="1"/>
          </p:nvPr>
        </p:nvSpPr>
        <p:spPr/>
        <p:txBody>
          <a:bodyPr/>
          <a:lstStyle/>
          <a:p>
            <a:pPr fontAlgn="base"/>
            <a:r>
              <a:rPr lang="en-US" dirty="0"/>
              <a:t>Using LINQ, it isn’t easy to write complex queries like SQL.</a:t>
            </a:r>
          </a:p>
          <a:p>
            <a:pPr fontAlgn="base"/>
            <a:r>
              <a:rPr lang="en-US" dirty="0"/>
              <a:t>LINQ doesn’t take full advantage of SQL features like a cached execution plan for the stored procedure.</a:t>
            </a:r>
          </a:p>
          <a:p>
            <a:pPr fontAlgn="base"/>
            <a:r>
              <a:rPr lang="en-US" dirty="0"/>
              <a:t>We will get the worst performance if we don’t write the queries properly.</a:t>
            </a:r>
          </a:p>
          <a:p>
            <a:pPr fontAlgn="base"/>
            <a:r>
              <a:rPr lang="en-US" dirty="0"/>
              <a:t>If we make some changes to our queries, we need to recompile the application and redeploy the DLL to the server.</a:t>
            </a:r>
          </a:p>
          <a:p>
            <a:endParaRPr lang="en-IN" dirty="0"/>
          </a:p>
        </p:txBody>
      </p:sp>
    </p:spTree>
    <p:extLst>
      <p:ext uri="{BB962C8B-B14F-4D97-AF65-F5344CB8AC3E}">
        <p14:creationId xmlns:p14="http://schemas.microsoft.com/office/powerpoint/2010/main" val="303552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OfType Operator</a:t>
            </a:r>
            <a:endParaRPr lang="en-IN" dirty="0"/>
          </a:p>
        </p:txBody>
      </p:sp>
      <p:sp>
        <p:nvSpPr>
          <p:cNvPr id="5" name="Rectangle 4"/>
          <p:cNvSpPr/>
          <p:nvPr/>
        </p:nvSpPr>
        <p:spPr>
          <a:xfrm>
            <a:off x="429491" y="863444"/>
            <a:ext cx="10986655" cy="707886"/>
          </a:xfrm>
          <a:prstGeom prst="rect">
            <a:avLst/>
          </a:prstGeom>
        </p:spPr>
        <p:txBody>
          <a:bodyPr wrap="square">
            <a:spAutoFit/>
          </a:bodyPr>
          <a:lstStyle/>
          <a:p>
            <a:r>
              <a:rPr lang="en-US" sz="2000" dirty="0">
                <a:solidFill>
                  <a:schemeClr val="tx2">
                    <a:lumMod val="60000"/>
                    <a:lumOff val="40000"/>
                  </a:schemeClr>
                </a:solidFill>
                <a:latin typeface="Cascadia Mono" panose="020B0609020000020004" pitchFamily="49" charset="0"/>
              </a:rPr>
              <a:t>List</a:t>
            </a:r>
            <a:r>
              <a:rPr lang="en-US" sz="2000" dirty="0" smtClean="0">
                <a:solidFill>
                  <a:srgbClr val="000000"/>
                </a:solidFill>
                <a:latin typeface="Cascadia Mono" panose="020B0609020000020004" pitchFamily="49" charset="0"/>
              </a:rPr>
              <a:t>&lt;</a:t>
            </a:r>
            <a:r>
              <a:rPr lang="en-US" sz="2000" dirty="0" smtClean="0">
                <a:solidFill>
                  <a:srgbClr val="0000FF"/>
                </a:solidFill>
                <a:latin typeface="Cascadia Mono" panose="020B0609020000020004" pitchFamily="49" charset="0"/>
              </a:rPr>
              <a:t>object</a:t>
            </a:r>
            <a:r>
              <a:rPr lang="en-US" sz="2000" dirty="0">
                <a:solidFill>
                  <a:srgbClr val="000000"/>
                </a:solidFill>
                <a:latin typeface="Cascadia Mono" panose="020B0609020000020004" pitchFamily="49" charset="0"/>
              </a:rPr>
              <a:t>&gt; list = </a:t>
            </a:r>
            <a:r>
              <a:rPr lang="en-US" sz="2000" dirty="0">
                <a:solidFill>
                  <a:srgbClr val="0000FF"/>
                </a:solidFill>
                <a:latin typeface="Cascadia Mono" panose="020B0609020000020004" pitchFamily="49" charset="0"/>
              </a:rPr>
              <a:t>new</a:t>
            </a:r>
            <a:r>
              <a:rPr lang="en-US" sz="2000" dirty="0">
                <a:solidFill>
                  <a:srgbClr val="000000"/>
                </a:solidFill>
                <a:latin typeface="Cascadia Mono" panose="020B0609020000020004" pitchFamily="49" charset="0"/>
              </a:rPr>
              <a:t> </a:t>
            </a:r>
            <a:r>
              <a:rPr lang="en-US" sz="2000" dirty="0">
                <a:solidFill>
                  <a:schemeClr val="tx2">
                    <a:lumMod val="60000"/>
                    <a:lumOff val="40000"/>
                  </a:schemeClr>
                </a:solidFill>
                <a:latin typeface="Cascadia Mono" panose="020B0609020000020004" pitchFamily="49" charset="0"/>
              </a:rPr>
              <a:t>List</a:t>
            </a:r>
            <a:r>
              <a:rPr lang="en-US" sz="2000" dirty="0">
                <a:solidFill>
                  <a:srgbClr val="000000"/>
                </a:solidFill>
                <a:latin typeface="Cascadia Mono" panose="020B0609020000020004" pitchFamily="49" charset="0"/>
              </a:rPr>
              <a:t>&lt;</a:t>
            </a:r>
            <a:r>
              <a:rPr lang="en-US" sz="2000" dirty="0">
                <a:solidFill>
                  <a:srgbClr val="0000FF"/>
                </a:solidFill>
                <a:latin typeface="Cascadia Mono" panose="020B0609020000020004" pitchFamily="49" charset="0"/>
              </a:rPr>
              <a:t>object</a:t>
            </a:r>
            <a:r>
              <a:rPr lang="en-US" sz="2000" dirty="0">
                <a:solidFill>
                  <a:srgbClr val="000000"/>
                </a:solidFill>
                <a:latin typeface="Cascadia Mono" panose="020B0609020000020004" pitchFamily="49" charset="0"/>
              </a:rPr>
              <a:t>&gt;() { </a:t>
            </a:r>
            <a:r>
              <a:rPr lang="en-US" sz="2000" dirty="0">
                <a:solidFill>
                  <a:srgbClr val="A31515"/>
                </a:solidFill>
                <a:latin typeface="Cascadia Mono" panose="020B0609020000020004" pitchFamily="49" charset="0"/>
              </a:rPr>
              <a:t>"Darshan"</a:t>
            </a:r>
            <a:r>
              <a:rPr lang="en-US" sz="2000" dirty="0">
                <a:solidFill>
                  <a:srgbClr val="000000"/>
                </a:solidFill>
                <a:latin typeface="Cascadia Mono" panose="020B0609020000020004" pitchFamily="49" charset="0"/>
              </a:rPr>
              <a:t>,105, 101, </a:t>
            </a:r>
            <a:r>
              <a:rPr lang="en-US" sz="2000" dirty="0">
                <a:solidFill>
                  <a:srgbClr val="A31515"/>
                </a:solidFill>
                <a:latin typeface="Cascadia Mono" panose="020B0609020000020004" pitchFamily="49" charset="0"/>
              </a:rPr>
              <a:t>"University"</a:t>
            </a:r>
            <a:r>
              <a:rPr lang="en-US" sz="2000" dirty="0">
                <a:solidFill>
                  <a:srgbClr val="000000"/>
                </a:solidFill>
                <a:latin typeface="Cascadia Mono" panose="020B0609020000020004" pitchFamily="49" charset="0"/>
              </a:rPr>
              <a:t>, 5.555,99.99, </a:t>
            </a:r>
            <a:r>
              <a:rPr lang="en-US" sz="2000" dirty="0">
                <a:solidFill>
                  <a:srgbClr val="0000FF"/>
                </a:solidFill>
                <a:latin typeface="Cascadia Mono" panose="020B0609020000020004" pitchFamily="49" charset="0"/>
              </a:rPr>
              <a:t>new</a:t>
            </a:r>
            <a:r>
              <a:rPr lang="en-US" sz="2000" dirty="0">
                <a:solidFill>
                  <a:srgbClr val="000000"/>
                </a:solidFill>
                <a:latin typeface="Cascadia Mono" panose="020B0609020000020004" pitchFamily="49" charset="0"/>
              </a:rPr>
              <a:t> </a:t>
            </a:r>
            <a:r>
              <a:rPr lang="en-US" sz="2000" dirty="0" err="1">
                <a:solidFill>
                  <a:schemeClr val="tx2">
                    <a:lumMod val="60000"/>
                    <a:lumOff val="40000"/>
                  </a:schemeClr>
                </a:solidFill>
                <a:latin typeface="Cascadia Mono" panose="020B0609020000020004" pitchFamily="49" charset="0"/>
              </a:rPr>
              <a:t>DateTime</a:t>
            </a:r>
            <a:r>
              <a:rPr lang="en-US" sz="2000" dirty="0">
                <a:solidFill>
                  <a:srgbClr val="000000"/>
                </a:solidFill>
                <a:latin typeface="Cascadia Mono" panose="020B0609020000020004" pitchFamily="49" charset="0"/>
              </a:rPr>
              <a:t>(2005, 11, 02), </a:t>
            </a:r>
            <a:r>
              <a:rPr lang="en-US" sz="2000" dirty="0">
                <a:solidFill>
                  <a:srgbClr val="A31515"/>
                </a:solidFill>
                <a:latin typeface="Cascadia Mono" panose="020B0609020000020004" pitchFamily="49" charset="0"/>
              </a:rPr>
              <a:t>"Rajkot"</a:t>
            </a:r>
            <a:r>
              <a:rPr lang="en-US" sz="2000" dirty="0">
                <a:solidFill>
                  <a:srgbClr val="000000"/>
                </a:solidFill>
                <a:latin typeface="Cascadia Mono" panose="020B0609020000020004" pitchFamily="49" charset="0"/>
              </a:rPr>
              <a:t> };</a:t>
            </a:r>
            <a:endParaRPr lang="en-IN" sz="4800" dirty="0"/>
          </a:p>
        </p:txBody>
      </p:sp>
      <p:graphicFrame>
        <p:nvGraphicFramePr>
          <p:cNvPr id="6"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139088749"/>
              </p:ext>
            </p:extLst>
          </p:nvPr>
        </p:nvGraphicFramePr>
        <p:xfrm>
          <a:off x="444873" y="1966841"/>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7"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966882923"/>
              </p:ext>
            </p:extLst>
          </p:nvPr>
        </p:nvGraphicFramePr>
        <p:xfrm>
          <a:off x="1529946" y="1957953"/>
          <a:ext cx="4846393" cy="396240"/>
        </p:xfrm>
        <a:graphic>
          <a:graphicData uri="http://schemas.openxmlformats.org/drawingml/2006/table">
            <a:tbl>
              <a:tblPr firstRow="1" bandRow="1">
                <a:tableStyleId>{8EC20E35-A176-4012-BC5E-935CFFF8708E}</a:tableStyleId>
              </a:tblPr>
              <a:tblGrid>
                <a:gridCol w="4846393">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Retrieve</a:t>
                      </a:r>
                      <a:r>
                        <a:rPr lang="en-US" sz="2000" b="0" kern="1200" baseline="0" dirty="0" smtClean="0">
                          <a:solidFill>
                            <a:schemeClr val="tx1"/>
                          </a:solidFill>
                          <a:latin typeface="+mn-lt"/>
                          <a:ea typeface="+mn-ea"/>
                          <a:cs typeface="+mn-cs"/>
                        </a:rPr>
                        <a:t> </a:t>
                      </a:r>
                      <a:r>
                        <a:rPr lang="en-US" sz="2000" b="0" kern="1200" baseline="0" dirty="0" err="1" smtClean="0">
                          <a:solidFill>
                            <a:schemeClr val="tx1"/>
                          </a:solidFill>
                          <a:latin typeface="+mn-lt"/>
                          <a:ea typeface="+mn-ea"/>
                          <a:cs typeface="+mn-cs"/>
                        </a:rPr>
                        <a:t>int</a:t>
                      </a:r>
                      <a:r>
                        <a:rPr lang="en-US" sz="2000" b="0" kern="1200" baseline="0" dirty="0" smtClean="0">
                          <a:solidFill>
                            <a:schemeClr val="tx1"/>
                          </a:solidFill>
                          <a:latin typeface="+mn-lt"/>
                          <a:ea typeface="+mn-ea"/>
                          <a:cs typeface="+mn-cs"/>
                        </a:rPr>
                        <a:t> values from list</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8"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782143818"/>
              </p:ext>
            </p:extLst>
          </p:nvPr>
        </p:nvGraphicFramePr>
        <p:xfrm>
          <a:off x="1529946" y="2344259"/>
          <a:ext cx="10338437" cy="335280"/>
        </p:xfrm>
        <a:graphic>
          <a:graphicData uri="http://schemas.openxmlformats.org/drawingml/2006/table">
            <a:tbl>
              <a:tblPr firstRow="1" bandRow="1">
                <a:tableStyleId>{8EC20E35-A176-4012-BC5E-935CFFF8708E}</a:tableStyleId>
              </a:tblPr>
              <a:tblGrid>
                <a:gridCol w="10338437">
                  <a:extLst>
                    <a:ext uri="{9D8B030D-6E8A-4147-A177-3AD203B41FA5}">
                      <a16:colId xmlns:a16="http://schemas.microsoft.com/office/drawing/2014/main" xmlns="" val="20000"/>
                    </a:ext>
                  </a:extLst>
                </a:gridCol>
              </a:tblGrid>
              <a:tr h="285488">
                <a:tc>
                  <a:txBody>
                    <a:bodyPr/>
                    <a:lstStyle/>
                    <a:p>
                      <a:r>
                        <a:rPr lang="en-IN" sz="1600" b="0" dirty="0" err="1" smtClean="0">
                          <a:solidFill>
                            <a:srgbClr val="0000FF"/>
                          </a:solidFill>
                          <a:latin typeface="Cascadia Mono" panose="020B0609020000020004" pitchFamily="49" charset="0"/>
                        </a:rPr>
                        <a:t>var</a:t>
                      </a:r>
                      <a:r>
                        <a:rPr lang="en-IN" sz="1600" b="0" dirty="0" smtClean="0">
                          <a:solidFill>
                            <a:srgbClr val="000000"/>
                          </a:solidFill>
                          <a:latin typeface="Cascadia Mono" panose="020B0609020000020004" pitchFamily="49" charset="0"/>
                        </a:rPr>
                        <a:t> </a:t>
                      </a:r>
                      <a:r>
                        <a:rPr lang="en-IN" sz="1600" b="0" dirty="0" err="1" smtClean="0">
                          <a:solidFill>
                            <a:srgbClr val="000000"/>
                          </a:solidFill>
                          <a:latin typeface="Cascadia Mono" panose="020B0609020000020004" pitchFamily="49" charset="0"/>
                        </a:rPr>
                        <a:t>intList</a:t>
                      </a:r>
                      <a:r>
                        <a:rPr lang="en-IN" sz="1600" b="0" dirty="0" smtClean="0">
                          <a:solidFill>
                            <a:srgbClr val="000000"/>
                          </a:solidFill>
                          <a:latin typeface="Cascadia Mono" panose="020B0609020000020004" pitchFamily="49" charset="0"/>
                        </a:rPr>
                        <a:t> = </a:t>
                      </a:r>
                      <a:r>
                        <a:rPr lang="en-IN" sz="1600" b="0" dirty="0" err="1" smtClean="0">
                          <a:solidFill>
                            <a:srgbClr val="000000"/>
                          </a:solidFill>
                          <a:latin typeface="Cascadia Mono" panose="020B0609020000020004" pitchFamily="49" charset="0"/>
                        </a:rPr>
                        <a:t>list.</a:t>
                      </a:r>
                      <a:r>
                        <a:rPr lang="en-IN" sz="1600" b="0" dirty="0" err="1" smtClean="0">
                          <a:solidFill>
                            <a:schemeClr val="accent5">
                              <a:lumMod val="75000"/>
                            </a:schemeClr>
                          </a:solidFill>
                          <a:latin typeface="Cascadia Mono" panose="020B0609020000020004" pitchFamily="49" charset="0"/>
                        </a:rPr>
                        <a:t>OfType</a:t>
                      </a:r>
                      <a:r>
                        <a:rPr lang="en-IN" sz="1600" b="0" dirty="0" smtClean="0">
                          <a:solidFill>
                            <a:srgbClr val="000000"/>
                          </a:solidFill>
                          <a:latin typeface="Cascadia Mono" panose="020B0609020000020004" pitchFamily="49" charset="0"/>
                        </a:rPr>
                        <a:t>&lt;</a:t>
                      </a:r>
                      <a:r>
                        <a:rPr lang="en-IN" sz="1600" b="0" dirty="0" err="1" smtClean="0">
                          <a:solidFill>
                            <a:srgbClr val="0000FF"/>
                          </a:solidFill>
                          <a:latin typeface="Cascadia Mono" panose="020B0609020000020004" pitchFamily="49" charset="0"/>
                        </a:rPr>
                        <a:t>int</a:t>
                      </a:r>
                      <a:r>
                        <a:rPr lang="en-IN" sz="1600" b="0" dirty="0" smtClean="0">
                          <a:solidFill>
                            <a:srgbClr val="000000"/>
                          </a:solidFill>
                          <a:latin typeface="Cascadia Mono" panose="020B0609020000020004" pitchFamily="49" charset="0"/>
                        </a:rPr>
                        <a:t>&gt;().</a:t>
                      </a:r>
                      <a:r>
                        <a:rPr lang="en-IN" sz="1600" b="0" dirty="0" err="1" smtClean="0">
                          <a:solidFill>
                            <a:schemeClr val="accent5">
                              <a:lumMod val="75000"/>
                            </a:schemeClr>
                          </a:solidFill>
                          <a:latin typeface="Cascadia Mono" panose="020B0609020000020004" pitchFamily="49" charset="0"/>
                        </a:rPr>
                        <a:t>ToList</a:t>
                      </a:r>
                      <a:r>
                        <a:rPr lang="en-IN" sz="1600" b="0" dirty="0" smtClean="0">
                          <a:solidFill>
                            <a:srgbClr val="000000"/>
                          </a:solidFill>
                          <a:latin typeface="Cascadia Mono" panose="020B0609020000020004" pitchFamily="49" charset="0"/>
                        </a:rPr>
                        <a:t>();</a:t>
                      </a:r>
                      <a:endParaRPr lang="en-US" sz="1600" b="0" dirty="0">
                        <a:solidFill>
                          <a:srgbClr val="00B050"/>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9"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608586949"/>
              </p:ext>
            </p:extLst>
          </p:nvPr>
        </p:nvGraphicFramePr>
        <p:xfrm>
          <a:off x="444874" y="2354193"/>
          <a:ext cx="1100168" cy="396240"/>
        </p:xfrm>
        <a:graphic>
          <a:graphicData uri="http://schemas.openxmlformats.org/drawingml/2006/table">
            <a:tbl>
              <a:tblPr firstRow="1" bandRow="1">
                <a:tableStyleId>{8EC20E35-A176-4012-BC5E-935CFFF8708E}</a:tableStyleId>
              </a:tblPr>
              <a:tblGrid>
                <a:gridCol w="1100168">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0"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1246022874"/>
              </p:ext>
            </p:extLst>
          </p:nvPr>
        </p:nvGraphicFramePr>
        <p:xfrm>
          <a:off x="444873" y="2958436"/>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1"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1769341482"/>
              </p:ext>
            </p:extLst>
          </p:nvPr>
        </p:nvGraphicFramePr>
        <p:xfrm>
          <a:off x="1529946" y="2949548"/>
          <a:ext cx="4846393" cy="396240"/>
        </p:xfrm>
        <a:graphic>
          <a:graphicData uri="http://schemas.openxmlformats.org/drawingml/2006/table">
            <a:tbl>
              <a:tblPr firstRow="1" bandRow="1">
                <a:tableStyleId>{8EC20E35-A176-4012-BC5E-935CFFF8708E}</a:tableStyleId>
              </a:tblPr>
              <a:tblGrid>
                <a:gridCol w="4846393">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Retrieve</a:t>
                      </a:r>
                      <a:r>
                        <a:rPr lang="en-US" sz="2000" b="0" kern="1200" baseline="0" dirty="0" smtClean="0">
                          <a:solidFill>
                            <a:schemeClr val="tx1"/>
                          </a:solidFill>
                          <a:latin typeface="+mn-lt"/>
                          <a:ea typeface="+mn-ea"/>
                          <a:cs typeface="+mn-cs"/>
                        </a:rPr>
                        <a:t> string values from list</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2"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365658849"/>
              </p:ext>
            </p:extLst>
          </p:nvPr>
        </p:nvGraphicFramePr>
        <p:xfrm>
          <a:off x="1529946" y="3335854"/>
          <a:ext cx="10338437" cy="335280"/>
        </p:xfrm>
        <a:graphic>
          <a:graphicData uri="http://schemas.openxmlformats.org/drawingml/2006/table">
            <a:tbl>
              <a:tblPr firstRow="1" bandRow="1">
                <a:tableStyleId>{8EC20E35-A176-4012-BC5E-935CFFF8708E}</a:tableStyleId>
              </a:tblPr>
              <a:tblGrid>
                <a:gridCol w="10338437">
                  <a:extLst>
                    <a:ext uri="{9D8B030D-6E8A-4147-A177-3AD203B41FA5}">
                      <a16:colId xmlns:a16="http://schemas.microsoft.com/office/drawing/2014/main" xmlns="" val="20000"/>
                    </a:ext>
                  </a:extLst>
                </a:gridCol>
              </a:tblGrid>
              <a:tr h="285488">
                <a:tc>
                  <a:txBody>
                    <a:bodyPr/>
                    <a:lstStyle/>
                    <a:p>
                      <a:r>
                        <a:rPr lang="en-IN" sz="1600" b="0" dirty="0" err="1" smtClean="0">
                          <a:solidFill>
                            <a:srgbClr val="0000FF"/>
                          </a:solidFill>
                          <a:latin typeface="Cascadia Mono" panose="020B0609020000020004" pitchFamily="49" charset="0"/>
                        </a:rPr>
                        <a:t>var</a:t>
                      </a:r>
                      <a:r>
                        <a:rPr lang="en-IN" sz="1600" b="0" dirty="0" smtClean="0">
                          <a:solidFill>
                            <a:srgbClr val="000000"/>
                          </a:solidFill>
                          <a:latin typeface="Cascadia Mono" panose="020B0609020000020004" pitchFamily="49" charset="0"/>
                        </a:rPr>
                        <a:t> </a:t>
                      </a:r>
                      <a:r>
                        <a:rPr lang="en-IN" sz="1600" b="0" dirty="0" err="1" smtClean="0">
                          <a:solidFill>
                            <a:srgbClr val="000000"/>
                          </a:solidFill>
                          <a:latin typeface="Cascadia Mono" panose="020B0609020000020004" pitchFamily="49" charset="0"/>
                        </a:rPr>
                        <a:t>stringList</a:t>
                      </a:r>
                      <a:r>
                        <a:rPr lang="en-IN" sz="1600" b="0" dirty="0" smtClean="0">
                          <a:solidFill>
                            <a:srgbClr val="000000"/>
                          </a:solidFill>
                          <a:latin typeface="Cascadia Mono" panose="020B0609020000020004" pitchFamily="49" charset="0"/>
                        </a:rPr>
                        <a:t> = </a:t>
                      </a:r>
                      <a:r>
                        <a:rPr lang="en-IN" sz="1600" b="0" dirty="0" err="1" smtClean="0">
                          <a:solidFill>
                            <a:srgbClr val="000000"/>
                          </a:solidFill>
                          <a:latin typeface="Cascadia Mono" panose="020B0609020000020004" pitchFamily="49" charset="0"/>
                        </a:rPr>
                        <a:t>list.</a:t>
                      </a:r>
                      <a:r>
                        <a:rPr lang="en-IN" sz="1600" b="0" dirty="0" err="1" smtClean="0">
                          <a:solidFill>
                            <a:schemeClr val="accent5">
                              <a:lumMod val="75000"/>
                            </a:schemeClr>
                          </a:solidFill>
                          <a:latin typeface="Cascadia Mono" panose="020B0609020000020004" pitchFamily="49" charset="0"/>
                        </a:rPr>
                        <a:t>OfType</a:t>
                      </a:r>
                      <a:r>
                        <a:rPr lang="en-IN" sz="1600" b="0" dirty="0" smtClean="0">
                          <a:solidFill>
                            <a:srgbClr val="000000"/>
                          </a:solidFill>
                          <a:latin typeface="Cascadia Mono" panose="020B0609020000020004" pitchFamily="49" charset="0"/>
                        </a:rPr>
                        <a:t>&lt;</a:t>
                      </a:r>
                      <a:r>
                        <a:rPr lang="en-IN" sz="1600" b="0" dirty="0" smtClean="0">
                          <a:solidFill>
                            <a:srgbClr val="0000FF"/>
                          </a:solidFill>
                          <a:latin typeface="Cascadia Mono" panose="020B0609020000020004" pitchFamily="49" charset="0"/>
                        </a:rPr>
                        <a:t>string</a:t>
                      </a:r>
                      <a:r>
                        <a:rPr lang="en-IN" sz="1600" b="0" dirty="0" smtClean="0">
                          <a:solidFill>
                            <a:srgbClr val="000000"/>
                          </a:solidFill>
                          <a:latin typeface="Cascadia Mono" panose="020B0609020000020004" pitchFamily="49" charset="0"/>
                        </a:rPr>
                        <a:t>&gt;().</a:t>
                      </a:r>
                      <a:r>
                        <a:rPr lang="en-IN" sz="1600" b="0" dirty="0" err="1" smtClean="0">
                          <a:solidFill>
                            <a:schemeClr val="accent5">
                              <a:lumMod val="75000"/>
                            </a:schemeClr>
                          </a:solidFill>
                          <a:latin typeface="Cascadia Mono" panose="020B0609020000020004" pitchFamily="49" charset="0"/>
                        </a:rPr>
                        <a:t>ToList</a:t>
                      </a:r>
                      <a:r>
                        <a:rPr lang="en-IN" sz="1600" b="0" dirty="0" smtClean="0">
                          <a:solidFill>
                            <a:srgbClr val="000000"/>
                          </a:solidFill>
                          <a:latin typeface="Cascadia Mono" panose="020B0609020000020004" pitchFamily="49" charset="0"/>
                        </a:rPr>
                        <a:t>();</a:t>
                      </a:r>
                      <a:endParaRPr lang="en-US" sz="1600" b="0" dirty="0">
                        <a:solidFill>
                          <a:srgbClr val="00B050"/>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3"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59113875"/>
              </p:ext>
            </p:extLst>
          </p:nvPr>
        </p:nvGraphicFramePr>
        <p:xfrm>
          <a:off x="443461" y="3345788"/>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4"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848962740"/>
              </p:ext>
            </p:extLst>
          </p:nvPr>
        </p:nvGraphicFramePr>
        <p:xfrm>
          <a:off x="444872" y="3948793"/>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5"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976505345"/>
              </p:ext>
            </p:extLst>
          </p:nvPr>
        </p:nvGraphicFramePr>
        <p:xfrm>
          <a:off x="1529945" y="3939905"/>
          <a:ext cx="7512998" cy="396240"/>
        </p:xfrm>
        <a:graphic>
          <a:graphicData uri="http://schemas.openxmlformats.org/drawingml/2006/table">
            <a:tbl>
              <a:tblPr firstRow="1" bandRow="1">
                <a:tableStyleId>{8EC20E35-A176-4012-BC5E-935CFFF8708E}</a:tableStyleId>
              </a:tblPr>
              <a:tblGrid>
                <a:gridCol w="7512998">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Retrieve</a:t>
                      </a:r>
                      <a:r>
                        <a:rPr lang="en-US" sz="2000" b="0" kern="1200" baseline="0" dirty="0" smtClean="0">
                          <a:solidFill>
                            <a:schemeClr val="tx1"/>
                          </a:solidFill>
                          <a:latin typeface="+mn-lt"/>
                          <a:ea typeface="+mn-ea"/>
                          <a:cs typeface="+mn-cs"/>
                        </a:rPr>
                        <a:t> string values from list with string length more than 7</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6"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672384821"/>
              </p:ext>
            </p:extLst>
          </p:nvPr>
        </p:nvGraphicFramePr>
        <p:xfrm>
          <a:off x="1529945" y="4326211"/>
          <a:ext cx="10338437" cy="335280"/>
        </p:xfrm>
        <a:graphic>
          <a:graphicData uri="http://schemas.openxmlformats.org/drawingml/2006/table">
            <a:tbl>
              <a:tblPr firstRow="1" bandRow="1">
                <a:tableStyleId>{8EC20E35-A176-4012-BC5E-935CFFF8708E}</a:tableStyleId>
              </a:tblPr>
              <a:tblGrid>
                <a:gridCol w="10338437">
                  <a:extLst>
                    <a:ext uri="{9D8B030D-6E8A-4147-A177-3AD203B41FA5}">
                      <a16:colId xmlns:a16="http://schemas.microsoft.com/office/drawing/2014/main" xmlns="" val="20000"/>
                    </a:ext>
                  </a:extLst>
                </a:gridCol>
              </a:tblGrid>
              <a:tr h="285488">
                <a:tc>
                  <a:txBody>
                    <a:bodyPr/>
                    <a:lstStyle/>
                    <a:p>
                      <a:r>
                        <a:rPr lang="en-IN" sz="1600" b="0" dirty="0" err="1" smtClean="0">
                          <a:solidFill>
                            <a:srgbClr val="0000FF"/>
                          </a:solidFill>
                          <a:latin typeface="Cascadia Mono" panose="020B0609020000020004" pitchFamily="49" charset="0"/>
                        </a:rPr>
                        <a:t>var</a:t>
                      </a:r>
                      <a:r>
                        <a:rPr lang="en-IN" sz="1600" b="0" dirty="0" smtClean="0">
                          <a:solidFill>
                            <a:srgbClr val="000000"/>
                          </a:solidFill>
                          <a:latin typeface="Cascadia Mono" panose="020B0609020000020004" pitchFamily="49" charset="0"/>
                        </a:rPr>
                        <a:t> </a:t>
                      </a:r>
                      <a:r>
                        <a:rPr lang="en-IN" sz="1600" b="0" dirty="0" err="1" smtClean="0">
                          <a:solidFill>
                            <a:srgbClr val="000000"/>
                          </a:solidFill>
                          <a:latin typeface="Cascadia Mono" panose="020B0609020000020004" pitchFamily="49" charset="0"/>
                        </a:rPr>
                        <a:t>stringList</a:t>
                      </a:r>
                      <a:r>
                        <a:rPr lang="en-IN" sz="1600" b="0" dirty="0" smtClean="0">
                          <a:solidFill>
                            <a:srgbClr val="000000"/>
                          </a:solidFill>
                          <a:latin typeface="Cascadia Mono" panose="020B0609020000020004" pitchFamily="49" charset="0"/>
                        </a:rPr>
                        <a:t> = </a:t>
                      </a:r>
                      <a:r>
                        <a:rPr lang="en-IN" sz="1600" b="0" dirty="0" err="1" smtClean="0">
                          <a:solidFill>
                            <a:srgbClr val="000000"/>
                          </a:solidFill>
                          <a:latin typeface="Cascadia Mono" panose="020B0609020000020004" pitchFamily="49" charset="0"/>
                        </a:rPr>
                        <a:t>list.</a:t>
                      </a:r>
                      <a:r>
                        <a:rPr lang="en-IN" sz="1600" b="0" dirty="0" err="1" smtClean="0">
                          <a:solidFill>
                            <a:schemeClr val="accent5">
                              <a:lumMod val="75000"/>
                            </a:schemeClr>
                          </a:solidFill>
                          <a:latin typeface="Cascadia Mono" panose="020B0609020000020004" pitchFamily="49" charset="0"/>
                        </a:rPr>
                        <a:t>OfType</a:t>
                      </a:r>
                      <a:r>
                        <a:rPr lang="en-IN" sz="1600" b="0" dirty="0" smtClean="0">
                          <a:solidFill>
                            <a:srgbClr val="000000"/>
                          </a:solidFill>
                          <a:latin typeface="Cascadia Mono" panose="020B0609020000020004" pitchFamily="49" charset="0"/>
                        </a:rPr>
                        <a:t>&lt;</a:t>
                      </a:r>
                      <a:r>
                        <a:rPr lang="en-IN" sz="1600" b="0" dirty="0" smtClean="0">
                          <a:solidFill>
                            <a:srgbClr val="0000FF"/>
                          </a:solidFill>
                          <a:latin typeface="Cascadia Mono" panose="020B0609020000020004" pitchFamily="49" charset="0"/>
                        </a:rPr>
                        <a:t>string</a:t>
                      </a:r>
                      <a:r>
                        <a:rPr lang="en-IN" sz="1600" b="0" dirty="0" smtClean="0">
                          <a:solidFill>
                            <a:srgbClr val="000000"/>
                          </a:solidFill>
                          <a:latin typeface="Cascadia Mono" panose="020B0609020000020004" pitchFamily="49" charset="0"/>
                        </a:rPr>
                        <a:t>&gt;().</a:t>
                      </a:r>
                      <a:r>
                        <a:rPr lang="en-IN" sz="1600" b="0" dirty="0" smtClean="0">
                          <a:solidFill>
                            <a:schemeClr val="accent5">
                              <a:lumMod val="75000"/>
                            </a:schemeClr>
                          </a:solidFill>
                          <a:latin typeface="Cascadia Mono" panose="020B0609020000020004" pitchFamily="49" charset="0"/>
                        </a:rPr>
                        <a:t>Where</a:t>
                      </a:r>
                      <a:r>
                        <a:rPr lang="en-IN" sz="1600" b="0" dirty="0" smtClean="0">
                          <a:solidFill>
                            <a:srgbClr val="000000"/>
                          </a:solidFill>
                          <a:latin typeface="Cascadia Mono" panose="020B0609020000020004" pitchFamily="49" charset="0"/>
                        </a:rPr>
                        <a:t>(s =&gt; </a:t>
                      </a:r>
                      <a:r>
                        <a:rPr lang="en-IN" sz="1600" b="0" dirty="0" err="1" smtClean="0">
                          <a:solidFill>
                            <a:srgbClr val="000000"/>
                          </a:solidFill>
                          <a:latin typeface="Cascadia Mono" panose="020B0609020000020004" pitchFamily="49" charset="0"/>
                        </a:rPr>
                        <a:t>s.Length</a:t>
                      </a:r>
                      <a:r>
                        <a:rPr lang="en-IN" sz="1600" b="0" dirty="0" smtClean="0">
                          <a:solidFill>
                            <a:srgbClr val="000000"/>
                          </a:solidFill>
                          <a:latin typeface="Cascadia Mono" panose="020B0609020000020004" pitchFamily="49" charset="0"/>
                        </a:rPr>
                        <a:t> &gt; 7).</a:t>
                      </a:r>
                      <a:r>
                        <a:rPr lang="en-IN" sz="1600" b="0" dirty="0" err="1" smtClean="0">
                          <a:solidFill>
                            <a:schemeClr val="accent5">
                              <a:lumMod val="75000"/>
                            </a:schemeClr>
                          </a:solidFill>
                          <a:latin typeface="Cascadia Mono" panose="020B0609020000020004" pitchFamily="49" charset="0"/>
                        </a:rPr>
                        <a:t>ToList</a:t>
                      </a:r>
                      <a:r>
                        <a:rPr lang="en-IN" sz="1600" b="0" dirty="0" smtClean="0">
                          <a:solidFill>
                            <a:srgbClr val="000000"/>
                          </a:solidFill>
                          <a:latin typeface="Cascadia Mono" panose="020B0609020000020004" pitchFamily="49" charset="0"/>
                        </a:rPr>
                        <a:t>();</a:t>
                      </a:r>
                      <a:endParaRPr lang="en-US" sz="1600" b="0" dirty="0">
                        <a:solidFill>
                          <a:srgbClr val="00B050"/>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7"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3413804870"/>
              </p:ext>
            </p:extLst>
          </p:nvPr>
        </p:nvGraphicFramePr>
        <p:xfrm>
          <a:off x="443461" y="4336145"/>
          <a:ext cx="1100454" cy="396240"/>
        </p:xfrm>
        <a:graphic>
          <a:graphicData uri="http://schemas.openxmlformats.org/drawingml/2006/table">
            <a:tbl>
              <a:tblPr firstRow="1" bandRow="1">
                <a:tableStyleId>{8EC20E35-A176-4012-BC5E-935CFFF8708E}</a:tableStyleId>
              </a:tblPr>
              <a:tblGrid>
                <a:gridCol w="1100454">
                  <a:extLst>
                    <a:ext uri="{9D8B030D-6E8A-4147-A177-3AD203B41FA5}">
                      <a16:colId xmlns:a16="http://schemas.microsoft.com/office/drawing/2014/main" xmlns="" val="20000"/>
                    </a:ext>
                  </a:extLst>
                </a:gridCol>
              </a:tblGrid>
              <a:tr h="357687">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8"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156772344"/>
              </p:ext>
            </p:extLst>
          </p:nvPr>
        </p:nvGraphicFramePr>
        <p:xfrm>
          <a:off x="429491" y="4948038"/>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9"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1962915594"/>
              </p:ext>
            </p:extLst>
          </p:nvPr>
        </p:nvGraphicFramePr>
        <p:xfrm>
          <a:off x="1514564" y="4939150"/>
          <a:ext cx="7512998" cy="396240"/>
        </p:xfrm>
        <a:graphic>
          <a:graphicData uri="http://schemas.openxmlformats.org/drawingml/2006/table">
            <a:tbl>
              <a:tblPr firstRow="1" bandRow="1">
                <a:tableStyleId>{8EC20E35-A176-4012-BC5E-935CFFF8708E}</a:tableStyleId>
              </a:tblPr>
              <a:tblGrid>
                <a:gridCol w="7512998">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Retrieve</a:t>
                      </a:r>
                      <a:r>
                        <a:rPr lang="en-US" sz="2000" b="0" kern="1200" baseline="0" dirty="0" smtClean="0">
                          <a:solidFill>
                            <a:schemeClr val="tx1"/>
                          </a:solidFill>
                          <a:latin typeface="+mn-lt"/>
                          <a:ea typeface="+mn-ea"/>
                          <a:cs typeface="+mn-cs"/>
                        </a:rPr>
                        <a:t> double values from list more than 10</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20"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3316258302"/>
              </p:ext>
            </p:extLst>
          </p:nvPr>
        </p:nvGraphicFramePr>
        <p:xfrm>
          <a:off x="1514564" y="5325456"/>
          <a:ext cx="10338437" cy="335280"/>
        </p:xfrm>
        <a:graphic>
          <a:graphicData uri="http://schemas.openxmlformats.org/drawingml/2006/table">
            <a:tbl>
              <a:tblPr firstRow="1" bandRow="1">
                <a:tableStyleId>{8EC20E35-A176-4012-BC5E-935CFFF8708E}</a:tableStyleId>
              </a:tblPr>
              <a:tblGrid>
                <a:gridCol w="10338437">
                  <a:extLst>
                    <a:ext uri="{9D8B030D-6E8A-4147-A177-3AD203B41FA5}">
                      <a16:colId xmlns:a16="http://schemas.microsoft.com/office/drawing/2014/main" xmlns="" val="20000"/>
                    </a:ext>
                  </a:extLst>
                </a:gridCol>
              </a:tblGrid>
              <a:tr h="285488">
                <a:tc>
                  <a:txBody>
                    <a:bodyPr/>
                    <a:lstStyle/>
                    <a:p>
                      <a:r>
                        <a:rPr lang="en-IN" sz="1600" b="0" dirty="0" err="1" smtClean="0">
                          <a:solidFill>
                            <a:srgbClr val="0000FF"/>
                          </a:solidFill>
                          <a:latin typeface="Cascadia Mono" panose="020B0609020000020004" pitchFamily="49" charset="0"/>
                        </a:rPr>
                        <a:t>var</a:t>
                      </a:r>
                      <a:r>
                        <a:rPr lang="en-IN" sz="1600" b="0" dirty="0" smtClean="0">
                          <a:solidFill>
                            <a:srgbClr val="000000"/>
                          </a:solidFill>
                          <a:latin typeface="Cascadia Mono" panose="020B0609020000020004" pitchFamily="49" charset="0"/>
                        </a:rPr>
                        <a:t> </a:t>
                      </a:r>
                      <a:r>
                        <a:rPr lang="en-IN" sz="1600" b="0" dirty="0" err="1" smtClean="0">
                          <a:solidFill>
                            <a:srgbClr val="000000"/>
                          </a:solidFill>
                          <a:latin typeface="Cascadia Mono" panose="020B0609020000020004" pitchFamily="49" charset="0"/>
                        </a:rPr>
                        <a:t>stringList</a:t>
                      </a:r>
                      <a:r>
                        <a:rPr lang="en-IN" sz="1600" b="0" dirty="0" smtClean="0">
                          <a:solidFill>
                            <a:srgbClr val="000000"/>
                          </a:solidFill>
                          <a:latin typeface="Cascadia Mono" panose="020B0609020000020004" pitchFamily="49" charset="0"/>
                        </a:rPr>
                        <a:t> = </a:t>
                      </a:r>
                      <a:r>
                        <a:rPr lang="en-IN" sz="1600" b="0" dirty="0" err="1" smtClean="0">
                          <a:solidFill>
                            <a:srgbClr val="000000"/>
                          </a:solidFill>
                          <a:latin typeface="Cascadia Mono" panose="020B0609020000020004" pitchFamily="49" charset="0"/>
                        </a:rPr>
                        <a:t>list.</a:t>
                      </a:r>
                      <a:r>
                        <a:rPr lang="en-IN" sz="1600" b="0" dirty="0" err="1" smtClean="0">
                          <a:solidFill>
                            <a:schemeClr val="accent5">
                              <a:lumMod val="75000"/>
                            </a:schemeClr>
                          </a:solidFill>
                          <a:latin typeface="Cascadia Mono" panose="020B0609020000020004" pitchFamily="49" charset="0"/>
                        </a:rPr>
                        <a:t>OfType</a:t>
                      </a:r>
                      <a:r>
                        <a:rPr lang="en-IN" sz="1600" b="0" dirty="0" smtClean="0">
                          <a:solidFill>
                            <a:srgbClr val="000000"/>
                          </a:solidFill>
                          <a:latin typeface="Cascadia Mono" panose="020B0609020000020004" pitchFamily="49" charset="0"/>
                        </a:rPr>
                        <a:t>&lt;</a:t>
                      </a:r>
                      <a:r>
                        <a:rPr lang="en-IN" sz="1600" b="0" dirty="0" smtClean="0">
                          <a:solidFill>
                            <a:srgbClr val="0000FF"/>
                          </a:solidFill>
                          <a:latin typeface="Cascadia Mono" panose="020B0609020000020004" pitchFamily="49" charset="0"/>
                        </a:rPr>
                        <a:t>double</a:t>
                      </a:r>
                      <a:r>
                        <a:rPr lang="en-IN" sz="1600" b="0" dirty="0" smtClean="0">
                          <a:solidFill>
                            <a:srgbClr val="000000"/>
                          </a:solidFill>
                          <a:latin typeface="Cascadia Mono" panose="020B0609020000020004" pitchFamily="49" charset="0"/>
                        </a:rPr>
                        <a:t>&gt;().</a:t>
                      </a:r>
                      <a:r>
                        <a:rPr lang="en-IN" sz="1600" b="0" dirty="0" smtClean="0">
                          <a:solidFill>
                            <a:schemeClr val="accent5">
                              <a:lumMod val="75000"/>
                            </a:schemeClr>
                          </a:solidFill>
                          <a:latin typeface="Cascadia Mono" panose="020B0609020000020004" pitchFamily="49" charset="0"/>
                        </a:rPr>
                        <a:t>Where</a:t>
                      </a:r>
                      <a:r>
                        <a:rPr lang="en-IN" sz="1600" b="0" dirty="0" smtClean="0">
                          <a:solidFill>
                            <a:srgbClr val="000000"/>
                          </a:solidFill>
                          <a:latin typeface="Cascadia Mono" panose="020B0609020000020004" pitchFamily="49" charset="0"/>
                        </a:rPr>
                        <a:t>(s =&gt; s &gt; 10).</a:t>
                      </a:r>
                      <a:r>
                        <a:rPr lang="en-IN" sz="1600" b="0" dirty="0" err="1" smtClean="0">
                          <a:solidFill>
                            <a:schemeClr val="accent5">
                              <a:lumMod val="75000"/>
                            </a:schemeClr>
                          </a:solidFill>
                          <a:latin typeface="Cascadia Mono" panose="020B0609020000020004" pitchFamily="49" charset="0"/>
                        </a:rPr>
                        <a:t>ToList</a:t>
                      </a:r>
                      <a:r>
                        <a:rPr lang="en-IN" sz="1600" b="0" dirty="0" smtClean="0">
                          <a:solidFill>
                            <a:srgbClr val="000000"/>
                          </a:solidFill>
                          <a:latin typeface="Cascadia Mono" panose="020B0609020000020004" pitchFamily="49" charset="0"/>
                        </a:rPr>
                        <a:t>();</a:t>
                      </a:r>
                      <a:endParaRPr lang="en-US" sz="1600" b="0" dirty="0">
                        <a:solidFill>
                          <a:srgbClr val="00B050"/>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21"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36296376"/>
              </p:ext>
            </p:extLst>
          </p:nvPr>
        </p:nvGraphicFramePr>
        <p:xfrm>
          <a:off x="429491" y="5335390"/>
          <a:ext cx="1099043" cy="396240"/>
        </p:xfrm>
        <a:graphic>
          <a:graphicData uri="http://schemas.openxmlformats.org/drawingml/2006/table">
            <a:tbl>
              <a:tblPr firstRow="1" bandRow="1">
                <a:tableStyleId>{8EC20E35-A176-4012-BC5E-935CFFF8708E}</a:tableStyleId>
              </a:tblPr>
              <a:tblGrid>
                <a:gridCol w="1099043">
                  <a:extLst>
                    <a:ext uri="{9D8B030D-6E8A-4147-A177-3AD203B41FA5}">
                      <a16:colId xmlns:a16="http://schemas.microsoft.com/office/drawing/2014/main" xmlns="" val="20000"/>
                    </a:ext>
                  </a:extLst>
                </a:gridCol>
              </a:tblGrid>
              <a:tr h="357687">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059016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22" presetClass="entr" presetSubtype="8"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par>
                                <p:cTn id="23" presetID="22" presetClass="entr" presetSubtype="8"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par>
                                <p:cTn id="39" presetID="22" presetClass="entr" presetSubtype="8"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left)">
                                      <p:cBhvr>
                                        <p:cTn id="46" dur="500"/>
                                        <p:tgtEl>
                                          <p:spTgt spid="17"/>
                                        </p:tgtEl>
                                      </p:cBhvr>
                                    </p:animEffect>
                                  </p:childTnLst>
                                </p:cTn>
                              </p:par>
                              <p:par>
                                <p:cTn id="47" presetID="22" presetClass="entr" presetSubtype="8"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left)">
                                      <p:cBhvr>
                                        <p:cTn id="54" dur="500"/>
                                        <p:tgtEl>
                                          <p:spTgt spid="18"/>
                                        </p:tgtEl>
                                      </p:cBhvr>
                                    </p:animEffect>
                                  </p:childTnLst>
                                </p:cTn>
                              </p:par>
                              <p:par>
                                <p:cTn id="55" presetID="22" presetClass="entr" presetSubtype="8"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21"/>
                                        </p:tgtEl>
                                        <p:attrNameLst>
                                          <p:attrName>style.visibility</p:attrName>
                                        </p:attrNameLst>
                                      </p:cBhvr>
                                      <p:to>
                                        <p:strVal val="visible"/>
                                      </p:to>
                                    </p:set>
                                  </p:childTnLst>
                                </p:cTn>
                              </p:par>
                              <p:par>
                                <p:cTn id="62" presetID="22" presetClass="entr" presetSubtype="8" fill="hold"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left)">
                                      <p:cBhvr>
                                        <p:cTn id="6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Aggregate Operators</a:t>
            </a:r>
            <a:endParaRPr lang="en-IN" dirty="0"/>
          </a:p>
        </p:txBody>
      </p:sp>
      <p:sp>
        <p:nvSpPr>
          <p:cNvPr id="5" name="Rectangle 4"/>
          <p:cNvSpPr/>
          <p:nvPr/>
        </p:nvSpPr>
        <p:spPr>
          <a:xfrm>
            <a:off x="138545" y="849589"/>
            <a:ext cx="10148893" cy="5478423"/>
          </a:xfrm>
          <a:prstGeom prst="rect">
            <a:avLst/>
          </a:prstGeom>
        </p:spPr>
        <p:txBody>
          <a:bodyPr wrap="square">
            <a:spAutoFit/>
          </a:bodyPr>
          <a:lstStyle/>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public</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class</a:t>
            </a:r>
            <a:r>
              <a:rPr lang="en-IN" sz="1400" dirty="0">
                <a:solidFill>
                  <a:srgbClr val="000000"/>
                </a:solidFill>
                <a:latin typeface="Cascadia Mono" panose="020B0609020000020004" pitchFamily="49" charset="0"/>
              </a:rPr>
              <a:t> </a:t>
            </a:r>
            <a:r>
              <a:rPr lang="en-IN" sz="1400" dirty="0">
                <a:solidFill>
                  <a:srgbClr val="2B91AF"/>
                </a:solidFill>
                <a:latin typeface="Cascadia Mono" panose="020B0609020000020004" pitchFamily="49" charset="0"/>
              </a:rPr>
              <a:t>Student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err="1">
                <a:solidFill>
                  <a:srgbClr val="0000FF"/>
                </a:solidFill>
                <a:latin typeface="Cascadia Mono" panose="020B0609020000020004" pitchFamily="49" charset="0"/>
              </a:rPr>
              <a:t>int</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Rno</a:t>
            </a:r>
            <a:r>
              <a:rPr lang="en-US" sz="1400" dirty="0">
                <a:solidFill>
                  <a:srgbClr val="000000"/>
                </a:solidFill>
                <a:latin typeface="Cascadia Mono" panose="020B0609020000020004" pitchFamily="49" charset="0"/>
              </a:rPr>
              <a:t> { </a:t>
            </a:r>
            <a:r>
              <a:rPr lang="en-US" sz="1400" dirty="0">
                <a:solidFill>
                  <a:srgbClr val="0000FF"/>
                </a:solidFill>
                <a:latin typeface="Cascadia Mono" panose="020B0609020000020004" pitchFamily="49" charset="0"/>
              </a:rPr>
              <a:t>get</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set</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string</a:t>
            </a:r>
            <a:r>
              <a:rPr lang="en-US" sz="1400" dirty="0">
                <a:solidFill>
                  <a:srgbClr val="000000"/>
                </a:solidFill>
                <a:latin typeface="Cascadia Mono" panose="020B0609020000020004" pitchFamily="49" charset="0"/>
              </a:rPr>
              <a:t> Name { </a:t>
            </a:r>
            <a:r>
              <a:rPr lang="en-US" sz="1400" dirty="0">
                <a:solidFill>
                  <a:srgbClr val="0000FF"/>
                </a:solidFill>
                <a:latin typeface="Cascadia Mono" panose="020B0609020000020004" pitchFamily="49" charset="0"/>
              </a:rPr>
              <a:t>get</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set</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string</a:t>
            </a:r>
            <a:r>
              <a:rPr lang="en-US" sz="1400" dirty="0">
                <a:solidFill>
                  <a:srgbClr val="000000"/>
                </a:solidFill>
                <a:latin typeface="Cascadia Mono" panose="020B0609020000020004" pitchFamily="49" charset="0"/>
              </a:rPr>
              <a:t> Branch { </a:t>
            </a:r>
            <a:r>
              <a:rPr lang="en-US" sz="1400" dirty="0">
                <a:solidFill>
                  <a:srgbClr val="0000FF"/>
                </a:solidFill>
                <a:latin typeface="Cascadia Mono" panose="020B0609020000020004" pitchFamily="49" charset="0"/>
              </a:rPr>
              <a:t>get</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set</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err="1">
                <a:solidFill>
                  <a:srgbClr val="0000FF"/>
                </a:solidFill>
                <a:latin typeface="Cascadia Mono" panose="020B0609020000020004" pitchFamily="49" charset="0"/>
              </a:rPr>
              <a:t>int</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Sem</a:t>
            </a:r>
            <a:r>
              <a:rPr lang="en-US" sz="1400" dirty="0">
                <a:solidFill>
                  <a:srgbClr val="000000"/>
                </a:solidFill>
                <a:latin typeface="Cascadia Mono" panose="020B0609020000020004" pitchFamily="49" charset="0"/>
              </a:rPr>
              <a:t> { </a:t>
            </a:r>
            <a:r>
              <a:rPr lang="en-US" sz="1400" dirty="0">
                <a:solidFill>
                  <a:srgbClr val="0000FF"/>
                </a:solidFill>
                <a:latin typeface="Cascadia Mono" panose="020B0609020000020004" pitchFamily="49" charset="0"/>
              </a:rPr>
              <a:t>get</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set</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double</a:t>
            </a:r>
            <a:r>
              <a:rPr lang="en-US" sz="1400" dirty="0">
                <a:solidFill>
                  <a:srgbClr val="000000"/>
                </a:solidFill>
                <a:latin typeface="Cascadia Mono" panose="020B0609020000020004" pitchFamily="49" charset="0"/>
              </a:rPr>
              <a:t> CPI { </a:t>
            </a:r>
            <a:r>
              <a:rPr lang="en-US" sz="1400" dirty="0">
                <a:solidFill>
                  <a:srgbClr val="0000FF"/>
                </a:solidFill>
                <a:latin typeface="Cascadia Mono" panose="020B0609020000020004" pitchFamily="49" charset="0"/>
              </a:rPr>
              <a:t>get</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set</a:t>
            </a:r>
            <a:r>
              <a:rPr lang="en-US" sz="1400" dirty="0">
                <a:solidFill>
                  <a:srgbClr val="000000"/>
                </a:solidFill>
                <a:latin typeface="Cascadia Mono" panose="020B0609020000020004" pitchFamily="49" charset="0"/>
              </a:rPr>
              <a:t>; }</a:t>
            </a: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smtClean="0">
                <a:solidFill>
                  <a:srgbClr val="0000FF"/>
                </a:solidFill>
                <a:latin typeface="Cascadia Mono" panose="020B0609020000020004" pitchFamily="49" charset="0"/>
              </a:rPr>
              <a:t>public static</a:t>
            </a:r>
            <a:r>
              <a:rPr lang="en-IN" sz="1400" dirty="0" smtClean="0">
                <a:solidFill>
                  <a:srgbClr val="000000"/>
                </a:solidFill>
                <a:latin typeface="Cascadia Mono" panose="020B0609020000020004" pitchFamily="49" charset="0"/>
              </a:rPr>
              <a:t> </a:t>
            </a:r>
            <a:r>
              <a:rPr lang="en-IN" sz="1400" dirty="0">
                <a:solidFill>
                  <a:srgbClr val="2B91AF"/>
                </a:solidFill>
                <a:latin typeface="Cascadia Mono" panose="020B0609020000020004" pitchFamily="49" charset="0"/>
              </a:rPr>
              <a:t>List</a:t>
            </a:r>
            <a:r>
              <a:rPr lang="en-IN" sz="1400" dirty="0">
                <a:solidFill>
                  <a:srgbClr val="000000"/>
                </a:solidFill>
                <a:latin typeface="Cascadia Mono" panose="020B0609020000020004" pitchFamily="49" charset="0"/>
              </a:rPr>
              <a:t>&lt;</a:t>
            </a:r>
            <a:r>
              <a:rPr lang="en-IN" sz="1400" dirty="0">
                <a:solidFill>
                  <a:srgbClr val="2B91AF"/>
                </a:solidFill>
                <a:latin typeface="Cascadia Mono" panose="020B0609020000020004" pitchFamily="49" charset="0"/>
              </a:rPr>
              <a:t>Student</a:t>
            </a:r>
            <a:r>
              <a:rPr lang="en-IN" sz="1400" dirty="0">
                <a:solidFill>
                  <a:srgbClr val="000000"/>
                </a:solidFill>
                <a:latin typeface="Cascadia Mono" panose="020B0609020000020004" pitchFamily="49" charset="0"/>
              </a:rPr>
              <a:t>&gt;</a:t>
            </a:r>
            <a:r>
              <a:rPr lang="en-IN" sz="1400" dirty="0" smtClean="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GetStudents</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smtClean="0">
                <a:solidFill>
                  <a:srgbClr val="000000"/>
                </a:solidFill>
                <a:latin typeface="Cascadia Mono" panose="020B0609020000020004" pitchFamily="49" charset="0"/>
              </a:rPr>
              <a:t> 	   </a:t>
            </a:r>
            <a:r>
              <a:rPr lang="en-IN" sz="1400" dirty="0" smtClean="0">
                <a:solidFill>
                  <a:srgbClr val="2B91AF"/>
                </a:solidFill>
                <a:latin typeface="Cascadia Mono" panose="020B0609020000020004" pitchFamily="49" charset="0"/>
              </a:rPr>
              <a:t>List</a:t>
            </a:r>
            <a:r>
              <a:rPr lang="en-IN" sz="1400" dirty="0" smtClean="0">
                <a:solidFill>
                  <a:srgbClr val="000000"/>
                </a:solidFill>
                <a:latin typeface="Cascadia Mono" panose="020B0609020000020004" pitchFamily="49" charset="0"/>
              </a:rPr>
              <a:t>&lt;</a:t>
            </a:r>
            <a:r>
              <a:rPr lang="en-IN" sz="1400" dirty="0" smtClean="0">
                <a:solidFill>
                  <a:srgbClr val="2B91AF"/>
                </a:solidFill>
                <a:latin typeface="Cascadia Mono" panose="020B0609020000020004" pitchFamily="49" charset="0"/>
              </a:rPr>
              <a:t>Student</a:t>
            </a:r>
            <a:r>
              <a:rPr lang="en-IN" sz="1400" dirty="0">
                <a:solidFill>
                  <a:srgbClr val="000000"/>
                </a:solidFill>
                <a:latin typeface="Cascadia Mono" panose="020B0609020000020004" pitchFamily="49" charset="0"/>
              </a:rPr>
              <a:t>&gt;</a:t>
            </a:r>
            <a:r>
              <a:rPr lang="en-IN" sz="1400" dirty="0" smtClean="0">
                <a:solidFill>
                  <a:srgbClr val="000000"/>
                </a:solidFill>
                <a:latin typeface="Cascadia Mono" panose="020B0609020000020004" pitchFamily="49" charset="0"/>
              </a:rPr>
              <a:t> </a:t>
            </a:r>
            <a:r>
              <a:rPr lang="en-IN" sz="1400" dirty="0">
                <a:solidFill>
                  <a:srgbClr val="000000"/>
                </a:solidFill>
                <a:latin typeface="Cascadia Mono" panose="020B0609020000020004" pitchFamily="49" charset="0"/>
              </a:rPr>
              <a:t>students = </a:t>
            </a:r>
            <a:r>
              <a:rPr lang="en-IN" sz="1400" dirty="0">
                <a:solidFill>
                  <a:srgbClr val="0000FF"/>
                </a:solidFill>
                <a:latin typeface="Cascadia Mono" panose="020B0609020000020004" pitchFamily="49" charset="0"/>
              </a:rPr>
              <a:t>new</a:t>
            </a:r>
            <a:r>
              <a:rPr lang="en-IN" sz="1400" dirty="0">
                <a:solidFill>
                  <a:srgbClr val="000000"/>
                </a:solidFill>
                <a:latin typeface="Cascadia Mono" panose="020B0609020000020004" pitchFamily="49" charset="0"/>
              </a:rPr>
              <a:t> </a:t>
            </a:r>
            <a:r>
              <a:rPr lang="en-IN" sz="1400" dirty="0">
                <a:solidFill>
                  <a:srgbClr val="2B91AF"/>
                </a:solidFill>
                <a:latin typeface="Cascadia Mono" panose="020B0609020000020004" pitchFamily="49" charset="0"/>
              </a:rPr>
              <a:t>List</a:t>
            </a:r>
            <a:r>
              <a:rPr lang="en-IN" sz="1400" dirty="0">
                <a:solidFill>
                  <a:srgbClr val="000000"/>
                </a:solidFill>
                <a:latin typeface="Cascadia Mono" panose="020B0609020000020004" pitchFamily="49" charset="0"/>
              </a:rPr>
              <a:t>&lt;</a:t>
            </a:r>
            <a:r>
              <a:rPr lang="en-IN" sz="1400" dirty="0">
                <a:solidFill>
                  <a:srgbClr val="2B91AF"/>
                </a:solidFill>
                <a:latin typeface="Cascadia Mono" panose="020B0609020000020004" pitchFamily="49" charset="0"/>
              </a:rPr>
              <a:t>Student</a:t>
            </a:r>
            <a:r>
              <a:rPr lang="en-IN" sz="1400" dirty="0">
                <a:solidFill>
                  <a:srgbClr val="000000"/>
                </a:solidFill>
                <a:latin typeface="Cascadia Mono" panose="020B0609020000020004" pitchFamily="49" charset="0"/>
              </a:rPr>
              <a:t>&gt;</a:t>
            </a: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Student</a:t>
            </a:r>
            <a:r>
              <a:rPr lang="en-US" sz="1400" dirty="0">
                <a:solidFill>
                  <a:srgbClr val="000000"/>
                </a:solidFill>
                <a:latin typeface="Cascadia Mono" panose="020B0609020000020004" pitchFamily="49" charset="0"/>
              </a:rPr>
              <a:t> { </a:t>
            </a:r>
            <a:r>
              <a:rPr lang="en-US" sz="1400" dirty="0" err="1">
                <a:solidFill>
                  <a:srgbClr val="000000"/>
                </a:solidFill>
                <a:latin typeface="Cascadia Mono" panose="020B0609020000020004" pitchFamily="49" charset="0"/>
              </a:rPr>
              <a:t>Rno</a:t>
            </a:r>
            <a:r>
              <a:rPr lang="en-US" sz="1400" dirty="0">
                <a:solidFill>
                  <a:srgbClr val="000000"/>
                </a:solidFill>
                <a:latin typeface="Cascadia Mono" panose="020B0609020000020004" pitchFamily="49" charset="0"/>
              </a:rPr>
              <a:t>=101, Name=</a:t>
            </a:r>
            <a:r>
              <a:rPr lang="en-US" sz="1400" dirty="0">
                <a:solidFill>
                  <a:srgbClr val="A31515"/>
                </a:solidFill>
                <a:latin typeface="Cascadia Mono" panose="020B0609020000020004" pitchFamily="49" charset="0"/>
              </a:rPr>
              <a:t>"Ramesh"</a:t>
            </a:r>
            <a:r>
              <a:rPr lang="en-US" sz="1400" dirty="0">
                <a:solidFill>
                  <a:srgbClr val="000000"/>
                </a:solidFill>
                <a:latin typeface="Cascadia Mono" panose="020B0609020000020004" pitchFamily="49" charset="0"/>
              </a:rPr>
              <a:t> ,Branch=</a:t>
            </a:r>
            <a:r>
              <a:rPr lang="en-US" sz="1400" dirty="0">
                <a:solidFill>
                  <a:srgbClr val="A31515"/>
                </a:solidFill>
                <a:latin typeface="Cascadia Mono" panose="020B0609020000020004" pitchFamily="49" charset="0"/>
              </a:rPr>
              <a:t>"CE"</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Sem</a:t>
            </a:r>
            <a:r>
              <a:rPr lang="en-US" sz="1400" dirty="0">
                <a:solidFill>
                  <a:srgbClr val="000000"/>
                </a:solidFill>
                <a:latin typeface="Cascadia Mono" panose="020B0609020000020004" pitchFamily="49" charset="0"/>
              </a:rPr>
              <a:t>=3 ,CPI=9},</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Student</a:t>
            </a:r>
            <a:r>
              <a:rPr lang="en-US" sz="1400" dirty="0" smtClean="0">
                <a:solidFill>
                  <a:srgbClr val="000000"/>
                </a:solidFill>
                <a:latin typeface="Cascadia Mono" panose="020B0609020000020004" pitchFamily="49" charset="0"/>
              </a:rPr>
              <a:t> </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Rno</a:t>
            </a:r>
            <a:r>
              <a:rPr lang="en-US" sz="1400" dirty="0">
                <a:solidFill>
                  <a:srgbClr val="000000"/>
                </a:solidFill>
                <a:latin typeface="Cascadia Mono" panose="020B0609020000020004" pitchFamily="49" charset="0"/>
              </a:rPr>
              <a:t>=102, Name=</a:t>
            </a:r>
            <a:r>
              <a:rPr lang="en-US" sz="1400" dirty="0">
                <a:solidFill>
                  <a:srgbClr val="A31515"/>
                </a:solidFill>
                <a:latin typeface="Cascadia Mono" panose="020B0609020000020004" pitchFamily="49" charset="0"/>
              </a:rPr>
              <a:t>"Mahesh"</a:t>
            </a:r>
            <a:r>
              <a:rPr lang="en-US" sz="1400" dirty="0">
                <a:solidFill>
                  <a:srgbClr val="000000"/>
                </a:solidFill>
                <a:latin typeface="Cascadia Mono" panose="020B0609020000020004" pitchFamily="49" charset="0"/>
              </a:rPr>
              <a:t> ,Branch=</a:t>
            </a:r>
            <a:r>
              <a:rPr lang="en-US" sz="1400" dirty="0">
                <a:solidFill>
                  <a:srgbClr val="A31515"/>
                </a:solidFill>
                <a:latin typeface="Cascadia Mono" panose="020B0609020000020004" pitchFamily="49" charset="0"/>
              </a:rPr>
              <a:t>"EC"</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Sem</a:t>
            </a:r>
            <a:r>
              <a:rPr lang="en-US" sz="1400" dirty="0">
                <a:solidFill>
                  <a:srgbClr val="000000"/>
                </a:solidFill>
                <a:latin typeface="Cascadia Mono" panose="020B0609020000020004" pitchFamily="49" charset="0"/>
              </a:rPr>
              <a:t>=3 ,CPI=8},</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Student</a:t>
            </a:r>
            <a:r>
              <a:rPr lang="en-US" sz="1400" dirty="0" smtClean="0">
                <a:solidFill>
                  <a:srgbClr val="000000"/>
                </a:solidFill>
                <a:latin typeface="Cascadia Mono" panose="020B0609020000020004" pitchFamily="49" charset="0"/>
              </a:rPr>
              <a:t> </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Rno</a:t>
            </a:r>
            <a:r>
              <a:rPr lang="en-US" sz="1400" dirty="0">
                <a:solidFill>
                  <a:srgbClr val="000000"/>
                </a:solidFill>
                <a:latin typeface="Cascadia Mono" panose="020B0609020000020004" pitchFamily="49" charset="0"/>
              </a:rPr>
              <a:t>=103, Name=</a:t>
            </a:r>
            <a:r>
              <a:rPr lang="en-US" sz="1400" dirty="0">
                <a:solidFill>
                  <a:srgbClr val="A31515"/>
                </a:solidFill>
                <a:latin typeface="Cascadia Mono" panose="020B0609020000020004" pitchFamily="49" charset="0"/>
              </a:rPr>
              <a:t>"Suresh" </a:t>
            </a:r>
            <a:r>
              <a:rPr lang="en-US" sz="1400" dirty="0" smtClean="0">
                <a:solidFill>
                  <a:srgbClr val="000000"/>
                </a:solidFill>
                <a:latin typeface="Cascadia Mono" panose="020B0609020000020004" pitchFamily="49" charset="0"/>
              </a:rPr>
              <a:t>,</a:t>
            </a:r>
            <a:r>
              <a:rPr lang="en-US" sz="1400" dirty="0">
                <a:solidFill>
                  <a:srgbClr val="000000"/>
                </a:solidFill>
                <a:latin typeface="Cascadia Mono" panose="020B0609020000020004" pitchFamily="49" charset="0"/>
              </a:rPr>
              <a:t>Branch=</a:t>
            </a:r>
            <a:r>
              <a:rPr lang="en-US" sz="1400" dirty="0">
                <a:solidFill>
                  <a:srgbClr val="A31515"/>
                </a:solidFill>
                <a:latin typeface="Cascadia Mono" panose="020B0609020000020004" pitchFamily="49" charset="0"/>
              </a:rPr>
              <a:t>"ME"</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Sem</a:t>
            </a:r>
            <a:r>
              <a:rPr lang="en-US" sz="1400" dirty="0">
                <a:solidFill>
                  <a:srgbClr val="000000"/>
                </a:solidFill>
                <a:latin typeface="Cascadia Mono" panose="020B0609020000020004" pitchFamily="49" charset="0"/>
              </a:rPr>
              <a:t>=4 ,CPI=7},</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new</a:t>
            </a:r>
            <a:r>
              <a:rPr lang="en-IN"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Student</a:t>
            </a:r>
            <a:r>
              <a:rPr lang="en-IN" sz="1400" dirty="0" smtClean="0">
                <a:solidFill>
                  <a:srgbClr val="000000"/>
                </a:solidFill>
                <a:latin typeface="Cascadia Mono" panose="020B0609020000020004" pitchFamily="49" charset="0"/>
              </a:rPr>
              <a:t> </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Rno</a:t>
            </a:r>
            <a:r>
              <a:rPr lang="en-IN" sz="1400" dirty="0">
                <a:solidFill>
                  <a:srgbClr val="000000"/>
                </a:solidFill>
                <a:latin typeface="Cascadia Mono" panose="020B0609020000020004" pitchFamily="49" charset="0"/>
              </a:rPr>
              <a:t>=104, Name=</a:t>
            </a:r>
            <a:r>
              <a:rPr lang="en-IN" sz="1400" dirty="0">
                <a:solidFill>
                  <a:srgbClr val="A31515"/>
                </a:solidFill>
                <a:latin typeface="Cascadia Mono" panose="020B0609020000020004" pitchFamily="49" charset="0"/>
              </a:rPr>
              <a:t>"</a:t>
            </a:r>
            <a:r>
              <a:rPr lang="en-IN" sz="1400" dirty="0" smtClean="0">
                <a:solidFill>
                  <a:srgbClr val="A31515"/>
                </a:solidFill>
                <a:latin typeface="Cascadia Mono" panose="020B0609020000020004" pitchFamily="49" charset="0"/>
              </a:rPr>
              <a:t>Amit</a:t>
            </a:r>
            <a:r>
              <a:rPr lang="en-US" sz="1400" dirty="0">
                <a:solidFill>
                  <a:srgbClr val="A31515"/>
                </a:solidFill>
                <a:latin typeface="Cascadia Mono" panose="020B0609020000020004" pitchFamily="49" charset="0"/>
              </a:rPr>
              <a:t>"</a:t>
            </a:r>
            <a:r>
              <a:rPr lang="en-IN" sz="1400" dirty="0" smtClean="0">
                <a:solidFill>
                  <a:srgbClr val="000000"/>
                </a:solidFill>
                <a:latin typeface="Cascadia Mono" panose="020B0609020000020004" pitchFamily="49" charset="0"/>
              </a:rPr>
              <a:t> ,</a:t>
            </a:r>
            <a:r>
              <a:rPr lang="en-IN" sz="1400" dirty="0">
                <a:solidFill>
                  <a:srgbClr val="000000"/>
                </a:solidFill>
                <a:latin typeface="Cascadia Mono" panose="020B0609020000020004" pitchFamily="49" charset="0"/>
              </a:rPr>
              <a:t>Branch=</a:t>
            </a:r>
            <a:r>
              <a:rPr lang="en-IN" sz="1400" dirty="0">
                <a:solidFill>
                  <a:srgbClr val="A31515"/>
                </a:solidFill>
                <a:latin typeface="Cascadia Mono" panose="020B0609020000020004" pitchFamily="49" charset="0"/>
              </a:rPr>
              <a:t>"EE"</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Sem</a:t>
            </a:r>
            <a:r>
              <a:rPr lang="en-IN" sz="1400" dirty="0">
                <a:solidFill>
                  <a:srgbClr val="000000"/>
                </a:solidFill>
                <a:latin typeface="Cascadia Mono" panose="020B0609020000020004" pitchFamily="49" charset="0"/>
              </a:rPr>
              <a:t>=4 ,CPI=8},</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new</a:t>
            </a:r>
            <a:r>
              <a:rPr lang="en-IN"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Student</a:t>
            </a:r>
            <a:r>
              <a:rPr lang="en-IN" sz="1400" dirty="0" smtClean="0">
                <a:solidFill>
                  <a:srgbClr val="000000"/>
                </a:solidFill>
                <a:latin typeface="Cascadia Mono" panose="020B0609020000020004" pitchFamily="49" charset="0"/>
              </a:rPr>
              <a:t> </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Rno</a:t>
            </a:r>
            <a:r>
              <a:rPr lang="en-IN" sz="1400" dirty="0">
                <a:solidFill>
                  <a:srgbClr val="000000"/>
                </a:solidFill>
                <a:latin typeface="Cascadia Mono" panose="020B0609020000020004" pitchFamily="49" charset="0"/>
              </a:rPr>
              <a:t>=105, Name=</a:t>
            </a:r>
            <a:r>
              <a:rPr lang="en-IN" sz="1400" dirty="0">
                <a:solidFill>
                  <a:srgbClr val="A31515"/>
                </a:solidFill>
                <a:latin typeface="Cascadia Mono" panose="020B0609020000020004" pitchFamily="49" charset="0"/>
              </a:rPr>
              <a:t>"</a:t>
            </a:r>
            <a:r>
              <a:rPr lang="en-IN" sz="1400" dirty="0" smtClean="0">
                <a:solidFill>
                  <a:srgbClr val="A31515"/>
                </a:solidFill>
                <a:latin typeface="Cascadia Mono" panose="020B0609020000020004" pitchFamily="49" charset="0"/>
              </a:rPr>
              <a:t>Anita</a:t>
            </a:r>
            <a:r>
              <a:rPr lang="en-US" sz="1400" dirty="0">
                <a:solidFill>
                  <a:srgbClr val="A31515"/>
                </a:solidFill>
                <a:latin typeface="Cascadia Mono" panose="020B0609020000020004" pitchFamily="49" charset="0"/>
              </a:rPr>
              <a:t>"</a:t>
            </a:r>
            <a:r>
              <a:rPr lang="en-IN" sz="1400" dirty="0" smtClean="0">
                <a:solidFill>
                  <a:srgbClr val="A31515"/>
                </a:solidFill>
                <a:latin typeface="Cascadia Mono" panose="020B0609020000020004" pitchFamily="49" charset="0"/>
              </a:rPr>
              <a:t> </a:t>
            </a:r>
            <a:r>
              <a:rPr lang="en-IN" sz="1400" dirty="0" smtClean="0">
                <a:solidFill>
                  <a:srgbClr val="000000"/>
                </a:solidFill>
                <a:latin typeface="Cascadia Mono" panose="020B0609020000020004" pitchFamily="49" charset="0"/>
              </a:rPr>
              <a:t>,</a:t>
            </a:r>
            <a:r>
              <a:rPr lang="en-IN" sz="1400" dirty="0">
                <a:solidFill>
                  <a:srgbClr val="000000"/>
                </a:solidFill>
                <a:latin typeface="Cascadia Mono" panose="020B0609020000020004" pitchFamily="49" charset="0"/>
              </a:rPr>
              <a:t>Branch=</a:t>
            </a:r>
            <a:r>
              <a:rPr lang="en-IN" sz="1400" dirty="0">
                <a:solidFill>
                  <a:srgbClr val="A31515"/>
                </a:solidFill>
                <a:latin typeface="Cascadia Mono" panose="020B0609020000020004" pitchFamily="49" charset="0"/>
              </a:rPr>
              <a:t>"CE"</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Sem</a:t>
            </a:r>
            <a:r>
              <a:rPr lang="en-IN" sz="1400" dirty="0">
                <a:solidFill>
                  <a:srgbClr val="000000"/>
                </a:solidFill>
                <a:latin typeface="Cascadia Mono" panose="020B0609020000020004" pitchFamily="49" charset="0"/>
              </a:rPr>
              <a:t>=4 ,CPI=8},</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new</a:t>
            </a:r>
            <a:r>
              <a:rPr lang="en-IN"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Student</a:t>
            </a:r>
            <a:r>
              <a:rPr lang="en-IN" sz="1400" dirty="0" smtClean="0">
                <a:solidFill>
                  <a:srgbClr val="000000"/>
                </a:solidFill>
                <a:latin typeface="Cascadia Mono" panose="020B0609020000020004" pitchFamily="49" charset="0"/>
              </a:rPr>
              <a:t> </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Rno</a:t>
            </a:r>
            <a:r>
              <a:rPr lang="en-IN" sz="1400" dirty="0">
                <a:solidFill>
                  <a:srgbClr val="000000"/>
                </a:solidFill>
                <a:latin typeface="Cascadia Mono" panose="020B0609020000020004" pitchFamily="49" charset="0"/>
              </a:rPr>
              <a:t>=106, Name=</a:t>
            </a:r>
            <a:r>
              <a:rPr lang="en-IN" sz="1400" dirty="0">
                <a:solidFill>
                  <a:srgbClr val="A31515"/>
                </a:solidFill>
                <a:latin typeface="Cascadia Mono" panose="020B0609020000020004" pitchFamily="49" charset="0"/>
              </a:rPr>
              <a:t>"</a:t>
            </a:r>
            <a:r>
              <a:rPr lang="en-IN" sz="1400" dirty="0" err="1">
                <a:solidFill>
                  <a:srgbClr val="A31515"/>
                </a:solidFill>
                <a:latin typeface="Cascadia Mono" panose="020B0609020000020004" pitchFamily="49" charset="0"/>
              </a:rPr>
              <a:t>Reeta</a:t>
            </a:r>
            <a:r>
              <a:rPr lang="en-IN" sz="1400" dirty="0">
                <a:solidFill>
                  <a:srgbClr val="A31515"/>
                </a:solidFill>
                <a:latin typeface="Cascadia Mono" panose="020B0609020000020004" pitchFamily="49" charset="0"/>
              </a:rPr>
              <a:t>"</a:t>
            </a:r>
            <a:r>
              <a:rPr lang="en-IN" sz="1400" dirty="0">
                <a:solidFill>
                  <a:srgbClr val="000000"/>
                </a:solidFill>
                <a:latin typeface="Cascadia Mono" panose="020B0609020000020004" pitchFamily="49" charset="0"/>
              </a:rPr>
              <a:t> </a:t>
            </a:r>
            <a:r>
              <a:rPr lang="en-IN" sz="1400" dirty="0" smtClean="0">
                <a:solidFill>
                  <a:srgbClr val="000000"/>
                </a:solidFill>
                <a:latin typeface="Cascadia Mono" panose="020B0609020000020004" pitchFamily="49" charset="0"/>
              </a:rPr>
              <a:t>,</a:t>
            </a:r>
            <a:r>
              <a:rPr lang="en-IN" sz="1400" dirty="0">
                <a:solidFill>
                  <a:srgbClr val="000000"/>
                </a:solidFill>
                <a:latin typeface="Cascadia Mono" panose="020B0609020000020004" pitchFamily="49" charset="0"/>
              </a:rPr>
              <a:t>Branch=</a:t>
            </a:r>
            <a:r>
              <a:rPr lang="en-IN" sz="1400" dirty="0">
                <a:solidFill>
                  <a:srgbClr val="A31515"/>
                </a:solidFill>
                <a:latin typeface="Cascadia Mono" panose="020B0609020000020004" pitchFamily="49" charset="0"/>
              </a:rPr>
              <a:t>"ME"</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Sem</a:t>
            </a:r>
            <a:r>
              <a:rPr lang="en-IN" sz="1400" dirty="0">
                <a:solidFill>
                  <a:srgbClr val="000000"/>
                </a:solidFill>
                <a:latin typeface="Cascadia Mono" panose="020B0609020000020004" pitchFamily="49" charset="0"/>
              </a:rPr>
              <a:t>=3 ,CPI=7},</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Student</a:t>
            </a:r>
            <a:r>
              <a:rPr lang="en-US" sz="1400" dirty="0" smtClean="0">
                <a:solidFill>
                  <a:srgbClr val="000000"/>
                </a:solidFill>
                <a:latin typeface="Cascadia Mono" panose="020B0609020000020004" pitchFamily="49" charset="0"/>
              </a:rPr>
              <a:t> </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Rno</a:t>
            </a:r>
            <a:r>
              <a:rPr lang="en-US" sz="1400" dirty="0">
                <a:solidFill>
                  <a:srgbClr val="000000"/>
                </a:solidFill>
                <a:latin typeface="Cascadia Mono" panose="020B0609020000020004" pitchFamily="49" charset="0"/>
              </a:rPr>
              <a:t>=107, Name=</a:t>
            </a:r>
            <a:r>
              <a:rPr lang="en-US" sz="1400" dirty="0">
                <a:solidFill>
                  <a:srgbClr val="A31515"/>
                </a:solidFill>
                <a:latin typeface="Cascadia Mono" panose="020B0609020000020004" pitchFamily="49" charset="0"/>
              </a:rPr>
              <a:t>"</a:t>
            </a:r>
            <a:r>
              <a:rPr lang="en-US" sz="1400" dirty="0" err="1">
                <a:solidFill>
                  <a:srgbClr val="A31515"/>
                </a:solidFill>
                <a:latin typeface="Cascadia Mono" panose="020B0609020000020004" pitchFamily="49" charset="0"/>
              </a:rPr>
              <a:t>Rohit</a:t>
            </a:r>
            <a:r>
              <a:rPr lang="en-US" sz="1400" dirty="0">
                <a:solidFill>
                  <a:srgbClr val="A31515"/>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smtClean="0">
                <a:solidFill>
                  <a:srgbClr val="000000"/>
                </a:solidFill>
                <a:latin typeface="Cascadia Mono" panose="020B0609020000020004" pitchFamily="49" charset="0"/>
              </a:rPr>
              <a:t>,</a:t>
            </a:r>
            <a:r>
              <a:rPr lang="en-US" sz="1400" dirty="0">
                <a:solidFill>
                  <a:srgbClr val="000000"/>
                </a:solidFill>
                <a:latin typeface="Cascadia Mono" panose="020B0609020000020004" pitchFamily="49" charset="0"/>
              </a:rPr>
              <a:t>Branch=</a:t>
            </a:r>
            <a:r>
              <a:rPr lang="en-US" sz="1400" dirty="0">
                <a:solidFill>
                  <a:srgbClr val="A31515"/>
                </a:solidFill>
                <a:latin typeface="Cascadia Mono" panose="020B0609020000020004" pitchFamily="49" charset="0"/>
              </a:rPr>
              <a:t>"EE"</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Sem</a:t>
            </a:r>
            <a:r>
              <a:rPr lang="en-US" sz="1400" dirty="0">
                <a:solidFill>
                  <a:srgbClr val="000000"/>
                </a:solidFill>
                <a:latin typeface="Cascadia Mono" panose="020B0609020000020004" pitchFamily="49" charset="0"/>
              </a:rPr>
              <a:t>=4 ,CPI=9},</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new</a:t>
            </a:r>
            <a:r>
              <a:rPr lang="en-IN"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Student</a:t>
            </a:r>
            <a:r>
              <a:rPr lang="en-IN" sz="1400" dirty="0" smtClean="0">
                <a:solidFill>
                  <a:srgbClr val="000000"/>
                </a:solidFill>
                <a:latin typeface="Cascadia Mono" panose="020B0609020000020004" pitchFamily="49" charset="0"/>
              </a:rPr>
              <a:t> </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Rno</a:t>
            </a:r>
            <a:r>
              <a:rPr lang="en-IN" sz="1400" dirty="0">
                <a:solidFill>
                  <a:srgbClr val="000000"/>
                </a:solidFill>
                <a:latin typeface="Cascadia Mono" panose="020B0609020000020004" pitchFamily="49" charset="0"/>
              </a:rPr>
              <a:t>=108, Name=</a:t>
            </a:r>
            <a:r>
              <a:rPr lang="en-IN" sz="1400" dirty="0">
                <a:solidFill>
                  <a:srgbClr val="A31515"/>
                </a:solidFill>
                <a:latin typeface="Cascadia Mono" panose="020B0609020000020004" pitchFamily="49" charset="0"/>
              </a:rPr>
              <a:t>"</a:t>
            </a:r>
            <a:r>
              <a:rPr lang="en-IN" sz="1400" dirty="0" err="1">
                <a:solidFill>
                  <a:srgbClr val="A31515"/>
                </a:solidFill>
                <a:latin typeface="Cascadia Mono" panose="020B0609020000020004" pitchFamily="49" charset="0"/>
              </a:rPr>
              <a:t>Chetan</a:t>
            </a:r>
            <a:r>
              <a:rPr lang="en-IN" sz="1400" dirty="0">
                <a:solidFill>
                  <a:srgbClr val="A31515"/>
                </a:solidFill>
                <a:latin typeface="Cascadia Mono" panose="020B0609020000020004" pitchFamily="49" charset="0"/>
              </a:rPr>
              <a:t>"</a:t>
            </a:r>
            <a:r>
              <a:rPr lang="en-IN" sz="1400" dirty="0">
                <a:solidFill>
                  <a:srgbClr val="000000"/>
                </a:solidFill>
                <a:latin typeface="Cascadia Mono" panose="020B0609020000020004" pitchFamily="49" charset="0"/>
              </a:rPr>
              <a:t> ,Branch=</a:t>
            </a:r>
            <a:r>
              <a:rPr lang="en-IN" sz="1400" dirty="0">
                <a:solidFill>
                  <a:srgbClr val="A31515"/>
                </a:solidFill>
                <a:latin typeface="Cascadia Mono" panose="020B0609020000020004" pitchFamily="49" charset="0"/>
              </a:rPr>
              <a:t>"CE"</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Sem</a:t>
            </a:r>
            <a:r>
              <a:rPr lang="en-IN" sz="1400" dirty="0">
                <a:solidFill>
                  <a:srgbClr val="000000"/>
                </a:solidFill>
                <a:latin typeface="Cascadia Mono" panose="020B0609020000020004" pitchFamily="49" charset="0"/>
              </a:rPr>
              <a:t>=3 ,CPI=8},</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Student</a:t>
            </a:r>
            <a:r>
              <a:rPr lang="en-US" sz="1400" dirty="0">
                <a:solidFill>
                  <a:srgbClr val="000000"/>
                </a:solidFill>
                <a:latin typeface="Cascadia Mono" panose="020B0609020000020004" pitchFamily="49" charset="0"/>
              </a:rPr>
              <a:t> { </a:t>
            </a:r>
            <a:r>
              <a:rPr lang="en-US" sz="1400" dirty="0" err="1">
                <a:solidFill>
                  <a:srgbClr val="000000"/>
                </a:solidFill>
                <a:latin typeface="Cascadia Mono" panose="020B0609020000020004" pitchFamily="49" charset="0"/>
              </a:rPr>
              <a:t>Rno</a:t>
            </a:r>
            <a:r>
              <a:rPr lang="en-US" sz="1400" dirty="0">
                <a:solidFill>
                  <a:srgbClr val="000000"/>
                </a:solidFill>
                <a:latin typeface="Cascadia Mono" panose="020B0609020000020004" pitchFamily="49" charset="0"/>
              </a:rPr>
              <a:t>=109, Name=</a:t>
            </a:r>
            <a:r>
              <a:rPr lang="en-US" sz="1400" dirty="0">
                <a:solidFill>
                  <a:srgbClr val="A31515"/>
                </a:solidFill>
                <a:latin typeface="Cascadia Mono" panose="020B0609020000020004" pitchFamily="49" charset="0"/>
              </a:rPr>
              <a:t>"Rakesh"</a:t>
            </a:r>
            <a:r>
              <a:rPr lang="en-US" sz="1400" dirty="0">
                <a:solidFill>
                  <a:srgbClr val="000000"/>
                </a:solidFill>
                <a:latin typeface="Cascadia Mono" panose="020B0609020000020004" pitchFamily="49" charset="0"/>
              </a:rPr>
              <a:t> ,Branch=</a:t>
            </a:r>
            <a:r>
              <a:rPr lang="en-US" sz="1400" dirty="0">
                <a:solidFill>
                  <a:srgbClr val="A31515"/>
                </a:solidFill>
                <a:latin typeface="Cascadia Mono" panose="020B0609020000020004" pitchFamily="49" charset="0"/>
              </a:rPr>
              <a:t>"CE"</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Sem</a:t>
            </a:r>
            <a:r>
              <a:rPr lang="en-US" sz="1400" dirty="0">
                <a:solidFill>
                  <a:srgbClr val="000000"/>
                </a:solidFill>
                <a:latin typeface="Cascadia Mono" panose="020B0609020000020004" pitchFamily="49" charset="0"/>
              </a:rPr>
              <a:t>=4 ,CPI=9}</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return</a:t>
            </a:r>
            <a:r>
              <a:rPr lang="en-IN" sz="1400" dirty="0">
                <a:solidFill>
                  <a:srgbClr val="000000"/>
                </a:solidFill>
                <a:latin typeface="Cascadia Mono" panose="020B0609020000020004" pitchFamily="49" charset="0"/>
              </a:rPr>
              <a:t> students;</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endParaRPr lang="en-IN" sz="1400" dirty="0"/>
          </a:p>
        </p:txBody>
      </p:sp>
    </p:spTree>
    <p:extLst>
      <p:ext uri="{BB962C8B-B14F-4D97-AF65-F5344CB8AC3E}">
        <p14:creationId xmlns:p14="http://schemas.microsoft.com/office/powerpoint/2010/main" val="34171679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Aggregate Operators</a:t>
            </a:r>
            <a:endParaRPr lang="en-IN" dirty="0"/>
          </a:p>
        </p:txBody>
      </p:sp>
      <p:sp>
        <p:nvSpPr>
          <p:cNvPr id="3" name="Content Placeholder 2"/>
          <p:cNvSpPr>
            <a:spLocks noGrp="1"/>
          </p:cNvSpPr>
          <p:nvPr>
            <p:ph idx="1"/>
          </p:nvPr>
        </p:nvSpPr>
        <p:spPr/>
        <p:txBody>
          <a:bodyPr/>
          <a:lstStyle/>
          <a:p>
            <a:endParaRPr lang="en-IN" dirty="0"/>
          </a:p>
        </p:txBody>
      </p:sp>
      <p:graphicFrame>
        <p:nvGraphicFramePr>
          <p:cNvPr id="5" name="Content Placeholder 4">
            <a:extLst>
              <a:ext uri="{FF2B5EF4-FFF2-40B4-BE49-F238E27FC236}">
                <a16:creationId xmlns:a16="http://schemas.microsoft.com/office/drawing/2014/main" xmlns="" id="{2486BC6F-42B7-4A1D-889E-1B1818D1D5FB}"/>
              </a:ext>
            </a:extLst>
          </p:cNvPr>
          <p:cNvGraphicFramePr>
            <a:graphicFrameLocks/>
          </p:cNvGraphicFramePr>
          <p:nvPr>
            <p:extLst/>
          </p:nvPr>
        </p:nvGraphicFramePr>
        <p:xfrm>
          <a:off x="131180" y="1234677"/>
          <a:ext cx="4143375" cy="4114800"/>
        </p:xfrm>
        <a:graphic>
          <a:graphicData uri="http://schemas.openxmlformats.org/drawingml/2006/table">
            <a:tbl>
              <a:tblPr firstRow="1" bandRow="1">
                <a:tableStyleId>{8EC20E35-A176-4012-BC5E-935CFFF8708E}</a:tableStyleId>
              </a:tblPr>
              <a:tblGrid>
                <a:gridCol w="589280">
                  <a:extLst>
                    <a:ext uri="{9D8B030D-6E8A-4147-A177-3AD203B41FA5}">
                      <a16:colId xmlns:a16="http://schemas.microsoft.com/office/drawing/2014/main" xmlns="" val="20000"/>
                    </a:ext>
                  </a:extLst>
                </a:gridCol>
                <a:gridCol w="1011555">
                  <a:extLst>
                    <a:ext uri="{9D8B030D-6E8A-4147-A177-3AD203B41FA5}">
                      <a16:colId xmlns:a16="http://schemas.microsoft.com/office/drawing/2014/main" xmlns="" val="20001"/>
                    </a:ext>
                  </a:extLst>
                </a:gridCol>
                <a:gridCol w="878205">
                  <a:extLst>
                    <a:ext uri="{9D8B030D-6E8A-4147-A177-3AD203B41FA5}">
                      <a16:colId xmlns:a16="http://schemas.microsoft.com/office/drawing/2014/main" xmlns="" val="20002"/>
                    </a:ext>
                  </a:extLst>
                </a:gridCol>
                <a:gridCol w="1106805">
                  <a:extLst>
                    <a:ext uri="{9D8B030D-6E8A-4147-A177-3AD203B41FA5}">
                      <a16:colId xmlns:a16="http://schemas.microsoft.com/office/drawing/2014/main" xmlns="" val="20003"/>
                    </a:ext>
                  </a:extLst>
                </a:gridCol>
                <a:gridCol w="557530">
                  <a:extLst>
                    <a:ext uri="{9D8B030D-6E8A-4147-A177-3AD203B41FA5}">
                      <a16:colId xmlns:a16="http://schemas.microsoft.com/office/drawing/2014/main" xmlns="" val="20004"/>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Branch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Semester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xmlns="" val="10001"/>
                  </a:ext>
                </a:extLst>
              </a:tr>
              <a:tr h="411480">
                <a:tc>
                  <a:txBody>
                    <a:bodyPr/>
                    <a:lstStyle/>
                    <a:p>
                      <a:r>
                        <a:rPr lang="en-US"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Ramesh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411480">
                <a:tc>
                  <a:txBody>
                    <a:bodyPr/>
                    <a:lstStyle/>
                    <a:p>
                      <a:r>
                        <a:rPr lang="en-US"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Mahesh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EC</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411480">
                <a:tc>
                  <a:txBody>
                    <a:bodyPr/>
                    <a:lstStyle/>
                    <a:p>
                      <a:r>
                        <a:rPr lang="en-US"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411480">
                <a:tc>
                  <a:txBody>
                    <a:bodyPr/>
                    <a:lstStyle/>
                    <a:p>
                      <a:r>
                        <a:rPr lang="en-US"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Amit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411480">
                <a:tc>
                  <a:txBody>
                    <a:bodyPr/>
                    <a:lstStyle/>
                    <a:p>
                      <a:r>
                        <a:rPr lang="en-US" dirty="0"/>
                        <a:t>105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Anita</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411480">
                <a:tc>
                  <a:txBody>
                    <a:bodyPr/>
                    <a:lstStyle/>
                    <a:p>
                      <a:r>
                        <a:rPr lang="en-US"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Reeta</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411480">
                <a:tc>
                  <a:txBody>
                    <a:bodyPr/>
                    <a:lstStyle/>
                    <a:p>
                      <a:r>
                        <a:rPr lang="en-US"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Rohit</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411480">
                <a:tc>
                  <a:txBody>
                    <a:bodyPr/>
                    <a:lstStyle/>
                    <a:p>
                      <a:r>
                        <a:rPr lang="en-US" dirty="0"/>
                        <a:t>108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Chetan</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411480">
                <a:tc>
                  <a:txBody>
                    <a:bodyPr/>
                    <a:lstStyle/>
                    <a:p>
                      <a:r>
                        <a:rPr lang="en-US" dirty="0"/>
                        <a:t>109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bl>
          </a:graphicData>
        </a:graphic>
      </p:graphicFrame>
      <p:graphicFrame>
        <p:nvGraphicFramePr>
          <p:cNvPr id="6" name="Content Placeholder 4">
            <a:extLst>
              <a:ext uri="{FF2B5EF4-FFF2-40B4-BE49-F238E27FC236}">
                <a16:creationId xmlns:a16="http://schemas.microsoft.com/office/drawing/2014/main" xmlns="" id="{26B864CA-85CD-4666-B9D1-870ED08B272C}"/>
              </a:ext>
            </a:extLst>
          </p:cNvPr>
          <p:cNvGraphicFramePr>
            <a:graphicFrameLocks/>
          </p:cNvGraphicFramePr>
          <p:nvPr>
            <p:extLst/>
          </p:nvPr>
        </p:nvGraphicFramePr>
        <p:xfrm>
          <a:off x="131180" y="863444"/>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xmlns=""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xmlns="" val="10001"/>
                  </a:ext>
                </a:extLst>
              </a:tr>
            </a:tbl>
          </a:graphicData>
        </a:graphic>
      </p:graphicFrame>
      <p:graphicFrame>
        <p:nvGraphicFramePr>
          <p:cNvPr id="7" name="Content Placeholder 4">
            <a:extLst>
              <a:ext uri="{FF2B5EF4-FFF2-40B4-BE49-F238E27FC236}">
                <a16:creationId xmlns:a16="http://schemas.microsoft.com/office/drawing/2014/main" xmlns="" id="{26B864CA-85CD-4666-B9D1-870ED08B272C}"/>
              </a:ext>
            </a:extLst>
          </p:cNvPr>
          <p:cNvGraphicFramePr>
            <a:graphicFrameLocks/>
          </p:cNvGraphicFramePr>
          <p:nvPr>
            <p:extLst/>
          </p:nvPr>
        </p:nvGraphicFramePr>
        <p:xfrm>
          <a:off x="4781437" y="1122842"/>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8"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333212552"/>
              </p:ext>
            </p:extLst>
          </p:nvPr>
        </p:nvGraphicFramePr>
        <p:xfrm>
          <a:off x="5880366" y="1113954"/>
          <a:ext cx="3775393" cy="396240"/>
        </p:xfrm>
        <a:graphic>
          <a:graphicData uri="http://schemas.openxmlformats.org/drawingml/2006/table">
            <a:tbl>
              <a:tblPr firstRow="1" bandRow="1">
                <a:tableStyleId>{8EC20E35-A176-4012-BC5E-935CFFF8708E}</a:tableStyleId>
              </a:tblPr>
              <a:tblGrid>
                <a:gridCol w="3775393">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Find total</a:t>
                      </a:r>
                      <a:r>
                        <a:rPr lang="en-US" sz="2000" b="0" kern="1200" baseline="0" dirty="0" smtClean="0">
                          <a:solidFill>
                            <a:schemeClr val="tx1"/>
                          </a:solidFill>
                          <a:latin typeface="+mn-lt"/>
                          <a:ea typeface="+mn-ea"/>
                          <a:cs typeface="+mn-cs"/>
                        </a:rPr>
                        <a:t> number of students</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9"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3013206485"/>
              </p:ext>
            </p:extLst>
          </p:nvPr>
        </p:nvGraphicFramePr>
        <p:xfrm>
          <a:off x="5878551" y="1555017"/>
          <a:ext cx="6177114" cy="335280"/>
        </p:xfrm>
        <a:graphic>
          <a:graphicData uri="http://schemas.openxmlformats.org/drawingml/2006/table">
            <a:tbl>
              <a:tblPr firstRow="1" bandRow="1">
                <a:tableStyleId>{8EC20E35-A176-4012-BC5E-935CFFF8708E}</a:tableStyleId>
              </a:tblPr>
              <a:tblGrid>
                <a:gridCol w="6177114">
                  <a:extLst>
                    <a:ext uri="{9D8B030D-6E8A-4147-A177-3AD203B41FA5}">
                      <a16:colId xmlns:a16="http://schemas.microsoft.com/office/drawing/2014/main" xmlns="" val="20000"/>
                    </a:ext>
                  </a:extLst>
                </a:gridCol>
              </a:tblGrid>
              <a:tr h="285488">
                <a:tc>
                  <a:txBody>
                    <a:bodyPr/>
                    <a:lstStyle/>
                    <a:p>
                      <a:r>
                        <a:rPr lang="en-IN" sz="1600" b="0" dirty="0" err="1" smtClean="0">
                          <a:solidFill>
                            <a:srgbClr val="0000FF"/>
                          </a:solidFill>
                          <a:latin typeface="Cascadia Mono" panose="020B0609020000020004" pitchFamily="49" charset="0"/>
                        </a:rPr>
                        <a:t>var</a:t>
                      </a:r>
                      <a:r>
                        <a:rPr lang="en-IN" sz="1600" b="0" dirty="0" smtClean="0">
                          <a:solidFill>
                            <a:srgbClr val="000000"/>
                          </a:solidFill>
                          <a:latin typeface="Cascadia Mono" panose="020B0609020000020004" pitchFamily="49" charset="0"/>
                        </a:rPr>
                        <a:t> </a:t>
                      </a:r>
                      <a:r>
                        <a:rPr lang="en-IN" sz="1600" b="0" dirty="0" err="1" smtClean="0">
                          <a:solidFill>
                            <a:srgbClr val="000000"/>
                          </a:solidFill>
                          <a:latin typeface="Cascadia Mono" panose="020B0609020000020004" pitchFamily="49" charset="0"/>
                        </a:rPr>
                        <a:t>studentCount</a:t>
                      </a:r>
                      <a:r>
                        <a:rPr lang="en-IN" sz="1600" b="0" dirty="0" smtClean="0">
                          <a:solidFill>
                            <a:srgbClr val="000000"/>
                          </a:solidFill>
                          <a:latin typeface="Cascadia Mono" panose="020B0609020000020004" pitchFamily="49" charset="0"/>
                        </a:rPr>
                        <a:t> = </a:t>
                      </a:r>
                      <a:r>
                        <a:rPr lang="en-US" sz="1600" b="0" kern="1200" dirty="0" err="1" smtClean="0">
                          <a:solidFill>
                            <a:schemeClr val="tx2">
                              <a:lumMod val="60000"/>
                              <a:lumOff val="40000"/>
                            </a:schemeClr>
                          </a:solidFill>
                          <a:latin typeface="Cascadia Mono" panose="020B0609020000020004" pitchFamily="49" charset="0"/>
                          <a:ea typeface="+mn-ea"/>
                          <a:cs typeface="+mn-cs"/>
                        </a:rPr>
                        <a:t>Student</a:t>
                      </a:r>
                      <a:r>
                        <a:rPr lang="en-US" sz="1600" b="0" dirty="0" err="1" smtClean="0">
                          <a:solidFill>
                            <a:srgbClr val="000000"/>
                          </a:solidFill>
                          <a:latin typeface="Cascadia Mono" panose="020B0609020000020004" pitchFamily="49" charset="0"/>
                        </a:rPr>
                        <a:t>.</a:t>
                      </a:r>
                      <a:r>
                        <a:rPr lang="en-US" sz="1600" b="0" dirty="0" err="1" smtClean="0">
                          <a:solidFill>
                            <a:schemeClr val="accent5">
                              <a:lumMod val="75000"/>
                            </a:schemeClr>
                          </a:solidFill>
                          <a:latin typeface="Cascadia Mono" panose="020B0609020000020004" pitchFamily="49" charset="0"/>
                        </a:rPr>
                        <a:t>GetStudents</a:t>
                      </a:r>
                      <a:r>
                        <a:rPr lang="en-IN" sz="1600" b="0" dirty="0" smtClean="0">
                          <a:solidFill>
                            <a:srgbClr val="000000"/>
                          </a:solidFill>
                          <a:latin typeface="Cascadia Mono" panose="020B0609020000020004" pitchFamily="49" charset="0"/>
                        </a:rPr>
                        <a:t>().</a:t>
                      </a:r>
                      <a:r>
                        <a:rPr lang="en-IN" sz="1600" b="0" dirty="0" smtClean="0">
                          <a:solidFill>
                            <a:schemeClr val="accent5">
                              <a:lumMod val="75000"/>
                            </a:schemeClr>
                          </a:solidFill>
                          <a:latin typeface="Cascadia Mono" panose="020B0609020000020004" pitchFamily="49" charset="0"/>
                        </a:rPr>
                        <a:t>Count</a:t>
                      </a:r>
                      <a:r>
                        <a:rPr lang="en-IN" sz="1600" b="0" dirty="0" smtClean="0">
                          <a:solidFill>
                            <a:srgbClr val="000000"/>
                          </a:solidFill>
                          <a:latin typeface="Cascadia Mono" panose="020B0609020000020004" pitchFamily="49" charset="0"/>
                        </a:rPr>
                        <a:t>();</a:t>
                      </a:r>
                      <a:endParaRPr lang="en-US" sz="1600" b="0" dirty="0">
                        <a:solidFill>
                          <a:prstClr val="black"/>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0" name="Content Placeholder 4">
            <a:extLst>
              <a:ext uri="{FF2B5EF4-FFF2-40B4-BE49-F238E27FC236}">
                <a16:creationId xmlns:a16="http://schemas.microsoft.com/office/drawing/2014/main" xmlns="" id="{26B864CA-85CD-4666-B9D1-870ED08B272C}"/>
              </a:ext>
            </a:extLst>
          </p:cNvPr>
          <p:cNvGraphicFramePr>
            <a:graphicFrameLocks/>
          </p:cNvGraphicFramePr>
          <p:nvPr>
            <p:extLst/>
          </p:nvPr>
        </p:nvGraphicFramePr>
        <p:xfrm>
          <a:off x="4781437" y="1521713"/>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1" name="Content Placeholder 4">
            <a:extLst>
              <a:ext uri="{FF2B5EF4-FFF2-40B4-BE49-F238E27FC236}">
                <a16:creationId xmlns:a16="http://schemas.microsoft.com/office/drawing/2014/main" xmlns="" id="{26B864CA-85CD-4666-B9D1-870ED08B272C}"/>
              </a:ext>
            </a:extLst>
          </p:cNvPr>
          <p:cNvGraphicFramePr>
            <a:graphicFrameLocks/>
          </p:cNvGraphicFramePr>
          <p:nvPr>
            <p:extLst/>
          </p:nvPr>
        </p:nvGraphicFramePr>
        <p:xfrm>
          <a:off x="4781437" y="2234308"/>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2"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950460542"/>
              </p:ext>
            </p:extLst>
          </p:nvPr>
        </p:nvGraphicFramePr>
        <p:xfrm>
          <a:off x="5880366" y="2225420"/>
          <a:ext cx="4584434" cy="396240"/>
        </p:xfrm>
        <a:graphic>
          <a:graphicData uri="http://schemas.openxmlformats.org/drawingml/2006/table">
            <a:tbl>
              <a:tblPr firstRow="1" bandRow="1">
                <a:tableStyleId>{8EC20E35-A176-4012-BC5E-935CFFF8708E}</a:tableStyleId>
              </a:tblPr>
              <a:tblGrid>
                <a:gridCol w="4584434">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Find</a:t>
                      </a:r>
                      <a:r>
                        <a:rPr lang="en-US" sz="2000" b="0" kern="1200" baseline="0" dirty="0" smtClean="0">
                          <a:solidFill>
                            <a:schemeClr val="tx1"/>
                          </a:solidFill>
                          <a:latin typeface="+mn-lt"/>
                          <a:ea typeface="+mn-ea"/>
                          <a:cs typeface="+mn-cs"/>
                        </a:rPr>
                        <a:t> total students of 3</a:t>
                      </a:r>
                      <a:r>
                        <a:rPr lang="en-US" sz="2000" b="0" kern="1200" baseline="30000" dirty="0" smtClean="0">
                          <a:solidFill>
                            <a:schemeClr val="tx1"/>
                          </a:solidFill>
                          <a:latin typeface="+mn-lt"/>
                          <a:ea typeface="+mn-ea"/>
                          <a:cs typeface="+mn-cs"/>
                        </a:rPr>
                        <a:t>rd</a:t>
                      </a:r>
                      <a:r>
                        <a:rPr lang="en-US" sz="2000" b="0" kern="1200" baseline="0" dirty="0" smtClean="0">
                          <a:solidFill>
                            <a:schemeClr val="tx1"/>
                          </a:solidFill>
                          <a:latin typeface="+mn-lt"/>
                          <a:ea typeface="+mn-ea"/>
                          <a:cs typeface="+mn-cs"/>
                        </a:rPr>
                        <a:t> semester</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3"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898139660"/>
              </p:ext>
            </p:extLst>
          </p:nvPr>
        </p:nvGraphicFramePr>
        <p:xfrm>
          <a:off x="5878551" y="2636585"/>
          <a:ext cx="6682182" cy="579120"/>
        </p:xfrm>
        <a:graphic>
          <a:graphicData uri="http://schemas.openxmlformats.org/drawingml/2006/table">
            <a:tbl>
              <a:tblPr firstRow="1" bandRow="1">
                <a:tableStyleId>{8EC20E35-A176-4012-BC5E-935CFFF8708E}</a:tableStyleId>
              </a:tblPr>
              <a:tblGrid>
                <a:gridCol w="6682182">
                  <a:extLst>
                    <a:ext uri="{9D8B030D-6E8A-4147-A177-3AD203B41FA5}">
                      <a16:colId xmlns:a16="http://schemas.microsoft.com/office/drawing/2014/main" xmlns="" val="20000"/>
                    </a:ext>
                  </a:extLst>
                </a:gridCol>
              </a:tblGrid>
              <a:tr h="285488">
                <a:tc>
                  <a:txBody>
                    <a:bodyPr/>
                    <a:lstStyle/>
                    <a:p>
                      <a:r>
                        <a:rPr lang="en-US" sz="1600" b="0" dirty="0" err="1" smtClean="0">
                          <a:solidFill>
                            <a:srgbClr val="0000FF"/>
                          </a:solidFill>
                          <a:latin typeface="Cascadia Mono" panose="020B0609020000020004" pitchFamily="49" charset="0"/>
                        </a:rPr>
                        <a:t>var</a:t>
                      </a:r>
                      <a:r>
                        <a:rPr lang="en-US" sz="1600" b="0" dirty="0" smtClean="0">
                          <a:solidFill>
                            <a:srgbClr val="000000"/>
                          </a:solidFill>
                          <a:latin typeface="Cascadia Mono" panose="020B0609020000020004" pitchFamily="49" charset="0"/>
                        </a:rPr>
                        <a:t> student = </a:t>
                      </a:r>
                      <a:r>
                        <a:rPr lang="en-US" sz="1600" b="0" dirty="0" err="1" smtClean="0">
                          <a:solidFill>
                            <a:schemeClr val="tx2">
                              <a:lumMod val="60000"/>
                              <a:lumOff val="40000"/>
                            </a:schemeClr>
                          </a:solidFill>
                          <a:latin typeface="Cascadia Mono" panose="020B0609020000020004" pitchFamily="49" charset="0"/>
                        </a:rPr>
                        <a:t>Student</a:t>
                      </a:r>
                      <a:r>
                        <a:rPr lang="en-US" sz="1600" b="0" dirty="0" err="1" smtClean="0">
                          <a:solidFill>
                            <a:srgbClr val="000000"/>
                          </a:solidFill>
                          <a:latin typeface="Cascadia Mono" panose="020B0609020000020004" pitchFamily="49" charset="0"/>
                        </a:rPr>
                        <a:t>.</a:t>
                      </a:r>
                      <a:r>
                        <a:rPr lang="en-US" sz="1600" b="0" dirty="0" err="1" smtClean="0">
                          <a:solidFill>
                            <a:schemeClr val="accent5">
                              <a:lumMod val="75000"/>
                            </a:schemeClr>
                          </a:solidFill>
                          <a:latin typeface="Cascadia Mono" panose="020B0609020000020004" pitchFamily="49" charset="0"/>
                        </a:rPr>
                        <a:t>GetStudents</a:t>
                      </a:r>
                      <a:r>
                        <a:rPr lang="en-US" sz="1600" b="0" dirty="0" smtClean="0">
                          <a:solidFill>
                            <a:srgbClr val="000000"/>
                          </a:solidFill>
                          <a:latin typeface="Cascadia Mono" panose="020B0609020000020004" pitchFamily="49" charset="0"/>
                        </a:rPr>
                        <a:t>()</a:t>
                      </a:r>
                    </a:p>
                    <a:p>
                      <a:r>
                        <a:rPr lang="en-US" sz="1600" b="0" dirty="0" smtClean="0">
                          <a:solidFill>
                            <a:srgbClr val="000000"/>
                          </a:solidFill>
                          <a:latin typeface="Cascadia Mono" panose="020B0609020000020004" pitchFamily="49" charset="0"/>
                        </a:rPr>
                        <a:t>.</a:t>
                      </a:r>
                      <a:r>
                        <a:rPr lang="en-US" sz="1600" b="0" dirty="0" smtClean="0">
                          <a:solidFill>
                            <a:schemeClr val="accent5">
                              <a:lumMod val="75000"/>
                            </a:schemeClr>
                          </a:solidFill>
                          <a:latin typeface="Cascadia Mono" panose="020B0609020000020004" pitchFamily="49" charset="0"/>
                        </a:rPr>
                        <a:t>Where</a:t>
                      </a:r>
                      <a:r>
                        <a:rPr lang="en-US" sz="1600" b="0" dirty="0" smtClean="0">
                          <a:solidFill>
                            <a:srgbClr val="000000"/>
                          </a:solidFill>
                          <a:latin typeface="Cascadia Mono" panose="020B0609020000020004" pitchFamily="49" charset="0"/>
                        </a:rPr>
                        <a:t>(s =&gt; </a:t>
                      </a:r>
                      <a:r>
                        <a:rPr lang="en-US" sz="1600" b="0" dirty="0" err="1" smtClean="0">
                          <a:solidFill>
                            <a:srgbClr val="000000"/>
                          </a:solidFill>
                          <a:latin typeface="Cascadia Mono" panose="020B0609020000020004" pitchFamily="49" charset="0"/>
                        </a:rPr>
                        <a:t>s.Sem</a:t>
                      </a:r>
                      <a:r>
                        <a:rPr lang="en-US" sz="1600" b="0" dirty="0" smtClean="0">
                          <a:solidFill>
                            <a:srgbClr val="000000"/>
                          </a:solidFill>
                          <a:latin typeface="Cascadia Mono" panose="020B0609020000020004" pitchFamily="49" charset="0"/>
                        </a:rPr>
                        <a:t> == 3).</a:t>
                      </a:r>
                      <a:r>
                        <a:rPr lang="en-US" sz="1600" b="0" dirty="0" smtClean="0">
                          <a:solidFill>
                            <a:schemeClr val="accent5">
                              <a:lumMod val="75000"/>
                            </a:schemeClr>
                          </a:solidFill>
                          <a:latin typeface="Cascadia Mono" panose="020B0609020000020004" pitchFamily="49" charset="0"/>
                        </a:rPr>
                        <a:t>Count</a:t>
                      </a:r>
                      <a:r>
                        <a:rPr lang="en-US" sz="1600" b="0" dirty="0" smtClean="0">
                          <a:solidFill>
                            <a:srgbClr val="000000"/>
                          </a:solidFill>
                          <a:latin typeface="Cascadia Mono" panose="020B0609020000020004" pitchFamily="49" charset="0"/>
                        </a:rPr>
                        <a:t>();</a:t>
                      </a:r>
                      <a:endParaRPr lang="en-US" sz="1600" b="0" dirty="0">
                        <a:solidFill>
                          <a:prstClr val="black"/>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4" name="Content Placeholder 4">
            <a:extLst>
              <a:ext uri="{FF2B5EF4-FFF2-40B4-BE49-F238E27FC236}">
                <a16:creationId xmlns:a16="http://schemas.microsoft.com/office/drawing/2014/main" xmlns="" id="{26B864CA-85CD-4666-B9D1-870ED08B272C}"/>
              </a:ext>
            </a:extLst>
          </p:cNvPr>
          <p:cNvGraphicFramePr>
            <a:graphicFrameLocks/>
          </p:cNvGraphicFramePr>
          <p:nvPr>
            <p:extLst/>
          </p:nvPr>
        </p:nvGraphicFramePr>
        <p:xfrm>
          <a:off x="4781437" y="2633179"/>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5" name="Content Placeholder 4">
            <a:extLst>
              <a:ext uri="{FF2B5EF4-FFF2-40B4-BE49-F238E27FC236}">
                <a16:creationId xmlns:a16="http://schemas.microsoft.com/office/drawing/2014/main" xmlns="" id="{26B864CA-85CD-4666-B9D1-870ED08B272C}"/>
              </a:ext>
            </a:extLst>
          </p:cNvPr>
          <p:cNvGraphicFramePr>
            <a:graphicFrameLocks/>
          </p:cNvGraphicFramePr>
          <p:nvPr>
            <p:extLst/>
          </p:nvPr>
        </p:nvGraphicFramePr>
        <p:xfrm>
          <a:off x="4774467" y="3451414"/>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6"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3777017576"/>
              </p:ext>
            </p:extLst>
          </p:nvPr>
        </p:nvGraphicFramePr>
        <p:xfrm>
          <a:off x="5873395" y="3442526"/>
          <a:ext cx="5208427" cy="396240"/>
        </p:xfrm>
        <a:graphic>
          <a:graphicData uri="http://schemas.openxmlformats.org/drawingml/2006/table">
            <a:tbl>
              <a:tblPr firstRow="1" bandRow="1">
                <a:tableStyleId>{8EC20E35-A176-4012-BC5E-935CFFF8708E}</a:tableStyleId>
              </a:tblPr>
              <a:tblGrid>
                <a:gridCol w="5208427">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Find</a:t>
                      </a:r>
                      <a:r>
                        <a:rPr lang="en-US" sz="2000" b="0" kern="1200" baseline="0" dirty="0" smtClean="0">
                          <a:solidFill>
                            <a:schemeClr val="tx1"/>
                          </a:solidFill>
                          <a:latin typeface="+mn-lt"/>
                          <a:ea typeface="+mn-ea"/>
                          <a:cs typeface="+mn-cs"/>
                        </a:rPr>
                        <a:t> Minimum CPI </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7"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3578008234"/>
              </p:ext>
            </p:extLst>
          </p:nvPr>
        </p:nvGraphicFramePr>
        <p:xfrm>
          <a:off x="5871581" y="3883589"/>
          <a:ext cx="6182270" cy="579120"/>
        </p:xfrm>
        <a:graphic>
          <a:graphicData uri="http://schemas.openxmlformats.org/drawingml/2006/table">
            <a:tbl>
              <a:tblPr firstRow="1" bandRow="1">
                <a:tableStyleId>{8EC20E35-A176-4012-BC5E-935CFFF8708E}</a:tableStyleId>
              </a:tblPr>
              <a:tblGrid>
                <a:gridCol w="6182270">
                  <a:extLst>
                    <a:ext uri="{9D8B030D-6E8A-4147-A177-3AD203B41FA5}">
                      <a16:colId xmlns:a16="http://schemas.microsoft.com/office/drawing/2014/main" xmlns="" val="20000"/>
                    </a:ext>
                  </a:extLst>
                </a:gridCol>
              </a:tblGrid>
              <a:tr h="285488">
                <a:tc>
                  <a:txBody>
                    <a:bodyPr/>
                    <a:lstStyle/>
                    <a:p>
                      <a:r>
                        <a:rPr lang="en-IN" sz="1600" b="0" dirty="0" err="1" smtClean="0">
                          <a:solidFill>
                            <a:srgbClr val="0000FF"/>
                          </a:solidFill>
                          <a:latin typeface="Cascadia Mono" panose="020B0609020000020004" pitchFamily="49" charset="0"/>
                        </a:rPr>
                        <a:t>var</a:t>
                      </a:r>
                      <a:r>
                        <a:rPr lang="en-IN" sz="1600" b="0" dirty="0" smtClean="0">
                          <a:solidFill>
                            <a:srgbClr val="000000"/>
                          </a:solidFill>
                          <a:latin typeface="Cascadia Mono" panose="020B0609020000020004" pitchFamily="49" charset="0"/>
                        </a:rPr>
                        <a:t> student = </a:t>
                      </a:r>
                      <a:r>
                        <a:rPr lang="en-IN" sz="1600" b="0" dirty="0" err="1" smtClean="0">
                          <a:solidFill>
                            <a:schemeClr val="tx2">
                              <a:lumMod val="60000"/>
                              <a:lumOff val="40000"/>
                            </a:schemeClr>
                          </a:solidFill>
                          <a:latin typeface="Cascadia Mono" panose="020B0609020000020004" pitchFamily="49" charset="0"/>
                        </a:rPr>
                        <a:t>Student</a:t>
                      </a:r>
                      <a:r>
                        <a:rPr lang="en-IN" sz="1600" b="0" dirty="0" err="1" smtClean="0">
                          <a:solidFill>
                            <a:srgbClr val="000000"/>
                          </a:solidFill>
                          <a:latin typeface="Cascadia Mono" panose="020B0609020000020004" pitchFamily="49" charset="0"/>
                        </a:rPr>
                        <a:t>.</a:t>
                      </a:r>
                      <a:r>
                        <a:rPr lang="en-IN" sz="1600" b="0" dirty="0" err="1" smtClean="0">
                          <a:solidFill>
                            <a:schemeClr val="accent5">
                              <a:lumMod val="75000"/>
                            </a:schemeClr>
                          </a:solidFill>
                          <a:latin typeface="Cascadia Mono" panose="020B0609020000020004" pitchFamily="49" charset="0"/>
                        </a:rPr>
                        <a:t>GetStudents</a:t>
                      </a:r>
                      <a:r>
                        <a:rPr lang="en-IN" sz="1600" b="0" dirty="0" smtClean="0">
                          <a:solidFill>
                            <a:srgbClr val="000000"/>
                          </a:solidFill>
                          <a:latin typeface="Cascadia Mono" panose="020B0609020000020004" pitchFamily="49" charset="0"/>
                        </a:rPr>
                        <a:t>()</a:t>
                      </a:r>
                    </a:p>
                    <a:p>
                      <a:r>
                        <a:rPr lang="en-IN" sz="1600" b="0" dirty="0" smtClean="0">
                          <a:solidFill>
                            <a:srgbClr val="000000"/>
                          </a:solidFill>
                          <a:latin typeface="Cascadia Mono" panose="020B0609020000020004" pitchFamily="49" charset="0"/>
                        </a:rPr>
                        <a:t>.</a:t>
                      </a:r>
                      <a:r>
                        <a:rPr lang="en-IN" sz="1600" b="0" dirty="0" smtClean="0">
                          <a:solidFill>
                            <a:schemeClr val="accent5">
                              <a:lumMod val="75000"/>
                            </a:schemeClr>
                          </a:solidFill>
                          <a:latin typeface="Cascadia Mono" panose="020B0609020000020004" pitchFamily="49" charset="0"/>
                        </a:rPr>
                        <a:t>Min</a:t>
                      </a:r>
                      <a:r>
                        <a:rPr lang="en-IN" sz="1600" b="0" dirty="0" smtClean="0">
                          <a:solidFill>
                            <a:srgbClr val="000000"/>
                          </a:solidFill>
                          <a:latin typeface="Cascadia Mono" panose="020B0609020000020004" pitchFamily="49" charset="0"/>
                        </a:rPr>
                        <a:t>(x =&gt; </a:t>
                      </a:r>
                      <a:r>
                        <a:rPr lang="en-IN" sz="1600" b="0" dirty="0" err="1" smtClean="0">
                          <a:solidFill>
                            <a:srgbClr val="000000"/>
                          </a:solidFill>
                          <a:latin typeface="Cascadia Mono" panose="020B0609020000020004" pitchFamily="49" charset="0"/>
                        </a:rPr>
                        <a:t>x.CPI</a:t>
                      </a:r>
                      <a:r>
                        <a:rPr lang="en-IN" sz="1600" b="0" dirty="0" smtClean="0">
                          <a:solidFill>
                            <a:srgbClr val="000000"/>
                          </a:solidFill>
                          <a:latin typeface="Cascadia Mono" panose="020B0609020000020004" pitchFamily="49" charset="0"/>
                        </a:rPr>
                        <a:t>);</a:t>
                      </a:r>
                      <a:endParaRPr lang="en-US" sz="1600" b="0" dirty="0">
                        <a:solidFill>
                          <a:prstClr val="black"/>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8" name="Content Placeholder 4">
            <a:extLst>
              <a:ext uri="{FF2B5EF4-FFF2-40B4-BE49-F238E27FC236}">
                <a16:creationId xmlns:a16="http://schemas.microsoft.com/office/drawing/2014/main" xmlns="" id="{26B864CA-85CD-4666-B9D1-870ED08B272C}"/>
              </a:ext>
            </a:extLst>
          </p:cNvPr>
          <p:cNvGraphicFramePr>
            <a:graphicFrameLocks/>
          </p:cNvGraphicFramePr>
          <p:nvPr>
            <p:extLst/>
          </p:nvPr>
        </p:nvGraphicFramePr>
        <p:xfrm>
          <a:off x="4774467" y="3850285"/>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9" name="Content Placeholder 4">
            <a:extLst>
              <a:ext uri="{FF2B5EF4-FFF2-40B4-BE49-F238E27FC236}">
                <a16:creationId xmlns:a16="http://schemas.microsoft.com/office/drawing/2014/main" xmlns="" id="{26B864CA-85CD-4666-B9D1-870ED08B272C}"/>
              </a:ext>
            </a:extLst>
          </p:cNvPr>
          <p:cNvGraphicFramePr>
            <a:graphicFrameLocks/>
          </p:cNvGraphicFramePr>
          <p:nvPr>
            <p:extLst/>
          </p:nvPr>
        </p:nvGraphicFramePr>
        <p:xfrm>
          <a:off x="4772653" y="4726992"/>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20"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866229871"/>
              </p:ext>
            </p:extLst>
          </p:nvPr>
        </p:nvGraphicFramePr>
        <p:xfrm>
          <a:off x="5871581" y="4718104"/>
          <a:ext cx="5208427" cy="396240"/>
        </p:xfrm>
        <a:graphic>
          <a:graphicData uri="http://schemas.openxmlformats.org/drawingml/2006/table">
            <a:tbl>
              <a:tblPr firstRow="1" bandRow="1">
                <a:tableStyleId>{8EC20E35-A176-4012-BC5E-935CFFF8708E}</a:tableStyleId>
              </a:tblPr>
              <a:tblGrid>
                <a:gridCol w="5208427">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Find Maximum CPI of CE Branch</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21"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3432206734"/>
              </p:ext>
            </p:extLst>
          </p:nvPr>
        </p:nvGraphicFramePr>
        <p:xfrm>
          <a:off x="5869767" y="5159167"/>
          <a:ext cx="6182270" cy="579120"/>
        </p:xfrm>
        <a:graphic>
          <a:graphicData uri="http://schemas.openxmlformats.org/drawingml/2006/table">
            <a:tbl>
              <a:tblPr firstRow="1" bandRow="1">
                <a:tableStyleId>{8EC20E35-A176-4012-BC5E-935CFFF8708E}</a:tableStyleId>
              </a:tblPr>
              <a:tblGrid>
                <a:gridCol w="6182270">
                  <a:extLst>
                    <a:ext uri="{9D8B030D-6E8A-4147-A177-3AD203B41FA5}">
                      <a16:colId xmlns:a16="http://schemas.microsoft.com/office/drawing/2014/main" xmlns="" val="20000"/>
                    </a:ext>
                  </a:extLst>
                </a:gridCol>
              </a:tblGrid>
              <a:tr h="285488">
                <a:tc>
                  <a:txBody>
                    <a:bodyPr/>
                    <a:lstStyle/>
                    <a:p>
                      <a:r>
                        <a:rPr lang="en-US" sz="1600" b="0" dirty="0" err="1" smtClean="0">
                          <a:solidFill>
                            <a:srgbClr val="0000FF"/>
                          </a:solidFill>
                          <a:latin typeface="Cascadia Mono" panose="020B0609020000020004" pitchFamily="49" charset="0"/>
                        </a:rPr>
                        <a:t>var</a:t>
                      </a:r>
                      <a:r>
                        <a:rPr lang="en-US" sz="1600" b="0" dirty="0" smtClean="0">
                          <a:solidFill>
                            <a:srgbClr val="000000"/>
                          </a:solidFill>
                          <a:latin typeface="Cascadia Mono" panose="020B0609020000020004" pitchFamily="49" charset="0"/>
                        </a:rPr>
                        <a:t> student = </a:t>
                      </a:r>
                      <a:r>
                        <a:rPr lang="en-US" sz="1600" b="0" dirty="0" err="1" smtClean="0">
                          <a:solidFill>
                            <a:schemeClr val="tx2">
                              <a:lumMod val="60000"/>
                              <a:lumOff val="40000"/>
                            </a:schemeClr>
                          </a:solidFill>
                          <a:latin typeface="Cascadia Mono" panose="020B0609020000020004" pitchFamily="49" charset="0"/>
                        </a:rPr>
                        <a:t>Student</a:t>
                      </a:r>
                      <a:r>
                        <a:rPr lang="en-US" sz="1600" b="0" dirty="0" err="1" smtClean="0">
                          <a:solidFill>
                            <a:srgbClr val="000000"/>
                          </a:solidFill>
                          <a:latin typeface="Cascadia Mono" panose="020B0609020000020004" pitchFamily="49" charset="0"/>
                        </a:rPr>
                        <a:t>.</a:t>
                      </a:r>
                      <a:r>
                        <a:rPr lang="en-US" sz="1600" b="0" dirty="0" err="1" smtClean="0">
                          <a:solidFill>
                            <a:schemeClr val="accent5">
                              <a:lumMod val="75000"/>
                            </a:schemeClr>
                          </a:solidFill>
                          <a:latin typeface="Cascadia Mono" panose="020B0609020000020004" pitchFamily="49" charset="0"/>
                        </a:rPr>
                        <a:t>GetStudents</a:t>
                      </a:r>
                      <a:r>
                        <a:rPr lang="en-US" sz="1600" b="0" dirty="0" smtClean="0">
                          <a:solidFill>
                            <a:srgbClr val="000000"/>
                          </a:solidFill>
                          <a:latin typeface="Cascadia Mono" panose="020B0609020000020004" pitchFamily="49" charset="0"/>
                        </a:rPr>
                        <a:t>()</a:t>
                      </a:r>
                    </a:p>
                    <a:p>
                      <a:r>
                        <a:rPr lang="en-US" sz="1600" b="0" dirty="0" smtClean="0">
                          <a:solidFill>
                            <a:srgbClr val="000000"/>
                          </a:solidFill>
                          <a:latin typeface="Cascadia Mono" panose="020B0609020000020004" pitchFamily="49" charset="0"/>
                        </a:rPr>
                        <a:t>.</a:t>
                      </a:r>
                      <a:r>
                        <a:rPr lang="en-US" sz="1600" b="0" dirty="0" smtClean="0">
                          <a:solidFill>
                            <a:schemeClr val="accent5">
                              <a:lumMod val="75000"/>
                            </a:schemeClr>
                          </a:solidFill>
                          <a:latin typeface="Cascadia Mono" panose="020B0609020000020004" pitchFamily="49" charset="0"/>
                        </a:rPr>
                        <a:t>Where</a:t>
                      </a:r>
                      <a:r>
                        <a:rPr lang="en-US" sz="1600" b="0" dirty="0" smtClean="0">
                          <a:solidFill>
                            <a:srgbClr val="000000"/>
                          </a:solidFill>
                          <a:latin typeface="Cascadia Mono" panose="020B0609020000020004" pitchFamily="49" charset="0"/>
                        </a:rPr>
                        <a:t>(s =&gt; </a:t>
                      </a:r>
                      <a:r>
                        <a:rPr lang="en-US" sz="1600" b="0" dirty="0" err="1" smtClean="0">
                          <a:solidFill>
                            <a:srgbClr val="000000"/>
                          </a:solidFill>
                          <a:latin typeface="Cascadia Mono" panose="020B0609020000020004" pitchFamily="49" charset="0"/>
                        </a:rPr>
                        <a:t>s.Branch</a:t>
                      </a:r>
                      <a:r>
                        <a:rPr lang="en-US" sz="1600" b="0" dirty="0" smtClean="0">
                          <a:solidFill>
                            <a:srgbClr val="000000"/>
                          </a:solidFill>
                          <a:latin typeface="Cascadia Mono" panose="020B0609020000020004" pitchFamily="49" charset="0"/>
                        </a:rPr>
                        <a:t> == </a:t>
                      </a:r>
                      <a:r>
                        <a:rPr lang="en-US" sz="1600" b="0" dirty="0" smtClean="0">
                          <a:solidFill>
                            <a:srgbClr val="A31515"/>
                          </a:solidFill>
                          <a:latin typeface="Cascadia Mono" panose="020B0609020000020004" pitchFamily="49" charset="0"/>
                        </a:rPr>
                        <a:t>"CE"</a:t>
                      </a:r>
                      <a:r>
                        <a:rPr lang="en-US" sz="1600" b="0" dirty="0" smtClean="0">
                          <a:solidFill>
                            <a:srgbClr val="000000"/>
                          </a:solidFill>
                          <a:latin typeface="Cascadia Mono" panose="020B0609020000020004" pitchFamily="49" charset="0"/>
                        </a:rPr>
                        <a:t>).</a:t>
                      </a:r>
                      <a:r>
                        <a:rPr lang="en-US" sz="1600" b="0" dirty="0" smtClean="0">
                          <a:solidFill>
                            <a:schemeClr val="accent5">
                              <a:lumMod val="75000"/>
                            </a:schemeClr>
                          </a:solidFill>
                          <a:latin typeface="Cascadia Mono" panose="020B0609020000020004" pitchFamily="49" charset="0"/>
                        </a:rPr>
                        <a:t>Max</a:t>
                      </a:r>
                      <a:r>
                        <a:rPr lang="en-US" sz="1600" b="0" dirty="0" smtClean="0">
                          <a:solidFill>
                            <a:srgbClr val="000000"/>
                          </a:solidFill>
                          <a:latin typeface="Cascadia Mono" panose="020B0609020000020004" pitchFamily="49" charset="0"/>
                        </a:rPr>
                        <a:t>(x =&gt; </a:t>
                      </a:r>
                      <a:r>
                        <a:rPr lang="en-US" sz="1600" b="0" dirty="0" err="1" smtClean="0">
                          <a:solidFill>
                            <a:srgbClr val="000000"/>
                          </a:solidFill>
                          <a:latin typeface="Cascadia Mono" panose="020B0609020000020004" pitchFamily="49" charset="0"/>
                        </a:rPr>
                        <a:t>x.CPI</a:t>
                      </a:r>
                      <a:r>
                        <a:rPr lang="en-US" sz="1600" b="0" dirty="0" smtClean="0">
                          <a:solidFill>
                            <a:srgbClr val="000000"/>
                          </a:solidFill>
                          <a:latin typeface="Cascadia Mono" panose="020B0609020000020004" pitchFamily="49" charset="0"/>
                        </a:rPr>
                        <a:t>);</a:t>
                      </a:r>
                      <a:endParaRPr lang="en-US" sz="1600" b="0" dirty="0">
                        <a:solidFill>
                          <a:prstClr val="black"/>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22" name="Content Placeholder 4">
            <a:extLst>
              <a:ext uri="{FF2B5EF4-FFF2-40B4-BE49-F238E27FC236}">
                <a16:creationId xmlns:a16="http://schemas.microsoft.com/office/drawing/2014/main" xmlns="" id="{26B864CA-85CD-4666-B9D1-870ED08B272C}"/>
              </a:ext>
            </a:extLst>
          </p:cNvPr>
          <p:cNvGraphicFramePr>
            <a:graphicFrameLocks/>
          </p:cNvGraphicFramePr>
          <p:nvPr>
            <p:extLst/>
          </p:nvPr>
        </p:nvGraphicFramePr>
        <p:xfrm>
          <a:off x="4772653" y="5125863"/>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425479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22" presetClass="entr" presetSubtype="8"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par>
                                <p:cTn id="29" presetID="22" presetClass="entr" presetSubtype="8"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par>
                                <p:cTn id="36" presetID="22" presetClass="entr" presetSubtype="8"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par>
                                <p:cTn id="44" presetID="22" presetClass="entr" presetSubtype="8"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22" presetClass="entr" presetSubtype="8"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par>
                                <p:cTn id="59" presetID="22" presetClass="entr" presetSubtype="8"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2"/>
                                        </p:tgtEl>
                                        <p:attrNameLst>
                                          <p:attrName>style.visibility</p:attrName>
                                        </p:attrNameLst>
                                      </p:cBhvr>
                                      <p:to>
                                        <p:strVal val="visible"/>
                                      </p:to>
                                    </p:set>
                                  </p:childTnLst>
                                </p:cTn>
                              </p:par>
                              <p:par>
                                <p:cTn id="66" presetID="22" presetClass="entr" presetSubtype="8" fill="hold"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wipe(left)">
                                      <p:cBhvr>
                                        <p:cTn id="6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Aggregate </a:t>
            </a:r>
            <a:r>
              <a:rPr lang="en-IN" dirty="0" smtClean="0"/>
              <a:t>Operators</a:t>
            </a:r>
            <a:endParaRPr lang="en-IN" dirty="0"/>
          </a:p>
        </p:txBody>
      </p:sp>
      <p:sp>
        <p:nvSpPr>
          <p:cNvPr id="3" name="Content Placeholder 2"/>
          <p:cNvSpPr>
            <a:spLocks noGrp="1"/>
          </p:cNvSpPr>
          <p:nvPr>
            <p:ph idx="1"/>
          </p:nvPr>
        </p:nvSpPr>
        <p:spPr/>
        <p:txBody>
          <a:bodyPr/>
          <a:lstStyle/>
          <a:p>
            <a:endParaRPr lang="en-IN" dirty="0"/>
          </a:p>
        </p:txBody>
      </p:sp>
      <p:graphicFrame>
        <p:nvGraphicFramePr>
          <p:cNvPr id="5" name="Content Placeholder 4">
            <a:extLst>
              <a:ext uri="{FF2B5EF4-FFF2-40B4-BE49-F238E27FC236}">
                <a16:creationId xmlns:a16="http://schemas.microsoft.com/office/drawing/2014/main" xmlns="" id="{2486BC6F-42B7-4A1D-889E-1B1818D1D5FB}"/>
              </a:ext>
            </a:extLst>
          </p:cNvPr>
          <p:cNvGraphicFramePr>
            <a:graphicFrameLocks/>
          </p:cNvGraphicFramePr>
          <p:nvPr>
            <p:extLst/>
          </p:nvPr>
        </p:nvGraphicFramePr>
        <p:xfrm>
          <a:off x="131180" y="1234677"/>
          <a:ext cx="4143375" cy="4114800"/>
        </p:xfrm>
        <a:graphic>
          <a:graphicData uri="http://schemas.openxmlformats.org/drawingml/2006/table">
            <a:tbl>
              <a:tblPr firstRow="1" bandRow="1">
                <a:tableStyleId>{8EC20E35-A176-4012-BC5E-935CFFF8708E}</a:tableStyleId>
              </a:tblPr>
              <a:tblGrid>
                <a:gridCol w="589280">
                  <a:extLst>
                    <a:ext uri="{9D8B030D-6E8A-4147-A177-3AD203B41FA5}">
                      <a16:colId xmlns:a16="http://schemas.microsoft.com/office/drawing/2014/main" xmlns="" val="20000"/>
                    </a:ext>
                  </a:extLst>
                </a:gridCol>
                <a:gridCol w="1011555">
                  <a:extLst>
                    <a:ext uri="{9D8B030D-6E8A-4147-A177-3AD203B41FA5}">
                      <a16:colId xmlns:a16="http://schemas.microsoft.com/office/drawing/2014/main" xmlns="" val="20001"/>
                    </a:ext>
                  </a:extLst>
                </a:gridCol>
                <a:gridCol w="878205">
                  <a:extLst>
                    <a:ext uri="{9D8B030D-6E8A-4147-A177-3AD203B41FA5}">
                      <a16:colId xmlns:a16="http://schemas.microsoft.com/office/drawing/2014/main" xmlns="" val="20002"/>
                    </a:ext>
                  </a:extLst>
                </a:gridCol>
                <a:gridCol w="1106805">
                  <a:extLst>
                    <a:ext uri="{9D8B030D-6E8A-4147-A177-3AD203B41FA5}">
                      <a16:colId xmlns:a16="http://schemas.microsoft.com/office/drawing/2014/main" xmlns="" val="20003"/>
                    </a:ext>
                  </a:extLst>
                </a:gridCol>
                <a:gridCol w="557530">
                  <a:extLst>
                    <a:ext uri="{9D8B030D-6E8A-4147-A177-3AD203B41FA5}">
                      <a16:colId xmlns:a16="http://schemas.microsoft.com/office/drawing/2014/main" xmlns="" val="20004"/>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Branch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Semester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xmlns="" val="10001"/>
                  </a:ext>
                </a:extLst>
              </a:tr>
              <a:tr h="411480">
                <a:tc>
                  <a:txBody>
                    <a:bodyPr/>
                    <a:lstStyle/>
                    <a:p>
                      <a:r>
                        <a:rPr lang="en-US"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Ramesh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411480">
                <a:tc>
                  <a:txBody>
                    <a:bodyPr/>
                    <a:lstStyle/>
                    <a:p>
                      <a:r>
                        <a:rPr lang="en-US"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Mahesh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EC</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411480">
                <a:tc>
                  <a:txBody>
                    <a:bodyPr/>
                    <a:lstStyle/>
                    <a:p>
                      <a:r>
                        <a:rPr lang="en-US"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411480">
                <a:tc>
                  <a:txBody>
                    <a:bodyPr/>
                    <a:lstStyle/>
                    <a:p>
                      <a:r>
                        <a:rPr lang="en-US"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Amit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411480">
                <a:tc>
                  <a:txBody>
                    <a:bodyPr/>
                    <a:lstStyle/>
                    <a:p>
                      <a:r>
                        <a:rPr lang="en-US" dirty="0"/>
                        <a:t>105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Anita</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411480">
                <a:tc>
                  <a:txBody>
                    <a:bodyPr/>
                    <a:lstStyle/>
                    <a:p>
                      <a:r>
                        <a:rPr lang="en-US"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Reeta</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411480">
                <a:tc>
                  <a:txBody>
                    <a:bodyPr/>
                    <a:lstStyle/>
                    <a:p>
                      <a:r>
                        <a:rPr lang="en-US"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Rohit</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411480">
                <a:tc>
                  <a:txBody>
                    <a:bodyPr/>
                    <a:lstStyle/>
                    <a:p>
                      <a:r>
                        <a:rPr lang="en-US" dirty="0"/>
                        <a:t>108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Chetan</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411480">
                <a:tc>
                  <a:txBody>
                    <a:bodyPr/>
                    <a:lstStyle/>
                    <a:p>
                      <a:r>
                        <a:rPr lang="en-US" dirty="0"/>
                        <a:t>109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bl>
          </a:graphicData>
        </a:graphic>
      </p:graphicFrame>
      <p:graphicFrame>
        <p:nvGraphicFramePr>
          <p:cNvPr id="6" name="Content Placeholder 4">
            <a:extLst>
              <a:ext uri="{FF2B5EF4-FFF2-40B4-BE49-F238E27FC236}">
                <a16:creationId xmlns:a16="http://schemas.microsoft.com/office/drawing/2014/main" xmlns="" id="{26B864CA-85CD-4666-B9D1-870ED08B272C}"/>
              </a:ext>
            </a:extLst>
          </p:cNvPr>
          <p:cNvGraphicFramePr>
            <a:graphicFrameLocks/>
          </p:cNvGraphicFramePr>
          <p:nvPr>
            <p:extLst/>
          </p:nvPr>
        </p:nvGraphicFramePr>
        <p:xfrm>
          <a:off x="131180" y="863444"/>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xmlns=""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xmlns="" val="10001"/>
                  </a:ext>
                </a:extLst>
              </a:tr>
            </a:tbl>
          </a:graphicData>
        </a:graphic>
      </p:graphicFrame>
      <p:graphicFrame>
        <p:nvGraphicFramePr>
          <p:cNvPr id="7" name="Content Placeholder 4">
            <a:extLst>
              <a:ext uri="{FF2B5EF4-FFF2-40B4-BE49-F238E27FC236}">
                <a16:creationId xmlns:a16="http://schemas.microsoft.com/office/drawing/2014/main" xmlns="" id="{26B864CA-85CD-4666-B9D1-870ED08B272C}"/>
              </a:ext>
            </a:extLst>
          </p:cNvPr>
          <p:cNvGraphicFramePr>
            <a:graphicFrameLocks/>
          </p:cNvGraphicFramePr>
          <p:nvPr>
            <p:extLst/>
          </p:nvPr>
        </p:nvGraphicFramePr>
        <p:xfrm>
          <a:off x="4781437" y="1122842"/>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8"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81966891"/>
              </p:ext>
            </p:extLst>
          </p:nvPr>
        </p:nvGraphicFramePr>
        <p:xfrm>
          <a:off x="5880366" y="1113954"/>
          <a:ext cx="3775393" cy="396240"/>
        </p:xfrm>
        <a:graphic>
          <a:graphicData uri="http://schemas.openxmlformats.org/drawingml/2006/table">
            <a:tbl>
              <a:tblPr firstRow="1" bandRow="1">
                <a:tableStyleId>{8EC20E35-A176-4012-BC5E-935CFFF8708E}</a:tableStyleId>
              </a:tblPr>
              <a:tblGrid>
                <a:gridCol w="3775393">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Find Average CPI of ME Branch</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9"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1840092024"/>
              </p:ext>
            </p:extLst>
          </p:nvPr>
        </p:nvGraphicFramePr>
        <p:xfrm>
          <a:off x="5878551" y="1555017"/>
          <a:ext cx="6177114" cy="579120"/>
        </p:xfrm>
        <a:graphic>
          <a:graphicData uri="http://schemas.openxmlformats.org/drawingml/2006/table">
            <a:tbl>
              <a:tblPr firstRow="1" bandRow="1">
                <a:tableStyleId>{8EC20E35-A176-4012-BC5E-935CFFF8708E}</a:tableStyleId>
              </a:tblPr>
              <a:tblGrid>
                <a:gridCol w="6177114">
                  <a:extLst>
                    <a:ext uri="{9D8B030D-6E8A-4147-A177-3AD203B41FA5}">
                      <a16:colId xmlns:a16="http://schemas.microsoft.com/office/drawing/2014/main" xmlns="" val="20000"/>
                    </a:ext>
                  </a:extLst>
                </a:gridCol>
              </a:tblGrid>
              <a:tr h="285488">
                <a:tc>
                  <a:txBody>
                    <a:bodyPr/>
                    <a:lstStyle/>
                    <a:p>
                      <a:r>
                        <a:rPr lang="en-US" sz="1600" b="0" dirty="0" err="1" smtClean="0">
                          <a:solidFill>
                            <a:srgbClr val="0000FF"/>
                          </a:solidFill>
                          <a:latin typeface="Cascadia Mono" panose="020B0609020000020004" pitchFamily="49" charset="0"/>
                        </a:rPr>
                        <a:t>var</a:t>
                      </a:r>
                      <a:r>
                        <a:rPr lang="en-US" sz="1600" b="0" dirty="0" smtClean="0">
                          <a:solidFill>
                            <a:srgbClr val="000000"/>
                          </a:solidFill>
                          <a:latin typeface="Cascadia Mono" panose="020B0609020000020004" pitchFamily="49" charset="0"/>
                        </a:rPr>
                        <a:t> student = </a:t>
                      </a:r>
                      <a:r>
                        <a:rPr lang="en-US" sz="1600" b="0" dirty="0" err="1" smtClean="0">
                          <a:solidFill>
                            <a:schemeClr val="tx2">
                              <a:lumMod val="60000"/>
                              <a:lumOff val="40000"/>
                            </a:schemeClr>
                          </a:solidFill>
                          <a:latin typeface="Cascadia Mono" panose="020B0609020000020004" pitchFamily="49" charset="0"/>
                        </a:rPr>
                        <a:t>Student</a:t>
                      </a:r>
                      <a:r>
                        <a:rPr lang="en-US" sz="1600" b="0" dirty="0" err="1" smtClean="0">
                          <a:solidFill>
                            <a:srgbClr val="000000"/>
                          </a:solidFill>
                          <a:latin typeface="Cascadia Mono" panose="020B0609020000020004" pitchFamily="49" charset="0"/>
                        </a:rPr>
                        <a:t>.</a:t>
                      </a:r>
                      <a:r>
                        <a:rPr lang="en-US" sz="1600" b="0" dirty="0" err="1" smtClean="0">
                          <a:solidFill>
                            <a:schemeClr val="accent5">
                              <a:lumMod val="75000"/>
                            </a:schemeClr>
                          </a:solidFill>
                          <a:latin typeface="Cascadia Mono" panose="020B0609020000020004" pitchFamily="49" charset="0"/>
                        </a:rPr>
                        <a:t>GetStudents</a:t>
                      </a:r>
                      <a:r>
                        <a:rPr lang="en-US" sz="1600" b="0" dirty="0" smtClean="0">
                          <a:solidFill>
                            <a:srgbClr val="000000"/>
                          </a:solidFill>
                          <a:latin typeface="Cascadia Mono" panose="020B0609020000020004" pitchFamily="49" charset="0"/>
                        </a:rPr>
                        <a:t>()</a:t>
                      </a:r>
                    </a:p>
                    <a:p>
                      <a:r>
                        <a:rPr lang="en-US" sz="1600" b="0" dirty="0" smtClean="0">
                          <a:solidFill>
                            <a:srgbClr val="000000"/>
                          </a:solidFill>
                          <a:latin typeface="Cascadia Mono" panose="020B0609020000020004" pitchFamily="49" charset="0"/>
                        </a:rPr>
                        <a:t>.</a:t>
                      </a:r>
                      <a:r>
                        <a:rPr lang="en-US" sz="1600" b="0" dirty="0" smtClean="0">
                          <a:solidFill>
                            <a:schemeClr val="accent5">
                              <a:lumMod val="75000"/>
                            </a:schemeClr>
                          </a:solidFill>
                          <a:latin typeface="Cascadia Mono" panose="020B0609020000020004" pitchFamily="49" charset="0"/>
                        </a:rPr>
                        <a:t>Where</a:t>
                      </a:r>
                      <a:r>
                        <a:rPr lang="en-US" sz="1600" b="0" dirty="0" smtClean="0">
                          <a:solidFill>
                            <a:srgbClr val="000000"/>
                          </a:solidFill>
                          <a:latin typeface="Cascadia Mono" panose="020B0609020000020004" pitchFamily="49" charset="0"/>
                        </a:rPr>
                        <a:t>(s =&gt; </a:t>
                      </a:r>
                      <a:r>
                        <a:rPr lang="en-US" sz="1600" b="0" dirty="0" err="1" smtClean="0">
                          <a:solidFill>
                            <a:srgbClr val="000000"/>
                          </a:solidFill>
                          <a:latin typeface="Cascadia Mono" panose="020B0609020000020004" pitchFamily="49" charset="0"/>
                        </a:rPr>
                        <a:t>s.Branch</a:t>
                      </a:r>
                      <a:r>
                        <a:rPr lang="en-US" sz="1600" b="0" dirty="0" smtClean="0">
                          <a:solidFill>
                            <a:srgbClr val="000000"/>
                          </a:solidFill>
                          <a:latin typeface="Cascadia Mono" panose="020B0609020000020004" pitchFamily="49" charset="0"/>
                        </a:rPr>
                        <a:t> == </a:t>
                      </a:r>
                      <a:r>
                        <a:rPr lang="en-US" sz="1600" b="0" dirty="0" smtClean="0">
                          <a:solidFill>
                            <a:srgbClr val="A31515"/>
                          </a:solidFill>
                          <a:latin typeface="Cascadia Mono" panose="020B0609020000020004" pitchFamily="49" charset="0"/>
                        </a:rPr>
                        <a:t>"ME"</a:t>
                      </a:r>
                      <a:r>
                        <a:rPr lang="en-US" sz="1600" b="0" dirty="0" smtClean="0">
                          <a:solidFill>
                            <a:srgbClr val="000000"/>
                          </a:solidFill>
                          <a:latin typeface="Cascadia Mono" panose="020B0609020000020004" pitchFamily="49" charset="0"/>
                        </a:rPr>
                        <a:t>).</a:t>
                      </a:r>
                      <a:r>
                        <a:rPr lang="en-US" sz="1600" b="0" dirty="0" smtClean="0">
                          <a:solidFill>
                            <a:schemeClr val="accent5">
                              <a:lumMod val="75000"/>
                            </a:schemeClr>
                          </a:solidFill>
                          <a:latin typeface="Cascadia Mono" panose="020B0609020000020004" pitchFamily="49" charset="0"/>
                        </a:rPr>
                        <a:t>Average</a:t>
                      </a:r>
                      <a:r>
                        <a:rPr lang="en-US" sz="1600" b="0" dirty="0" smtClean="0">
                          <a:solidFill>
                            <a:srgbClr val="000000"/>
                          </a:solidFill>
                          <a:latin typeface="Cascadia Mono" panose="020B0609020000020004" pitchFamily="49" charset="0"/>
                        </a:rPr>
                        <a:t>(x =&gt; </a:t>
                      </a:r>
                      <a:r>
                        <a:rPr lang="en-US" sz="1600" b="0" dirty="0" err="1" smtClean="0">
                          <a:solidFill>
                            <a:srgbClr val="000000"/>
                          </a:solidFill>
                          <a:latin typeface="Cascadia Mono" panose="020B0609020000020004" pitchFamily="49" charset="0"/>
                        </a:rPr>
                        <a:t>x.CPI</a:t>
                      </a:r>
                      <a:r>
                        <a:rPr lang="en-US" sz="1600" b="0" dirty="0" smtClean="0">
                          <a:solidFill>
                            <a:srgbClr val="000000"/>
                          </a:solidFill>
                          <a:latin typeface="Cascadia Mono" panose="020B0609020000020004" pitchFamily="49" charset="0"/>
                        </a:rPr>
                        <a:t>);</a:t>
                      </a:r>
                      <a:endParaRPr lang="en-US" sz="1600" b="0" dirty="0">
                        <a:solidFill>
                          <a:prstClr val="black"/>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0" name="Content Placeholder 4">
            <a:extLst>
              <a:ext uri="{FF2B5EF4-FFF2-40B4-BE49-F238E27FC236}">
                <a16:creationId xmlns:a16="http://schemas.microsoft.com/office/drawing/2014/main" xmlns="" id="{26B864CA-85CD-4666-B9D1-870ED08B272C}"/>
              </a:ext>
            </a:extLst>
          </p:cNvPr>
          <p:cNvGraphicFramePr>
            <a:graphicFrameLocks/>
          </p:cNvGraphicFramePr>
          <p:nvPr>
            <p:extLst/>
          </p:nvPr>
        </p:nvGraphicFramePr>
        <p:xfrm>
          <a:off x="4781437" y="1521713"/>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1" name="Content Placeholder 4">
            <a:extLst>
              <a:ext uri="{FF2B5EF4-FFF2-40B4-BE49-F238E27FC236}">
                <a16:creationId xmlns:a16="http://schemas.microsoft.com/office/drawing/2014/main" xmlns="" id="{26B864CA-85CD-4666-B9D1-870ED08B272C}"/>
              </a:ext>
            </a:extLst>
          </p:cNvPr>
          <p:cNvGraphicFramePr>
            <a:graphicFrameLocks/>
          </p:cNvGraphicFramePr>
          <p:nvPr>
            <p:extLst/>
          </p:nvPr>
        </p:nvGraphicFramePr>
        <p:xfrm>
          <a:off x="4781437" y="2234308"/>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2"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3468247790"/>
              </p:ext>
            </p:extLst>
          </p:nvPr>
        </p:nvGraphicFramePr>
        <p:xfrm>
          <a:off x="5880366" y="2225420"/>
          <a:ext cx="3928652" cy="396240"/>
        </p:xfrm>
        <a:graphic>
          <a:graphicData uri="http://schemas.openxmlformats.org/drawingml/2006/table">
            <a:tbl>
              <a:tblPr firstRow="1" bandRow="1">
                <a:tableStyleId>{8EC20E35-A176-4012-BC5E-935CFFF8708E}</a:tableStyleId>
              </a:tblPr>
              <a:tblGrid>
                <a:gridCol w="3928652">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Find Average CPI of 4</a:t>
                      </a:r>
                      <a:r>
                        <a:rPr lang="en-US" sz="2000" b="0" kern="1200" baseline="30000" dirty="0" smtClean="0">
                          <a:solidFill>
                            <a:schemeClr val="tx1"/>
                          </a:solidFill>
                          <a:latin typeface="+mn-lt"/>
                          <a:ea typeface="+mn-ea"/>
                          <a:cs typeface="+mn-cs"/>
                        </a:rPr>
                        <a:t>rd</a:t>
                      </a:r>
                      <a:r>
                        <a:rPr lang="en-US" sz="2000" b="0" kern="1200" baseline="0" dirty="0" smtClean="0">
                          <a:solidFill>
                            <a:schemeClr val="tx1"/>
                          </a:solidFill>
                          <a:latin typeface="+mn-lt"/>
                          <a:ea typeface="+mn-ea"/>
                          <a:cs typeface="+mn-cs"/>
                        </a:rPr>
                        <a:t> Semester</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3"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400487282"/>
              </p:ext>
            </p:extLst>
          </p:nvPr>
        </p:nvGraphicFramePr>
        <p:xfrm>
          <a:off x="5878551" y="2666483"/>
          <a:ext cx="6173486" cy="579120"/>
        </p:xfrm>
        <a:graphic>
          <a:graphicData uri="http://schemas.openxmlformats.org/drawingml/2006/table">
            <a:tbl>
              <a:tblPr firstRow="1" bandRow="1">
                <a:tableStyleId>{8EC20E35-A176-4012-BC5E-935CFFF8708E}</a:tableStyleId>
              </a:tblPr>
              <a:tblGrid>
                <a:gridCol w="6173486">
                  <a:extLst>
                    <a:ext uri="{9D8B030D-6E8A-4147-A177-3AD203B41FA5}">
                      <a16:colId xmlns:a16="http://schemas.microsoft.com/office/drawing/2014/main" xmlns="" val="20000"/>
                    </a:ext>
                  </a:extLst>
                </a:gridCol>
              </a:tblGrid>
              <a:tr h="285488">
                <a:tc>
                  <a:txBody>
                    <a:bodyPr/>
                    <a:lstStyle/>
                    <a:p>
                      <a:r>
                        <a:rPr lang="en-IN" sz="1600" b="0" dirty="0" err="1" smtClean="0">
                          <a:solidFill>
                            <a:srgbClr val="0000FF"/>
                          </a:solidFill>
                          <a:latin typeface="Cascadia Mono" panose="020B0609020000020004" pitchFamily="49" charset="0"/>
                        </a:rPr>
                        <a:t>var</a:t>
                      </a:r>
                      <a:r>
                        <a:rPr lang="en-IN" sz="1600" b="0" dirty="0" smtClean="0">
                          <a:solidFill>
                            <a:srgbClr val="000000"/>
                          </a:solidFill>
                          <a:latin typeface="Cascadia Mono" panose="020B0609020000020004" pitchFamily="49" charset="0"/>
                        </a:rPr>
                        <a:t> student = </a:t>
                      </a:r>
                      <a:r>
                        <a:rPr lang="en-IN" sz="1600" b="0" dirty="0" err="1" smtClean="0">
                          <a:solidFill>
                            <a:schemeClr val="tx2">
                              <a:lumMod val="60000"/>
                              <a:lumOff val="40000"/>
                            </a:schemeClr>
                          </a:solidFill>
                          <a:latin typeface="Cascadia Mono" panose="020B0609020000020004" pitchFamily="49" charset="0"/>
                        </a:rPr>
                        <a:t>Student</a:t>
                      </a:r>
                      <a:r>
                        <a:rPr lang="en-IN" sz="1600" b="0" dirty="0" err="1" smtClean="0">
                          <a:solidFill>
                            <a:srgbClr val="000000"/>
                          </a:solidFill>
                          <a:latin typeface="Cascadia Mono" panose="020B0609020000020004" pitchFamily="49" charset="0"/>
                        </a:rPr>
                        <a:t>.</a:t>
                      </a:r>
                      <a:r>
                        <a:rPr lang="en-IN" sz="1600" b="0" dirty="0" err="1" smtClean="0">
                          <a:solidFill>
                            <a:schemeClr val="accent5">
                              <a:lumMod val="75000"/>
                            </a:schemeClr>
                          </a:solidFill>
                          <a:latin typeface="Cascadia Mono" panose="020B0609020000020004" pitchFamily="49" charset="0"/>
                        </a:rPr>
                        <a:t>GetStudents</a:t>
                      </a:r>
                      <a:r>
                        <a:rPr lang="en-IN" sz="1600" b="0" dirty="0" smtClean="0">
                          <a:solidFill>
                            <a:srgbClr val="000000"/>
                          </a:solidFill>
                          <a:latin typeface="Cascadia Mono" panose="020B0609020000020004" pitchFamily="49" charset="0"/>
                        </a:rPr>
                        <a:t>()</a:t>
                      </a:r>
                    </a:p>
                    <a:p>
                      <a:r>
                        <a:rPr lang="en-IN" sz="1600" b="0" dirty="0" smtClean="0">
                          <a:solidFill>
                            <a:srgbClr val="000000"/>
                          </a:solidFill>
                          <a:latin typeface="Cascadia Mono" panose="020B0609020000020004" pitchFamily="49" charset="0"/>
                        </a:rPr>
                        <a:t>.</a:t>
                      </a:r>
                      <a:r>
                        <a:rPr lang="en-IN" sz="1600" b="0" dirty="0" smtClean="0">
                          <a:solidFill>
                            <a:schemeClr val="accent5">
                              <a:lumMod val="75000"/>
                            </a:schemeClr>
                          </a:solidFill>
                          <a:latin typeface="Cascadia Mono" panose="020B0609020000020004" pitchFamily="49" charset="0"/>
                        </a:rPr>
                        <a:t>Where</a:t>
                      </a:r>
                      <a:r>
                        <a:rPr lang="en-IN" sz="1600" b="0" dirty="0" smtClean="0">
                          <a:solidFill>
                            <a:srgbClr val="000000"/>
                          </a:solidFill>
                          <a:latin typeface="Cascadia Mono" panose="020B0609020000020004" pitchFamily="49" charset="0"/>
                        </a:rPr>
                        <a:t>(s =&gt; </a:t>
                      </a:r>
                      <a:r>
                        <a:rPr lang="en-IN" sz="1600" b="0" dirty="0" err="1" smtClean="0">
                          <a:solidFill>
                            <a:srgbClr val="000000"/>
                          </a:solidFill>
                          <a:latin typeface="Cascadia Mono" panose="020B0609020000020004" pitchFamily="49" charset="0"/>
                        </a:rPr>
                        <a:t>s.Sem</a:t>
                      </a:r>
                      <a:r>
                        <a:rPr lang="en-IN" sz="1600" b="0" dirty="0" smtClean="0">
                          <a:solidFill>
                            <a:srgbClr val="000000"/>
                          </a:solidFill>
                          <a:latin typeface="Cascadia Mono" panose="020B0609020000020004" pitchFamily="49" charset="0"/>
                        </a:rPr>
                        <a:t> == 4).</a:t>
                      </a:r>
                      <a:r>
                        <a:rPr lang="en-IN" sz="1600" b="0" dirty="0" smtClean="0">
                          <a:solidFill>
                            <a:schemeClr val="accent5">
                              <a:lumMod val="75000"/>
                            </a:schemeClr>
                          </a:solidFill>
                          <a:latin typeface="Cascadia Mono" panose="020B0609020000020004" pitchFamily="49" charset="0"/>
                        </a:rPr>
                        <a:t>Average</a:t>
                      </a:r>
                      <a:r>
                        <a:rPr lang="en-IN" sz="1600" b="0" dirty="0" smtClean="0">
                          <a:solidFill>
                            <a:srgbClr val="000000"/>
                          </a:solidFill>
                          <a:latin typeface="Cascadia Mono" panose="020B0609020000020004" pitchFamily="49" charset="0"/>
                        </a:rPr>
                        <a:t>(x =&gt; </a:t>
                      </a:r>
                      <a:r>
                        <a:rPr lang="en-IN" sz="1600" b="0" dirty="0" err="1" smtClean="0">
                          <a:solidFill>
                            <a:srgbClr val="000000"/>
                          </a:solidFill>
                          <a:latin typeface="Cascadia Mono" panose="020B0609020000020004" pitchFamily="49" charset="0"/>
                        </a:rPr>
                        <a:t>x.CPI</a:t>
                      </a:r>
                      <a:r>
                        <a:rPr lang="en-IN" sz="1600" b="0" dirty="0" smtClean="0">
                          <a:solidFill>
                            <a:srgbClr val="000000"/>
                          </a:solidFill>
                          <a:latin typeface="Cascadia Mono" panose="020B0609020000020004" pitchFamily="49" charset="0"/>
                        </a:rPr>
                        <a:t>);</a:t>
                      </a:r>
                      <a:endParaRPr lang="en-US" sz="1600" b="0" dirty="0">
                        <a:solidFill>
                          <a:prstClr val="black"/>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4" name="Content Placeholder 4">
            <a:extLst>
              <a:ext uri="{FF2B5EF4-FFF2-40B4-BE49-F238E27FC236}">
                <a16:creationId xmlns:a16="http://schemas.microsoft.com/office/drawing/2014/main" xmlns="" id="{26B864CA-85CD-4666-B9D1-870ED08B272C}"/>
              </a:ext>
            </a:extLst>
          </p:cNvPr>
          <p:cNvGraphicFramePr>
            <a:graphicFrameLocks/>
          </p:cNvGraphicFramePr>
          <p:nvPr>
            <p:extLst/>
          </p:nvPr>
        </p:nvGraphicFramePr>
        <p:xfrm>
          <a:off x="4781437" y="2633179"/>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5" name="Content Placeholder 4">
            <a:extLst>
              <a:ext uri="{FF2B5EF4-FFF2-40B4-BE49-F238E27FC236}">
                <a16:creationId xmlns:a16="http://schemas.microsoft.com/office/drawing/2014/main" xmlns="" id="{26B864CA-85CD-4666-B9D1-870ED08B272C}"/>
              </a:ext>
            </a:extLst>
          </p:cNvPr>
          <p:cNvGraphicFramePr>
            <a:graphicFrameLocks/>
          </p:cNvGraphicFramePr>
          <p:nvPr>
            <p:extLst/>
          </p:nvPr>
        </p:nvGraphicFramePr>
        <p:xfrm>
          <a:off x="4774467" y="3451414"/>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6"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1624667844"/>
              </p:ext>
            </p:extLst>
          </p:nvPr>
        </p:nvGraphicFramePr>
        <p:xfrm>
          <a:off x="5873395" y="3442526"/>
          <a:ext cx="5208427" cy="396240"/>
        </p:xfrm>
        <a:graphic>
          <a:graphicData uri="http://schemas.openxmlformats.org/drawingml/2006/table">
            <a:tbl>
              <a:tblPr firstRow="1" bandRow="1">
                <a:tableStyleId>{8EC20E35-A176-4012-BC5E-935CFFF8708E}</a:tableStyleId>
              </a:tblPr>
              <a:tblGrid>
                <a:gridCol w="5208427">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Find total students whose CPI more than 8</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7"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3992327994"/>
              </p:ext>
            </p:extLst>
          </p:nvPr>
        </p:nvGraphicFramePr>
        <p:xfrm>
          <a:off x="5871581" y="3883589"/>
          <a:ext cx="6182270" cy="579120"/>
        </p:xfrm>
        <a:graphic>
          <a:graphicData uri="http://schemas.openxmlformats.org/drawingml/2006/table">
            <a:tbl>
              <a:tblPr firstRow="1" bandRow="1">
                <a:tableStyleId>{8EC20E35-A176-4012-BC5E-935CFFF8708E}</a:tableStyleId>
              </a:tblPr>
              <a:tblGrid>
                <a:gridCol w="6182270">
                  <a:extLst>
                    <a:ext uri="{9D8B030D-6E8A-4147-A177-3AD203B41FA5}">
                      <a16:colId xmlns:a16="http://schemas.microsoft.com/office/drawing/2014/main" xmlns="" val="20000"/>
                    </a:ext>
                  </a:extLst>
                </a:gridCol>
              </a:tblGrid>
              <a:tr h="285488">
                <a:tc>
                  <a:txBody>
                    <a:bodyPr/>
                    <a:lstStyle/>
                    <a:p>
                      <a:r>
                        <a:rPr lang="en-IN" sz="1600" b="0" dirty="0" err="1" smtClean="0">
                          <a:solidFill>
                            <a:srgbClr val="0000FF"/>
                          </a:solidFill>
                          <a:latin typeface="Cascadia Mono" panose="020B0609020000020004" pitchFamily="49" charset="0"/>
                        </a:rPr>
                        <a:t>var</a:t>
                      </a:r>
                      <a:r>
                        <a:rPr lang="en-IN" sz="1600" b="0" dirty="0" smtClean="0">
                          <a:solidFill>
                            <a:srgbClr val="000000"/>
                          </a:solidFill>
                          <a:latin typeface="Cascadia Mono" panose="020B0609020000020004" pitchFamily="49" charset="0"/>
                        </a:rPr>
                        <a:t> student = </a:t>
                      </a:r>
                      <a:r>
                        <a:rPr lang="en-IN" sz="1600" b="0" dirty="0" err="1" smtClean="0">
                          <a:solidFill>
                            <a:schemeClr val="tx2">
                              <a:lumMod val="60000"/>
                              <a:lumOff val="40000"/>
                            </a:schemeClr>
                          </a:solidFill>
                          <a:latin typeface="Cascadia Mono" panose="020B0609020000020004" pitchFamily="49" charset="0"/>
                        </a:rPr>
                        <a:t>Student</a:t>
                      </a:r>
                      <a:r>
                        <a:rPr lang="en-IN" sz="1600" b="0" dirty="0" err="1" smtClean="0">
                          <a:solidFill>
                            <a:srgbClr val="000000"/>
                          </a:solidFill>
                          <a:latin typeface="Cascadia Mono" panose="020B0609020000020004" pitchFamily="49" charset="0"/>
                        </a:rPr>
                        <a:t>.</a:t>
                      </a:r>
                      <a:r>
                        <a:rPr lang="en-IN" sz="1600" b="0" dirty="0" err="1" smtClean="0">
                          <a:solidFill>
                            <a:schemeClr val="accent5">
                              <a:lumMod val="75000"/>
                            </a:schemeClr>
                          </a:solidFill>
                          <a:latin typeface="Cascadia Mono" panose="020B0609020000020004" pitchFamily="49" charset="0"/>
                        </a:rPr>
                        <a:t>GetStudents</a:t>
                      </a:r>
                      <a:r>
                        <a:rPr lang="en-IN" sz="1600" b="0" dirty="0" smtClean="0">
                          <a:solidFill>
                            <a:srgbClr val="000000"/>
                          </a:solidFill>
                          <a:latin typeface="Cascadia Mono" panose="020B0609020000020004" pitchFamily="49" charset="0"/>
                        </a:rPr>
                        <a:t>()</a:t>
                      </a:r>
                    </a:p>
                    <a:p>
                      <a:r>
                        <a:rPr lang="en-IN" sz="1600" b="0" dirty="0" smtClean="0">
                          <a:solidFill>
                            <a:srgbClr val="000000"/>
                          </a:solidFill>
                          <a:latin typeface="Cascadia Mono" panose="020B0609020000020004" pitchFamily="49" charset="0"/>
                        </a:rPr>
                        <a:t>.</a:t>
                      </a:r>
                      <a:r>
                        <a:rPr lang="en-IN" sz="1600" b="0" dirty="0" smtClean="0">
                          <a:solidFill>
                            <a:schemeClr val="accent5">
                              <a:lumMod val="75000"/>
                            </a:schemeClr>
                          </a:solidFill>
                          <a:latin typeface="Cascadia Mono" panose="020B0609020000020004" pitchFamily="49" charset="0"/>
                        </a:rPr>
                        <a:t>Count</a:t>
                      </a:r>
                      <a:r>
                        <a:rPr lang="en-IN" sz="1600" b="0" dirty="0" smtClean="0">
                          <a:solidFill>
                            <a:srgbClr val="000000"/>
                          </a:solidFill>
                          <a:latin typeface="Cascadia Mono" panose="020B0609020000020004" pitchFamily="49" charset="0"/>
                        </a:rPr>
                        <a:t>(s =&gt; </a:t>
                      </a:r>
                      <a:r>
                        <a:rPr lang="en-IN" sz="1600" b="0" dirty="0" err="1" smtClean="0">
                          <a:solidFill>
                            <a:srgbClr val="000000"/>
                          </a:solidFill>
                          <a:latin typeface="Cascadia Mono" panose="020B0609020000020004" pitchFamily="49" charset="0"/>
                        </a:rPr>
                        <a:t>s.CPI</a:t>
                      </a:r>
                      <a:r>
                        <a:rPr lang="en-IN" sz="1600" b="0" dirty="0" smtClean="0">
                          <a:solidFill>
                            <a:srgbClr val="000000"/>
                          </a:solidFill>
                          <a:latin typeface="Cascadia Mono" panose="020B0609020000020004" pitchFamily="49" charset="0"/>
                        </a:rPr>
                        <a:t> &gt; 8);</a:t>
                      </a:r>
                      <a:endParaRPr lang="en-US" sz="1600" b="0" dirty="0">
                        <a:solidFill>
                          <a:prstClr val="black"/>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8" name="Content Placeholder 4">
            <a:extLst>
              <a:ext uri="{FF2B5EF4-FFF2-40B4-BE49-F238E27FC236}">
                <a16:creationId xmlns:a16="http://schemas.microsoft.com/office/drawing/2014/main" xmlns="" id="{26B864CA-85CD-4666-B9D1-870ED08B272C}"/>
              </a:ext>
            </a:extLst>
          </p:cNvPr>
          <p:cNvGraphicFramePr>
            <a:graphicFrameLocks/>
          </p:cNvGraphicFramePr>
          <p:nvPr>
            <p:extLst/>
          </p:nvPr>
        </p:nvGraphicFramePr>
        <p:xfrm>
          <a:off x="4774467" y="3850285"/>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9" name="Content Placeholder 4">
            <a:extLst>
              <a:ext uri="{FF2B5EF4-FFF2-40B4-BE49-F238E27FC236}">
                <a16:creationId xmlns:a16="http://schemas.microsoft.com/office/drawing/2014/main" xmlns="" id="{26B864CA-85CD-4666-B9D1-870ED08B272C}"/>
              </a:ext>
            </a:extLst>
          </p:cNvPr>
          <p:cNvGraphicFramePr>
            <a:graphicFrameLocks/>
          </p:cNvGraphicFramePr>
          <p:nvPr>
            <p:extLst/>
          </p:nvPr>
        </p:nvGraphicFramePr>
        <p:xfrm>
          <a:off x="4772653" y="4726992"/>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20"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773692877"/>
              </p:ext>
            </p:extLst>
          </p:nvPr>
        </p:nvGraphicFramePr>
        <p:xfrm>
          <a:off x="5871581" y="4718104"/>
          <a:ext cx="5855962" cy="396240"/>
        </p:xfrm>
        <a:graphic>
          <a:graphicData uri="http://schemas.openxmlformats.org/drawingml/2006/table">
            <a:tbl>
              <a:tblPr firstRow="1" bandRow="1">
                <a:tableStyleId>{8EC20E35-A176-4012-BC5E-935CFFF8708E}</a:tableStyleId>
              </a:tblPr>
              <a:tblGrid>
                <a:gridCol w="5855962">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Find</a:t>
                      </a:r>
                      <a:r>
                        <a:rPr lang="en-US" sz="2000" b="0" kern="1200" baseline="0" dirty="0" smtClean="0">
                          <a:solidFill>
                            <a:schemeClr val="tx1"/>
                          </a:solidFill>
                          <a:latin typeface="+mn-lt"/>
                          <a:ea typeface="+mn-ea"/>
                          <a:cs typeface="+mn-cs"/>
                        </a:rPr>
                        <a:t> average CPI of 3</a:t>
                      </a:r>
                      <a:r>
                        <a:rPr lang="en-US" sz="2000" b="0" kern="1200" baseline="30000" dirty="0" smtClean="0">
                          <a:solidFill>
                            <a:schemeClr val="tx1"/>
                          </a:solidFill>
                          <a:latin typeface="+mn-lt"/>
                          <a:ea typeface="+mn-ea"/>
                          <a:cs typeface="+mn-cs"/>
                        </a:rPr>
                        <a:t>rd</a:t>
                      </a:r>
                      <a:r>
                        <a:rPr lang="en-US" sz="2000" b="0" kern="1200" baseline="0" dirty="0" smtClean="0">
                          <a:solidFill>
                            <a:schemeClr val="tx1"/>
                          </a:solidFill>
                          <a:latin typeface="+mn-lt"/>
                          <a:ea typeface="+mn-ea"/>
                          <a:cs typeface="+mn-cs"/>
                        </a:rPr>
                        <a:t> semester CE branch students</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21"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1808157945"/>
              </p:ext>
            </p:extLst>
          </p:nvPr>
        </p:nvGraphicFramePr>
        <p:xfrm>
          <a:off x="5869767" y="5159167"/>
          <a:ext cx="6182270" cy="822960"/>
        </p:xfrm>
        <a:graphic>
          <a:graphicData uri="http://schemas.openxmlformats.org/drawingml/2006/table">
            <a:tbl>
              <a:tblPr firstRow="1" bandRow="1">
                <a:tableStyleId>{8EC20E35-A176-4012-BC5E-935CFFF8708E}</a:tableStyleId>
              </a:tblPr>
              <a:tblGrid>
                <a:gridCol w="6182270">
                  <a:extLst>
                    <a:ext uri="{9D8B030D-6E8A-4147-A177-3AD203B41FA5}">
                      <a16:colId xmlns:a16="http://schemas.microsoft.com/office/drawing/2014/main" xmlns="" val="20000"/>
                    </a:ext>
                  </a:extLst>
                </a:gridCol>
              </a:tblGrid>
              <a:tr h="285488">
                <a:tc>
                  <a:txBody>
                    <a:bodyPr/>
                    <a:lstStyle/>
                    <a:p>
                      <a:r>
                        <a:rPr lang="en-US" sz="1600" b="0" dirty="0" err="1" smtClean="0">
                          <a:solidFill>
                            <a:srgbClr val="0000FF"/>
                          </a:solidFill>
                          <a:latin typeface="Cascadia Mono" panose="020B0609020000020004" pitchFamily="49" charset="0"/>
                        </a:rPr>
                        <a:t>var</a:t>
                      </a:r>
                      <a:r>
                        <a:rPr lang="en-US" sz="1600" b="0" dirty="0" smtClean="0">
                          <a:solidFill>
                            <a:srgbClr val="000000"/>
                          </a:solidFill>
                          <a:latin typeface="Cascadia Mono" panose="020B0609020000020004" pitchFamily="49" charset="0"/>
                        </a:rPr>
                        <a:t> student = </a:t>
                      </a:r>
                      <a:r>
                        <a:rPr lang="en-US" sz="1600" b="0" dirty="0" err="1" smtClean="0">
                          <a:solidFill>
                            <a:srgbClr val="000000"/>
                          </a:solidFill>
                          <a:latin typeface="Cascadia Mono" panose="020B0609020000020004" pitchFamily="49" charset="0"/>
                        </a:rPr>
                        <a:t>Student.</a:t>
                      </a:r>
                      <a:r>
                        <a:rPr lang="en-US" sz="1600" b="0" dirty="0" err="1" smtClean="0">
                          <a:solidFill>
                            <a:schemeClr val="accent5">
                              <a:lumMod val="75000"/>
                            </a:schemeClr>
                          </a:solidFill>
                          <a:latin typeface="Cascadia Mono" panose="020B0609020000020004" pitchFamily="49" charset="0"/>
                        </a:rPr>
                        <a:t>GetStudents</a:t>
                      </a:r>
                      <a:r>
                        <a:rPr lang="en-US" sz="1600" b="0" dirty="0" smtClean="0">
                          <a:solidFill>
                            <a:srgbClr val="000000"/>
                          </a:solidFill>
                          <a:latin typeface="Cascadia Mono" panose="020B0609020000020004" pitchFamily="49" charset="0"/>
                        </a:rPr>
                        <a:t>()</a:t>
                      </a:r>
                    </a:p>
                    <a:p>
                      <a:r>
                        <a:rPr lang="en-US" sz="1600" b="0" dirty="0" smtClean="0">
                          <a:solidFill>
                            <a:srgbClr val="000000"/>
                          </a:solidFill>
                          <a:latin typeface="Cascadia Mono" panose="020B0609020000020004" pitchFamily="49" charset="0"/>
                        </a:rPr>
                        <a:t>.</a:t>
                      </a:r>
                      <a:r>
                        <a:rPr lang="en-US" sz="1600" b="0" dirty="0" smtClean="0">
                          <a:solidFill>
                            <a:schemeClr val="accent5">
                              <a:lumMod val="75000"/>
                            </a:schemeClr>
                          </a:solidFill>
                          <a:latin typeface="Cascadia Mono" panose="020B0609020000020004" pitchFamily="49" charset="0"/>
                        </a:rPr>
                        <a:t>Where</a:t>
                      </a:r>
                      <a:r>
                        <a:rPr lang="en-US" sz="1600" b="0" dirty="0" smtClean="0">
                          <a:solidFill>
                            <a:srgbClr val="000000"/>
                          </a:solidFill>
                          <a:latin typeface="Cascadia Mono" panose="020B0609020000020004" pitchFamily="49" charset="0"/>
                        </a:rPr>
                        <a:t>(s=&gt;</a:t>
                      </a:r>
                      <a:r>
                        <a:rPr lang="en-US" sz="1600" b="0" dirty="0" err="1" smtClean="0">
                          <a:solidFill>
                            <a:srgbClr val="000000"/>
                          </a:solidFill>
                          <a:latin typeface="Cascadia Mono" panose="020B0609020000020004" pitchFamily="49" charset="0"/>
                        </a:rPr>
                        <a:t>s.Branch</a:t>
                      </a:r>
                      <a:r>
                        <a:rPr lang="en-US" sz="1600" b="0" dirty="0" smtClean="0">
                          <a:solidFill>
                            <a:srgbClr val="000000"/>
                          </a:solidFill>
                          <a:latin typeface="Cascadia Mono" panose="020B0609020000020004" pitchFamily="49" charset="0"/>
                        </a:rPr>
                        <a:t> ==</a:t>
                      </a:r>
                      <a:r>
                        <a:rPr lang="en-US" sz="1600" b="0" dirty="0" smtClean="0">
                          <a:solidFill>
                            <a:srgbClr val="A31515"/>
                          </a:solidFill>
                          <a:latin typeface="Cascadia Mono" panose="020B0609020000020004" pitchFamily="49" charset="0"/>
                        </a:rPr>
                        <a:t>"CE"</a:t>
                      </a:r>
                      <a:r>
                        <a:rPr lang="en-US" sz="1600" b="0" dirty="0" smtClean="0">
                          <a:solidFill>
                            <a:srgbClr val="000000"/>
                          </a:solidFill>
                          <a:latin typeface="Cascadia Mono" panose="020B0609020000020004" pitchFamily="49" charset="0"/>
                        </a:rPr>
                        <a:t> &amp;&amp; </a:t>
                      </a:r>
                      <a:r>
                        <a:rPr lang="en-US" sz="1600" b="0" dirty="0" err="1" smtClean="0">
                          <a:solidFill>
                            <a:srgbClr val="000000"/>
                          </a:solidFill>
                          <a:latin typeface="Cascadia Mono" panose="020B0609020000020004" pitchFamily="49" charset="0"/>
                        </a:rPr>
                        <a:t>s.Sem</a:t>
                      </a:r>
                      <a:r>
                        <a:rPr lang="en-US" sz="1600" b="0" dirty="0" smtClean="0">
                          <a:solidFill>
                            <a:srgbClr val="000000"/>
                          </a:solidFill>
                          <a:latin typeface="Cascadia Mono" panose="020B0609020000020004" pitchFamily="49" charset="0"/>
                        </a:rPr>
                        <a:t> == 3)</a:t>
                      </a:r>
                    </a:p>
                    <a:p>
                      <a:r>
                        <a:rPr lang="en-US" sz="1600" b="0" dirty="0" smtClean="0">
                          <a:solidFill>
                            <a:srgbClr val="000000"/>
                          </a:solidFill>
                          <a:latin typeface="Cascadia Mono" panose="020B0609020000020004" pitchFamily="49" charset="0"/>
                        </a:rPr>
                        <a:t>.</a:t>
                      </a:r>
                      <a:r>
                        <a:rPr lang="en-US" sz="1600" b="0" dirty="0" smtClean="0">
                          <a:solidFill>
                            <a:schemeClr val="accent5">
                              <a:lumMod val="75000"/>
                            </a:schemeClr>
                          </a:solidFill>
                          <a:latin typeface="Cascadia Mono" panose="020B0609020000020004" pitchFamily="49" charset="0"/>
                        </a:rPr>
                        <a:t>Average</a:t>
                      </a:r>
                      <a:r>
                        <a:rPr lang="en-US" sz="1600" b="0" dirty="0" smtClean="0">
                          <a:solidFill>
                            <a:srgbClr val="000000"/>
                          </a:solidFill>
                          <a:latin typeface="Cascadia Mono" panose="020B0609020000020004" pitchFamily="49" charset="0"/>
                        </a:rPr>
                        <a:t>(s =&gt; </a:t>
                      </a:r>
                      <a:r>
                        <a:rPr lang="en-US" sz="1600" b="0" dirty="0" err="1" smtClean="0">
                          <a:solidFill>
                            <a:srgbClr val="000000"/>
                          </a:solidFill>
                          <a:latin typeface="Cascadia Mono" panose="020B0609020000020004" pitchFamily="49" charset="0"/>
                        </a:rPr>
                        <a:t>s.CPI</a:t>
                      </a:r>
                      <a:r>
                        <a:rPr lang="en-US" sz="1600" b="0" dirty="0" smtClean="0">
                          <a:solidFill>
                            <a:srgbClr val="000000"/>
                          </a:solidFill>
                          <a:latin typeface="Cascadia Mono" panose="020B0609020000020004" pitchFamily="49" charset="0"/>
                        </a:rPr>
                        <a:t>);</a:t>
                      </a:r>
                      <a:endParaRPr lang="en-US" sz="1600" b="0" dirty="0">
                        <a:solidFill>
                          <a:prstClr val="black"/>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22" name="Content Placeholder 4">
            <a:extLst>
              <a:ext uri="{FF2B5EF4-FFF2-40B4-BE49-F238E27FC236}">
                <a16:creationId xmlns:a16="http://schemas.microsoft.com/office/drawing/2014/main" xmlns="" id="{26B864CA-85CD-4666-B9D1-870ED08B272C}"/>
              </a:ext>
            </a:extLst>
          </p:cNvPr>
          <p:cNvGraphicFramePr>
            <a:graphicFrameLocks/>
          </p:cNvGraphicFramePr>
          <p:nvPr>
            <p:extLst/>
          </p:nvPr>
        </p:nvGraphicFramePr>
        <p:xfrm>
          <a:off x="4772653" y="5125863"/>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37762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22" presetClass="entr" presetSubtype="8"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par>
                                <p:cTn id="29" presetID="22" presetClass="entr" presetSubtype="8"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par>
                                <p:cTn id="36" presetID="22" presetClass="entr" presetSubtype="8"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par>
                                <p:cTn id="44" presetID="22" presetClass="entr" presetSubtype="8"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22" presetClass="entr" presetSubtype="8"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par>
                                <p:cTn id="59" presetID="22" presetClass="entr" presetSubtype="8"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2"/>
                                        </p:tgtEl>
                                        <p:attrNameLst>
                                          <p:attrName>style.visibility</p:attrName>
                                        </p:attrNameLst>
                                      </p:cBhvr>
                                      <p:to>
                                        <p:strVal val="visible"/>
                                      </p:to>
                                    </p:set>
                                  </p:childTnLst>
                                </p:cTn>
                              </p:par>
                              <p:par>
                                <p:cTn id="66" presetID="22" presetClass="entr" presetSubtype="8" fill="hold"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wipe(left)">
                                      <p:cBhvr>
                                        <p:cTn id="6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Sorting Operators</a:t>
            </a:r>
            <a:endParaRPr lang="en-IN" dirty="0"/>
          </a:p>
        </p:txBody>
      </p:sp>
      <p:sp>
        <p:nvSpPr>
          <p:cNvPr id="3" name="Content Placeholder 2"/>
          <p:cNvSpPr>
            <a:spLocks noGrp="1"/>
          </p:cNvSpPr>
          <p:nvPr>
            <p:ph idx="1"/>
          </p:nvPr>
        </p:nvSpPr>
        <p:spPr/>
        <p:txBody>
          <a:bodyPr/>
          <a:lstStyle/>
          <a:p>
            <a:pPr marL="0" indent="0">
              <a:spcBef>
                <a:spcPts val="300"/>
              </a:spcBef>
              <a:buNone/>
            </a:pPr>
            <a:r>
              <a:rPr lang="en-IN" sz="1400" dirty="0">
                <a:solidFill>
                  <a:srgbClr val="0000FF"/>
                </a:solidFill>
                <a:latin typeface="Cascadia Mono" panose="020B0609020000020004" pitchFamily="49" charset="0"/>
              </a:rPr>
              <a:t>public</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class</a:t>
            </a:r>
            <a:r>
              <a:rPr lang="en-IN" sz="1400" dirty="0">
                <a:solidFill>
                  <a:srgbClr val="000000"/>
                </a:solidFill>
                <a:latin typeface="Cascadia Mono" panose="020B0609020000020004" pitchFamily="49" charset="0"/>
              </a:rPr>
              <a:t> </a:t>
            </a:r>
            <a:r>
              <a:rPr lang="en-IN" sz="1400" dirty="0">
                <a:solidFill>
                  <a:srgbClr val="2B91AF"/>
                </a:solidFill>
                <a:latin typeface="Cascadia Mono" panose="020B0609020000020004" pitchFamily="49" charset="0"/>
              </a:rPr>
              <a:t>Employee</a:t>
            </a:r>
            <a:endParaRPr lang="en-IN" sz="1400" dirty="0">
              <a:solidFill>
                <a:srgbClr val="000000"/>
              </a:solidFill>
              <a:latin typeface="Cascadia Mono" panose="020B0609020000020004" pitchFamily="49" charset="0"/>
            </a:endParaRPr>
          </a:p>
          <a:p>
            <a:pPr marL="0" indent="0">
              <a:spcBef>
                <a:spcPts val="300"/>
              </a:spcBef>
              <a:buNone/>
            </a:pPr>
            <a:r>
              <a:rPr lang="en-IN" sz="1400" dirty="0">
                <a:solidFill>
                  <a:srgbClr val="000000"/>
                </a:solidFill>
                <a:latin typeface="Cascadia Mono" panose="020B0609020000020004" pitchFamily="49" charset="0"/>
              </a:rPr>
              <a:t>    {</a:t>
            </a:r>
          </a:p>
          <a:p>
            <a:pPr marL="0" indent="0">
              <a:spcBef>
                <a:spcPts val="300"/>
              </a:spcBef>
              <a:buNone/>
            </a:pP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err="1">
                <a:solidFill>
                  <a:srgbClr val="0000FF"/>
                </a:solidFill>
                <a:latin typeface="Cascadia Mono" panose="020B0609020000020004" pitchFamily="49" charset="0"/>
              </a:rPr>
              <a:t>int</a:t>
            </a:r>
            <a:r>
              <a:rPr lang="en-US" sz="1400" dirty="0">
                <a:solidFill>
                  <a:srgbClr val="000000"/>
                </a:solidFill>
                <a:latin typeface="Cascadia Mono" panose="020B0609020000020004" pitchFamily="49" charset="0"/>
              </a:rPr>
              <a:t> Id { </a:t>
            </a:r>
            <a:r>
              <a:rPr lang="en-US" sz="1400" dirty="0">
                <a:solidFill>
                  <a:srgbClr val="0000FF"/>
                </a:solidFill>
                <a:latin typeface="Cascadia Mono" panose="020B0609020000020004" pitchFamily="49" charset="0"/>
              </a:rPr>
              <a:t>get</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set</a:t>
            </a:r>
            <a:r>
              <a:rPr lang="en-US" sz="1400" dirty="0">
                <a:solidFill>
                  <a:srgbClr val="000000"/>
                </a:solidFill>
                <a:latin typeface="Cascadia Mono" panose="020B0609020000020004" pitchFamily="49" charset="0"/>
              </a:rPr>
              <a:t>; }</a:t>
            </a:r>
          </a:p>
          <a:p>
            <a:pPr marL="0" indent="0">
              <a:spcBef>
                <a:spcPts val="300"/>
              </a:spcBef>
              <a:buNone/>
            </a:pP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string</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FirstName</a:t>
            </a:r>
            <a:r>
              <a:rPr lang="en-US" sz="1400" dirty="0">
                <a:solidFill>
                  <a:srgbClr val="000000"/>
                </a:solidFill>
                <a:latin typeface="Cascadia Mono" panose="020B0609020000020004" pitchFamily="49" charset="0"/>
              </a:rPr>
              <a:t> { </a:t>
            </a:r>
            <a:r>
              <a:rPr lang="en-US" sz="1400" dirty="0">
                <a:solidFill>
                  <a:srgbClr val="0000FF"/>
                </a:solidFill>
                <a:latin typeface="Cascadia Mono" panose="020B0609020000020004" pitchFamily="49" charset="0"/>
              </a:rPr>
              <a:t>get</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set</a:t>
            </a:r>
            <a:r>
              <a:rPr lang="en-US" sz="1400" dirty="0">
                <a:solidFill>
                  <a:srgbClr val="000000"/>
                </a:solidFill>
                <a:latin typeface="Cascadia Mono" panose="020B0609020000020004" pitchFamily="49" charset="0"/>
              </a:rPr>
              <a:t>; }</a:t>
            </a:r>
          </a:p>
          <a:p>
            <a:pPr marL="0" indent="0">
              <a:spcBef>
                <a:spcPts val="300"/>
              </a:spcBef>
              <a:buNone/>
            </a:pP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string</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LastName</a:t>
            </a:r>
            <a:r>
              <a:rPr lang="en-US" sz="1400" dirty="0">
                <a:solidFill>
                  <a:srgbClr val="000000"/>
                </a:solidFill>
                <a:latin typeface="Cascadia Mono" panose="020B0609020000020004" pitchFamily="49" charset="0"/>
              </a:rPr>
              <a:t> { </a:t>
            </a:r>
            <a:r>
              <a:rPr lang="en-US" sz="1400" dirty="0">
                <a:solidFill>
                  <a:srgbClr val="0000FF"/>
                </a:solidFill>
                <a:latin typeface="Cascadia Mono" panose="020B0609020000020004" pitchFamily="49" charset="0"/>
              </a:rPr>
              <a:t>get</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set</a:t>
            </a:r>
            <a:r>
              <a:rPr lang="en-US" sz="1400" dirty="0">
                <a:solidFill>
                  <a:srgbClr val="000000"/>
                </a:solidFill>
                <a:latin typeface="Cascadia Mono" panose="020B0609020000020004" pitchFamily="49" charset="0"/>
              </a:rPr>
              <a:t>; }</a:t>
            </a:r>
          </a:p>
          <a:p>
            <a:pPr marL="0" indent="0">
              <a:spcBef>
                <a:spcPts val="300"/>
              </a:spcBef>
              <a:buNone/>
            </a:pP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string</a:t>
            </a:r>
            <a:r>
              <a:rPr lang="en-US" sz="1400" dirty="0">
                <a:solidFill>
                  <a:srgbClr val="000000"/>
                </a:solidFill>
                <a:latin typeface="Cascadia Mono" panose="020B0609020000020004" pitchFamily="49" charset="0"/>
              </a:rPr>
              <a:t> Branch { </a:t>
            </a:r>
            <a:r>
              <a:rPr lang="en-US" sz="1400" dirty="0">
                <a:solidFill>
                  <a:srgbClr val="0000FF"/>
                </a:solidFill>
                <a:latin typeface="Cascadia Mono" panose="020B0609020000020004" pitchFamily="49" charset="0"/>
              </a:rPr>
              <a:t>get</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set</a:t>
            </a:r>
            <a:r>
              <a:rPr lang="en-US" sz="1400" dirty="0">
                <a:solidFill>
                  <a:srgbClr val="000000"/>
                </a:solidFill>
                <a:latin typeface="Cascadia Mono" panose="020B0609020000020004" pitchFamily="49" charset="0"/>
              </a:rPr>
              <a:t>; </a:t>
            </a:r>
            <a:r>
              <a:rPr lang="en-US" sz="1400" dirty="0" smtClean="0">
                <a:solidFill>
                  <a:srgbClr val="000000"/>
                </a:solidFill>
                <a:latin typeface="Cascadia Mono" panose="020B0609020000020004" pitchFamily="49" charset="0"/>
              </a:rPr>
              <a:t>}</a:t>
            </a:r>
          </a:p>
          <a:p>
            <a:pPr marL="0" indent="0">
              <a:spcBef>
                <a:spcPts val="300"/>
              </a:spcBef>
              <a:buNone/>
            </a:pPr>
            <a:endParaRPr lang="en-US" sz="1400" dirty="0">
              <a:solidFill>
                <a:srgbClr val="000000"/>
              </a:solidFill>
              <a:latin typeface="Cascadia Mono" panose="020B0609020000020004" pitchFamily="49" charset="0"/>
            </a:endParaRPr>
          </a:p>
          <a:p>
            <a:pPr marL="0" indent="0">
              <a:spcBef>
                <a:spcPts val="300"/>
              </a:spcBef>
              <a:buNone/>
            </a:pP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public</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static</a:t>
            </a:r>
            <a:r>
              <a:rPr lang="en-IN" sz="1400" dirty="0">
                <a:solidFill>
                  <a:srgbClr val="000000"/>
                </a:solidFill>
                <a:latin typeface="Cascadia Mono" panose="020B0609020000020004" pitchFamily="49" charset="0"/>
              </a:rPr>
              <a:t> List&lt;Employee&gt; </a:t>
            </a:r>
            <a:r>
              <a:rPr lang="en-IN" sz="1400" dirty="0" err="1">
                <a:solidFill>
                  <a:srgbClr val="000000"/>
                </a:solidFill>
                <a:latin typeface="Cascadia Mono" panose="020B0609020000020004" pitchFamily="49" charset="0"/>
              </a:rPr>
              <a:t>GetEmployees</a:t>
            </a:r>
            <a:r>
              <a:rPr lang="en-IN" sz="1400" dirty="0">
                <a:solidFill>
                  <a:srgbClr val="000000"/>
                </a:solidFill>
                <a:latin typeface="Cascadia Mono" panose="020B0609020000020004" pitchFamily="49" charset="0"/>
              </a:rPr>
              <a:t>()</a:t>
            </a:r>
          </a:p>
          <a:p>
            <a:pPr marL="0" indent="0">
              <a:spcBef>
                <a:spcPts val="300"/>
              </a:spcBef>
              <a:buNone/>
            </a:pPr>
            <a:r>
              <a:rPr lang="en-IN" sz="1400" dirty="0">
                <a:solidFill>
                  <a:srgbClr val="000000"/>
                </a:solidFill>
                <a:latin typeface="Cascadia Mono" panose="020B0609020000020004" pitchFamily="49" charset="0"/>
              </a:rPr>
              <a:t>        {</a:t>
            </a:r>
          </a:p>
          <a:p>
            <a:pPr marL="0" indent="0">
              <a:spcBef>
                <a:spcPts val="300"/>
              </a:spcBef>
              <a:buNone/>
            </a:pPr>
            <a:r>
              <a:rPr lang="en-IN" sz="1400" dirty="0">
                <a:solidFill>
                  <a:srgbClr val="000000"/>
                </a:solidFill>
                <a:latin typeface="Cascadia Mono" panose="020B0609020000020004" pitchFamily="49" charset="0"/>
              </a:rPr>
              <a:t>            List&lt;Employee&gt; employees = </a:t>
            </a:r>
            <a:r>
              <a:rPr lang="en-IN" sz="1400" dirty="0">
                <a:solidFill>
                  <a:srgbClr val="0000FF"/>
                </a:solidFill>
                <a:latin typeface="Cascadia Mono" panose="020B0609020000020004" pitchFamily="49" charset="0"/>
              </a:rPr>
              <a:t>new</a:t>
            </a:r>
            <a:r>
              <a:rPr lang="en-IN" sz="1400" dirty="0">
                <a:solidFill>
                  <a:srgbClr val="000000"/>
                </a:solidFill>
                <a:latin typeface="Cascadia Mono" panose="020B0609020000020004" pitchFamily="49" charset="0"/>
              </a:rPr>
              <a:t> List&lt;Employee&gt;() { </a:t>
            </a:r>
          </a:p>
          <a:p>
            <a:pPr marL="0" indent="0">
              <a:spcBef>
                <a:spcPts val="300"/>
              </a:spcBef>
              <a:buNone/>
            </a:pP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a:t>
            </a:r>
            <a:r>
              <a:rPr lang="en-IN" sz="1400" dirty="0">
                <a:solidFill>
                  <a:srgbClr val="2B91AF"/>
                </a:solidFill>
                <a:latin typeface="Cascadia Mono" panose="020B0609020000020004" pitchFamily="49" charset="0"/>
              </a:rPr>
              <a:t>Employee</a:t>
            </a:r>
            <a:r>
              <a:rPr lang="en-US" sz="1400" dirty="0" smtClean="0">
                <a:solidFill>
                  <a:srgbClr val="000000"/>
                </a:solidFill>
                <a:latin typeface="Cascadia Mono" panose="020B0609020000020004" pitchFamily="49" charset="0"/>
              </a:rPr>
              <a:t>(){</a:t>
            </a:r>
            <a:r>
              <a:rPr lang="en-US" sz="1400" dirty="0">
                <a:solidFill>
                  <a:srgbClr val="000000"/>
                </a:solidFill>
                <a:latin typeface="Cascadia Mono" panose="020B0609020000020004" pitchFamily="49" charset="0"/>
              </a:rPr>
              <a:t>Id=101 ,</a:t>
            </a:r>
            <a:r>
              <a:rPr lang="en-US" sz="1400" dirty="0" err="1">
                <a:solidFill>
                  <a:srgbClr val="000000"/>
                </a:solidFill>
                <a:latin typeface="Cascadia Mono" panose="020B0609020000020004" pitchFamily="49" charset="0"/>
              </a:rPr>
              <a:t>FirstName</a:t>
            </a:r>
            <a:r>
              <a:rPr lang="en-US" sz="1400" dirty="0">
                <a:solidFill>
                  <a:srgbClr val="000000"/>
                </a:solidFill>
                <a:latin typeface="Cascadia Mono" panose="020B0609020000020004" pitchFamily="49" charset="0"/>
              </a:rPr>
              <a:t>=</a:t>
            </a:r>
            <a:r>
              <a:rPr lang="en-US" sz="1400" dirty="0">
                <a:solidFill>
                  <a:srgbClr val="A31515"/>
                </a:solidFill>
                <a:latin typeface="Cascadia Mono" panose="020B0609020000020004" pitchFamily="49" charset="0"/>
              </a:rPr>
              <a:t>"</a:t>
            </a:r>
            <a:r>
              <a:rPr lang="en-US" sz="1400" dirty="0" err="1">
                <a:solidFill>
                  <a:srgbClr val="A31515"/>
                </a:solidFill>
                <a:latin typeface="Cascadia Mono" panose="020B0609020000020004" pitchFamily="49" charset="0"/>
              </a:rPr>
              <a:t>Preety</a:t>
            </a:r>
            <a:r>
              <a:rPr lang="en-US" sz="1400" dirty="0">
                <a:solidFill>
                  <a:srgbClr val="A31515"/>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LastName</a:t>
            </a:r>
            <a:r>
              <a:rPr lang="en-US" sz="1400" dirty="0">
                <a:solidFill>
                  <a:srgbClr val="000000"/>
                </a:solidFill>
                <a:latin typeface="Cascadia Mono" panose="020B0609020000020004" pitchFamily="49" charset="0"/>
              </a:rPr>
              <a:t>=</a:t>
            </a:r>
            <a:r>
              <a:rPr lang="en-US" sz="1400" dirty="0">
                <a:solidFill>
                  <a:srgbClr val="A31515"/>
                </a:solidFill>
                <a:latin typeface="Cascadia Mono" panose="020B0609020000020004" pitchFamily="49" charset="0"/>
              </a:rPr>
              <a:t>"Tiwari"</a:t>
            </a:r>
            <a:r>
              <a:rPr lang="en-US" sz="1400" dirty="0">
                <a:solidFill>
                  <a:srgbClr val="000000"/>
                </a:solidFill>
                <a:latin typeface="Cascadia Mono" panose="020B0609020000020004" pitchFamily="49" charset="0"/>
              </a:rPr>
              <a:t> ,Branch=</a:t>
            </a:r>
            <a:r>
              <a:rPr lang="en-US" sz="1400" dirty="0">
                <a:solidFill>
                  <a:srgbClr val="A31515"/>
                </a:solidFill>
                <a:latin typeface="Cascadia Mono" panose="020B0609020000020004" pitchFamily="49" charset="0"/>
              </a:rPr>
              <a:t>"Admin"</a:t>
            </a:r>
            <a:r>
              <a:rPr lang="en-US" sz="1400" dirty="0">
                <a:solidFill>
                  <a:srgbClr val="000000"/>
                </a:solidFill>
                <a:latin typeface="Cascadia Mono" panose="020B0609020000020004" pitchFamily="49" charset="0"/>
              </a:rPr>
              <a:t>},</a:t>
            </a:r>
          </a:p>
          <a:p>
            <a:pPr marL="0" indent="0">
              <a:spcBef>
                <a:spcPts val="300"/>
              </a:spcBef>
              <a:buNone/>
            </a:pP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a:t>
            </a:r>
            <a:r>
              <a:rPr lang="en-IN" sz="1400" dirty="0">
                <a:solidFill>
                  <a:srgbClr val="2B91AF"/>
                </a:solidFill>
                <a:latin typeface="Cascadia Mono" panose="020B0609020000020004" pitchFamily="49" charset="0"/>
              </a:rPr>
              <a:t>Employee</a:t>
            </a:r>
            <a:r>
              <a:rPr lang="en-US" sz="1400" dirty="0" smtClean="0">
                <a:solidFill>
                  <a:srgbClr val="000000"/>
                </a:solidFill>
                <a:latin typeface="Cascadia Mono" panose="020B0609020000020004" pitchFamily="49" charset="0"/>
              </a:rPr>
              <a:t>(){</a:t>
            </a:r>
            <a:r>
              <a:rPr lang="en-US" sz="1400" dirty="0">
                <a:solidFill>
                  <a:srgbClr val="000000"/>
                </a:solidFill>
                <a:latin typeface="Cascadia Mono" panose="020B0609020000020004" pitchFamily="49" charset="0"/>
              </a:rPr>
              <a:t>Id=102 ,</a:t>
            </a:r>
            <a:r>
              <a:rPr lang="en-US" sz="1400" dirty="0" err="1">
                <a:solidFill>
                  <a:srgbClr val="000000"/>
                </a:solidFill>
                <a:latin typeface="Cascadia Mono" panose="020B0609020000020004" pitchFamily="49" charset="0"/>
              </a:rPr>
              <a:t>FirstName</a:t>
            </a:r>
            <a:r>
              <a:rPr lang="en-US" sz="1400" dirty="0">
                <a:solidFill>
                  <a:srgbClr val="000000"/>
                </a:solidFill>
                <a:latin typeface="Cascadia Mono" panose="020B0609020000020004" pitchFamily="49" charset="0"/>
              </a:rPr>
              <a:t>=</a:t>
            </a:r>
            <a:r>
              <a:rPr lang="en-US" sz="1400" dirty="0">
                <a:solidFill>
                  <a:srgbClr val="A31515"/>
                </a:solidFill>
                <a:latin typeface="Cascadia Mono" panose="020B0609020000020004" pitchFamily="49" charset="0"/>
              </a:rPr>
              <a:t>"</a:t>
            </a:r>
            <a:r>
              <a:rPr lang="en-US" sz="1400" dirty="0" err="1">
                <a:solidFill>
                  <a:srgbClr val="A31515"/>
                </a:solidFill>
                <a:latin typeface="Cascadia Mono" panose="020B0609020000020004" pitchFamily="49" charset="0"/>
              </a:rPr>
              <a:t>Preety</a:t>
            </a:r>
            <a:r>
              <a:rPr lang="en-US" sz="1400" dirty="0">
                <a:solidFill>
                  <a:srgbClr val="A31515"/>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LastName</a:t>
            </a:r>
            <a:r>
              <a:rPr lang="en-US" sz="1400" dirty="0">
                <a:solidFill>
                  <a:srgbClr val="000000"/>
                </a:solidFill>
                <a:latin typeface="Cascadia Mono" panose="020B0609020000020004" pitchFamily="49" charset="0"/>
              </a:rPr>
              <a:t>=</a:t>
            </a:r>
            <a:r>
              <a:rPr lang="en-US" sz="1400" dirty="0">
                <a:solidFill>
                  <a:srgbClr val="A31515"/>
                </a:solidFill>
                <a:latin typeface="Cascadia Mono" panose="020B0609020000020004" pitchFamily="49" charset="0"/>
              </a:rPr>
              <a:t>"Agrawal"</a:t>
            </a:r>
            <a:r>
              <a:rPr lang="en-US" sz="1400" dirty="0">
                <a:solidFill>
                  <a:srgbClr val="000000"/>
                </a:solidFill>
                <a:latin typeface="Cascadia Mono" panose="020B0609020000020004" pitchFamily="49" charset="0"/>
              </a:rPr>
              <a:t> ,Branch=</a:t>
            </a:r>
            <a:r>
              <a:rPr lang="en-US" sz="1400" dirty="0">
                <a:solidFill>
                  <a:srgbClr val="A31515"/>
                </a:solidFill>
                <a:latin typeface="Cascadia Mono" panose="020B0609020000020004" pitchFamily="49" charset="0"/>
              </a:rPr>
              <a:t>"HR"</a:t>
            </a:r>
            <a:r>
              <a:rPr lang="en-US" sz="1400" dirty="0">
                <a:solidFill>
                  <a:srgbClr val="000000"/>
                </a:solidFill>
                <a:latin typeface="Cascadia Mono" panose="020B0609020000020004" pitchFamily="49" charset="0"/>
              </a:rPr>
              <a:t>},</a:t>
            </a:r>
          </a:p>
          <a:p>
            <a:pPr marL="0" indent="0">
              <a:spcBef>
                <a:spcPts val="300"/>
              </a:spcBef>
              <a:buNone/>
            </a:pP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a:t>
            </a:r>
            <a:r>
              <a:rPr lang="en-IN" sz="1400" dirty="0">
                <a:solidFill>
                  <a:srgbClr val="2B91AF"/>
                </a:solidFill>
                <a:latin typeface="Cascadia Mono" panose="020B0609020000020004" pitchFamily="49" charset="0"/>
              </a:rPr>
              <a:t>Employee</a:t>
            </a:r>
            <a:r>
              <a:rPr lang="en-US" sz="1400" dirty="0" smtClean="0">
                <a:solidFill>
                  <a:srgbClr val="000000"/>
                </a:solidFill>
                <a:latin typeface="Cascadia Mono" panose="020B0609020000020004" pitchFamily="49" charset="0"/>
              </a:rPr>
              <a:t>(){</a:t>
            </a:r>
            <a:r>
              <a:rPr lang="en-US" sz="1400" dirty="0">
                <a:solidFill>
                  <a:srgbClr val="000000"/>
                </a:solidFill>
                <a:latin typeface="Cascadia Mono" panose="020B0609020000020004" pitchFamily="49" charset="0"/>
              </a:rPr>
              <a:t>Id=103 ,</a:t>
            </a:r>
            <a:r>
              <a:rPr lang="en-US" sz="1400" dirty="0" err="1">
                <a:solidFill>
                  <a:srgbClr val="000000"/>
                </a:solidFill>
                <a:latin typeface="Cascadia Mono" panose="020B0609020000020004" pitchFamily="49" charset="0"/>
              </a:rPr>
              <a:t>FirstName</a:t>
            </a:r>
            <a:r>
              <a:rPr lang="en-US" sz="1400" dirty="0">
                <a:solidFill>
                  <a:srgbClr val="000000"/>
                </a:solidFill>
                <a:latin typeface="Cascadia Mono" panose="020B0609020000020004" pitchFamily="49" charset="0"/>
              </a:rPr>
              <a:t>=</a:t>
            </a:r>
            <a:r>
              <a:rPr lang="en-US" sz="1400" dirty="0">
                <a:solidFill>
                  <a:srgbClr val="A31515"/>
                </a:solidFill>
                <a:latin typeface="Cascadia Mono" panose="020B0609020000020004" pitchFamily="49" charset="0"/>
              </a:rPr>
              <a:t>"Priyanka"</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LastName</a:t>
            </a:r>
            <a:r>
              <a:rPr lang="en-US" sz="1400" dirty="0">
                <a:solidFill>
                  <a:srgbClr val="000000"/>
                </a:solidFill>
                <a:latin typeface="Cascadia Mono" panose="020B0609020000020004" pitchFamily="49" charset="0"/>
              </a:rPr>
              <a:t>=</a:t>
            </a:r>
            <a:r>
              <a:rPr lang="en-US" sz="1400" dirty="0">
                <a:solidFill>
                  <a:srgbClr val="A31515"/>
                </a:solidFill>
                <a:latin typeface="Cascadia Mono" panose="020B0609020000020004" pitchFamily="49" charset="0"/>
              </a:rPr>
              <a:t>"</a:t>
            </a:r>
            <a:r>
              <a:rPr lang="en-US" sz="1400" dirty="0" err="1">
                <a:solidFill>
                  <a:srgbClr val="A31515"/>
                </a:solidFill>
                <a:latin typeface="Cascadia Mono" panose="020B0609020000020004" pitchFamily="49" charset="0"/>
              </a:rPr>
              <a:t>Dewagan</a:t>
            </a:r>
            <a:r>
              <a:rPr lang="en-US" sz="1400" dirty="0">
                <a:solidFill>
                  <a:srgbClr val="A31515"/>
                </a:solidFill>
                <a:latin typeface="Cascadia Mono" panose="020B0609020000020004" pitchFamily="49" charset="0"/>
              </a:rPr>
              <a:t>"</a:t>
            </a:r>
            <a:r>
              <a:rPr lang="en-US" sz="1400" dirty="0">
                <a:solidFill>
                  <a:srgbClr val="000000"/>
                </a:solidFill>
                <a:latin typeface="Cascadia Mono" panose="020B0609020000020004" pitchFamily="49" charset="0"/>
              </a:rPr>
              <a:t> ,Branch=</a:t>
            </a:r>
            <a:r>
              <a:rPr lang="en-US" sz="1400" dirty="0">
                <a:solidFill>
                  <a:srgbClr val="A31515"/>
                </a:solidFill>
                <a:latin typeface="Cascadia Mono" panose="020B0609020000020004" pitchFamily="49" charset="0"/>
              </a:rPr>
              <a:t>"IT"</a:t>
            </a:r>
            <a:r>
              <a:rPr lang="en-US" sz="1400" dirty="0">
                <a:solidFill>
                  <a:srgbClr val="000000"/>
                </a:solidFill>
                <a:latin typeface="Cascadia Mono" panose="020B0609020000020004" pitchFamily="49" charset="0"/>
              </a:rPr>
              <a:t>},</a:t>
            </a:r>
          </a:p>
          <a:p>
            <a:pPr marL="0" indent="0">
              <a:spcBef>
                <a:spcPts val="300"/>
              </a:spcBef>
              <a:buNone/>
            </a:pP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a:t>
            </a:r>
            <a:r>
              <a:rPr lang="en-IN" sz="1400" dirty="0">
                <a:solidFill>
                  <a:srgbClr val="2B91AF"/>
                </a:solidFill>
                <a:latin typeface="Cascadia Mono" panose="020B0609020000020004" pitchFamily="49" charset="0"/>
              </a:rPr>
              <a:t>Employee</a:t>
            </a:r>
            <a:r>
              <a:rPr lang="en-US" sz="1400" dirty="0" smtClean="0">
                <a:solidFill>
                  <a:srgbClr val="000000"/>
                </a:solidFill>
                <a:latin typeface="Cascadia Mono" panose="020B0609020000020004" pitchFamily="49" charset="0"/>
              </a:rPr>
              <a:t>(){</a:t>
            </a:r>
            <a:r>
              <a:rPr lang="en-US" sz="1400" dirty="0">
                <a:solidFill>
                  <a:srgbClr val="000000"/>
                </a:solidFill>
                <a:latin typeface="Cascadia Mono" panose="020B0609020000020004" pitchFamily="49" charset="0"/>
              </a:rPr>
              <a:t>Id=104 ,</a:t>
            </a:r>
            <a:r>
              <a:rPr lang="en-US" sz="1400" dirty="0" err="1">
                <a:solidFill>
                  <a:srgbClr val="000000"/>
                </a:solidFill>
                <a:latin typeface="Cascadia Mono" panose="020B0609020000020004" pitchFamily="49" charset="0"/>
              </a:rPr>
              <a:t>FirstName</a:t>
            </a:r>
            <a:r>
              <a:rPr lang="en-US" sz="1400" dirty="0">
                <a:solidFill>
                  <a:srgbClr val="000000"/>
                </a:solidFill>
                <a:latin typeface="Cascadia Mono" panose="020B0609020000020004" pitchFamily="49" charset="0"/>
              </a:rPr>
              <a:t>=</a:t>
            </a:r>
            <a:r>
              <a:rPr lang="en-US" sz="1400" dirty="0">
                <a:solidFill>
                  <a:srgbClr val="A31515"/>
                </a:solidFill>
                <a:latin typeface="Cascadia Mono" panose="020B0609020000020004" pitchFamily="49" charset="0"/>
              </a:rPr>
              <a:t>"</a:t>
            </a:r>
            <a:r>
              <a:rPr lang="en-US" sz="1400" dirty="0" err="1">
                <a:solidFill>
                  <a:srgbClr val="A31515"/>
                </a:solidFill>
                <a:latin typeface="Cascadia Mono" panose="020B0609020000020004" pitchFamily="49" charset="0"/>
              </a:rPr>
              <a:t>Hina</a:t>
            </a:r>
            <a:r>
              <a:rPr lang="en-US" sz="1400" dirty="0">
                <a:solidFill>
                  <a:srgbClr val="A31515"/>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LastName</a:t>
            </a:r>
            <a:r>
              <a:rPr lang="en-US" sz="1400" dirty="0">
                <a:solidFill>
                  <a:srgbClr val="000000"/>
                </a:solidFill>
                <a:latin typeface="Cascadia Mono" panose="020B0609020000020004" pitchFamily="49" charset="0"/>
              </a:rPr>
              <a:t>=</a:t>
            </a:r>
            <a:r>
              <a:rPr lang="en-US" sz="1400" dirty="0">
                <a:solidFill>
                  <a:srgbClr val="A31515"/>
                </a:solidFill>
                <a:latin typeface="Cascadia Mono" panose="020B0609020000020004" pitchFamily="49" charset="0"/>
              </a:rPr>
              <a:t>"Sharma"</a:t>
            </a:r>
            <a:r>
              <a:rPr lang="en-US" sz="1400" dirty="0">
                <a:solidFill>
                  <a:srgbClr val="000000"/>
                </a:solidFill>
                <a:latin typeface="Cascadia Mono" panose="020B0609020000020004" pitchFamily="49" charset="0"/>
              </a:rPr>
              <a:t> ,Branch=</a:t>
            </a:r>
            <a:r>
              <a:rPr lang="en-US" sz="1400" dirty="0">
                <a:solidFill>
                  <a:srgbClr val="A31515"/>
                </a:solidFill>
                <a:latin typeface="Cascadia Mono" panose="020B0609020000020004" pitchFamily="49" charset="0"/>
              </a:rPr>
              <a:t>"HR"</a:t>
            </a:r>
            <a:r>
              <a:rPr lang="en-US" sz="1400" dirty="0">
                <a:solidFill>
                  <a:srgbClr val="000000"/>
                </a:solidFill>
                <a:latin typeface="Cascadia Mono" panose="020B0609020000020004" pitchFamily="49" charset="0"/>
              </a:rPr>
              <a:t>},</a:t>
            </a:r>
          </a:p>
          <a:p>
            <a:pPr marL="0" indent="0">
              <a:spcBef>
                <a:spcPts val="300"/>
              </a:spcBef>
              <a:buNone/>
            </a:pP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a:t>
            </a:r>
            <a:r>
              <a:rPr lang="en-IN" sz="1400" dirty="0">
                <a:solidFill>
                  <a:srgbClr val="2B91AF"/>
                </a:solidFill>
                <a:latin typeface="Cascadia Mono" panose="020B0609020000020004" pitchFamily="49" charset="0"/>
              </a:rPr>
              <a:t>Employee</a:t>
            </a:r>
            <a:r>
              <a:rPr lang="en-US" sz="1400" dirty="0" smtClean="0">
                <a:solidFill>
                  <a:srgbClr val="000000"/>
                </a:solidFill>
                <a:latin typeface="Cascadia Mono" panose="020B0609020000020004" pitchFamily="49" charset="0"/>
              </a:rPr>
              <a:t>(){</a:t>
            </a:r>
            <a:r>
              <a:rPr lang="en-US" sz="1400" dirty="0">
                <a:solidFill>
                  <a:srgbClr val="000000"/>
                </a:solidFill>
                <a:latin typeface="Cascadia Mono" panose="020B0609020000020004" pitchFamily="49" charset="0"/>
              </a:rPr>
              <a:t>Id=105 ,</a:t>
            </a:r>
            <a:r>
              <a:rPr lang="en-US" sz="1400" dirty="0" err="1">
                <a:solidFill>
                  <a:srgbClr val="000000"/>
                </a:solidFill>
                <a:latin typeface="Cascadia Mono" panose="020B0609020000020004" pitchFamily="49" charset="0"/>
              </a:rPr>
              <a:t>FirstName</a:t>
            </a:r>
            <a:r>
              <a:rPr lang="en-US" sz="1400" dirty="0">
                <a:solidFill>
                  <a:srgbClr val="000000"/>
                </a:solidFill>
                <a:latin typeface="Cascadia Mono" panose="020B0609020000020004" pitchFamily="49" charset="0"/>
              </a:rPr>
              <a:t>=</a:t>
            </a:r>
            <a:r>
              <a:rPr lang="en-US" sz="1400" dirty="0">
                <a:solidFill>
                  <a:srgbClr val="A31515"/>
                </a:solidFill>
                <a:latin typeface="Cascadia Mono" panose="020B0609020000020004" pitchFamily="49" charset="0"/>
              </a:rPr>
              <a:t>"Anurag"</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LastName</a:t>
            </a:r>
            <a:r>
              <a:rPr lang="en-US" sz="1400" dirty="0">
                <a:solidFill>
                  <a:srgbClr val="000000"/>
                </a:solidFill>
                <a:latin typeface="Cascadia Mono" panose="020B0609020000020004" pitchFamily="49" charset="0"/>
              </a:rPr>
              <a:t>=</a:t>
            </a:r>
            <a:r>
              <a:rPr lang="en-US" sz="1400" dirty="0">
                <a:solidFill>
                  <a:srgbClr val="A31515"/>
                </a:solidFill>
                <a:latin typeface="Cascadia Mono" panose="020B0609020000020004" pitchFamily="49" charset="0"/>
              </a:rPr>
              <a:t>"</a:t>
            </a:r>
            <a:r>
              <a:rPr lang="en-US" sz="1400" dirty="0" err="1">
                <a:solidFill>
                  <a:srgbClr val="A31515"/>
                </a:solidFill>
                <a:latin typeface="Cascadia Mono" panose="020B0609020000020004" pitchFamily="49" charset="0"/>
              </a:rPr>
              <a:t>Mohanty</a:t>
            </a:r>
            <a:r>
              <a:rPr lang="en-US" sz="1400" dirty="0">
                <a:solidFill>
                  <a:srgbClr val="A31515"/>
                </a:solidFill>
                <a:latin typeface="Cascadia Mono" panose="020B0609020000020004" pitchFamily="49" charset="0"/>
              </a:rPr>
              <a:t>"</a:t>
            </a:r>
            <a:r>
              <a:rPr lang="en-US" sz="1400" dirty="0">
                <a:solidFill>
                  <a:srgbClr val="000000"/>
                </a:solidFill>
                <a:latin typeface="Cascadia Mono" panose="020B0609020000020004" pitchFamily="49" charset="0"/>
              </a:rPr>
              <a:t> ,Branch=</a:t>
            </a:r>
            <a:r>
              <a:rPr lang="en-US" sz="1400" dirty="0">
                <a:solidFill>
                  <a:srgbClr val="A31515"/>
                </a:solidFill>
                <a:latin typeface="Cascadia Mono" panose="020B0609020000020004" pitchFamily="49" charset="0"/>
              </a:rPr>
              <a:t>"IT"</a:t>
            </a:r>
            <a:r>
              <a:rPr lang="en-US" sz="1400" dirty="0">
                <a:solidFill>
                  <a:srgbClr val="000000"/>
                </a:solidFill>
                <a:latin typeface="Cascadia Mono" panose="020B0609020000020004" pitchFamily="49" charset="0"/>
              </a:rPr>
              <a:t>},</a:t>
            </a:r>
          </a:p>
          <a:p>
            <a:pPr marL="0" indent="0">
              <a:spcBef>
                <a:spcPts val="300"/>
              </a:spcBef>
              <a:buNone/>
            </a:pP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a:t>
            </a:r>
            <a:r>
              <a:rPr lang="en-IN" sz="1400" dirty="0">
                <a:solidFill>
                  <a:srgbClr val="2B91AF"/>
                </a:solidFill>
                <a:latin typeface="Cascadia Mono" panose="020B0609020000020004" pitchFamily="49" charset="0"/>
              </a:rPr>
              <a:t>Employee</a:t>
            </a:r>
            <a:r>
              <a:rPr lang="en-US" sz="1400" dirty="0" smtClean="0">
                <a:solidFill>
                  <a:srgbClr val="000000"/>
                </a:solidFill>
                <a:latin typeface="Cascadia Mono" panose="020B0609020000020004" pitchFamily="49" charset="0"/>
              </a:rPr>
              <a:t>(){</a:t>
            </a:r>
            <a:r>
              <a:rPr lang="en-US" sz="1400" dirty="0">
                <a:solidFill>
                  <a:srgbClr val="000000"/>
                </a:solidFill>
                <a:latin typeface="Cascadia Mono" panose="020B0609020000020004" pitchFamily="49" charset="0"/>
              </a:rPr>
              <a:t>Id=106 ,</a:t>
            </a:r>
            <a:r>
              <a:rPr lang="en-US" sz="1400" dirty="0" err="1">
                <a:solidFill>
                  <a:srgbClr val="000000"/>
                </a:solidFill>
                <a:latin typeface="Cascadia Mono" panose="020B0609020000020004" pitchFamily="49" charset="0"/>
              </a:rPr>
              <a:t>FirstName</a:t>
            </a:r>
            <a:r>
              <a:rPr lang="en-US" sz="1400" dirty="0">
                <a:solidFill>
                  <a:srgbClr val="000000"/>
                </a:solidFill>
                <a:latin typeface="Cascadia Mono" panose="020B0609020000020004" pitchFamily="49" charset="0"/>
              </a:rPr>
              <a:t>=</a:t>
            </a:r>
            <a:r>
              <a:rPr lang="en-US" sz="1400" dirty="0">
                <a:solidFill>
                  <a:srgbClr val="A31515"/>
                </a:solidFill>
                <a:latin typeface="Cascadia Mono" panose="020B0609020000020004" pitchFamily="49" charset="0"/>
              </a:rPr>
              <a:t>"Anurag"</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LastName</a:t>
            </a:r>
            <a:r>
              <a:rPr lang="en-US" sz="1400" dirty="0">
                <a:solidFill>
                  <a:srgbClr val="000000"/>
                </a:solidFill>
                <a:latin typeface="Cascadia Mono" panose="020B0609020000020004" pitchFamily="49" charset="0"/>
              </a:rPr>
              <a:t>=</a:t>
            </a:r>
            <a:r>
              <a:rPr lang="en-US" sz="1400" dirty="0">
                <a:solidFill>
                  <a:srgbClr val="A31515"/>
                </a:solidFill>
                <a:latin typeface="Cascadia Mono" panose="020B0609020000020004" pitchFamily="49" charset="0"/>
              </a:rPr>
              <a:t>"Sharma"</a:t>
            </a:r>
            <a:r>
              <a:rPr lang="en-US" sz="1400" dirty="0">
                <a:solidFill>
                  <a:srgbClr val="000000"/>
                </a:solidFill>
                <a:latin typeface="Cascadia Mono" panose="020B0609020000020004" pitchFamily="49" charset="0"/>
              </a:rPr>
              <a:t> ,Branch=</a:t>
            </a:r>
            <a:r>
              <a:rPr lang="en-US" sz="1400" dirty="0">
                <a:solidFill>
                  <a:srgbClr val="A31515"/>
                </a:solidFill>
                <a:latin typeface="Cascadia Mono" panose="020B0609020000020004" pitchFamily="49" charset="0"/>
              </a:rPr>
              <a:t>"Admin"</a:t>
            </a:r>
            <a:r>
              <a:rPr lang="en-US" sz="1400" dirty="0">
                <a:solidFill>
                  <a:srgbClr val="000000"/>
                </a:solidFill>
                <a:latin typeface="Cascadia Mono" panose="020B0609020000020004" pitchFamily="49" charset="0"/>
              </a:rPr>
              <a:t>},</a:t>
            </a:r>
          </a:p>
          <a:p>
            <a:pPr marL="0" indent="0">
              <a:spcBef>
                <a:spcPts val="300"/>
              </a:spcBef>
              <a:buNone/>
            </a:pP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a:t>
            </a:r>
            <a:r>
              <a:rPr lang="en-IN" sz="1400" dirty="0">
                <a:solidFill>
                  <a:srgbClr val="2B91AF"/>
                </a:solidFill>
                <a:latin typeface="Cascadia Mono" panose="020B0609020000020004" pitchFamily="49" charset="0"/>
              </a:rPr>
              <a:t>Employee</a:t>
            </a:r>
            <a:r>
              <a:rPr lang="en-US" sz="1400" dirty="0" smtClean="0">
                <a:solidFill>
                  <a:srgbClr val="000000"/>
                </a:solidFill>
                <a:latin typeface="Cascadia Mono" panose="020B0609020000020004" pitchFamily="49" charset="0"/>
              </a:rPr>
              <a:t>(){</a:t>
            </a:r>
            <a:r>
              <a:rPr lang="en-US" sz="1400" dirty="0">
                <a:solidFill>
                  <a:srgbClr val="000000"/>
                </a:solidFill>
                <a:latin typeface="Cascadia Mono" panose="020B0609020000020004" pitchFamily="49" charset="0"/>
              </a:rPr>
              <a:t>Id=107 ,</a:t>
            </a:r>
            <a:r>
              <a:rPr lang="en-US" sz="1400" dirty="0" err="1">
                <a:solidFill>
                  <a:srgbClr val="000000"/>
                </a:solidFill>
                <a:latin typeface="Cascadia Mono" panose="020B0609020000020004" pitchFamily="49" charset="0"/>
              </a:rPr>
              <a:t>FirstName</a:t>
            </a:r>
            <a:r>
              <a:rPr lang="en-US" sz="1400" dirty="0">
                <a:solidFill>
                  <a:srgbClr val="000000"/>
                </a:solidFill>
                <a:latin typeface="Cascadia Mono" panose="020B0609020000020004" pitchFamily="49" charset="0"/>
              </a:rPr>
              <a:t>=</a:t>
            </a:r>
            <a:r>
              <a:rPr lang="en-US" sz="1400" dirty="0">
                <a:solidFill>
                  <a:srgbClr val="A31515"/>
                </a:solidFill>
                <a:latin typeface="Cascadia Mono" panose="020B0609020000020004" pitchFamily="49" charset="0"/>
              </a:rPr>
              <a:t>"</a:t>
            </a:r>
            <a:r>
              <a:rPr lang="en-US" sz="1400" dirty="0" err="1">
                <a:solidFill>
                  <a:srgbClr val="A31515"/>
                </a:solidFill>
                <a:latin typeface="Cascadia Mono" panose="020B0609020000020004" pitchFamily="49" charset="0"/>
              </a:rPr>
              <a:t>Pranaya</a:t>
            </a:r>
            <a:r>
              <a:rPr lang="en-US" sz="1400" dirty="0">
                <a:solidFill>
                  <a:srgbClr val="A31515"/>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LastName</a:t>
            </a:r>
            <a:r>
              <a:rPr lang="en-US" sz="1400" dirty="0">
                <a:solidFill>
                  <a:srgbClr val="000000"/>
                </a:solidFill>
                <a:latin typeface="Cascadia Mono" panose="020B0609020000020004" pitchFamily="49" charset="0"/>
              </a:rPr>
              <a:t>=</a:t>
            </a:r>
            <a:r>
              <a:rPr lang="en-US" sz="1400" dirty="0">
                <a:solidFill>
                  <a:srgbClr val="A31515"/>
                </a:solidFill>
                <a:latin typeface="Cascadia Mono" panose="020B0609020000020004" pitchFamily="49" charset="0"/>
              </a:rPr>
              <a:t>"Kumar"</a:t>
            </a:r>
            <a:r>
              <a:rPr lang="en-US" sz="1400" dirty="0">
                <a:solidFill>
                  <a:srgbClr val="000000"/>
                </a:solidFill>
                <a:latin typeface="Cascadia Mono" panose="020B0609020000020004" pitchFamily="49" charset="0"/>
              </a:rPr>
              <a:t> ,Branch=</a:t>
            </a:r>
            <a:r>
              <a:rPr lang="en-US" sz="1400" dirty="0">
                <a:solidFill>
                  <a:srgbClr val="A31515"/>
                </a:solidFill>
                <a:latin typeface="Cascadia Mono" panose="020B0609020000020004" pitchFamily="49" charset="0"/>
              </a:rPr>
              <a:t>"IT"</a:t>
            </a:r>
            <a:r>
              <a:rPr lang="en-US" sz="1400" dirty="0">
                <a:solidFill>
                  <a:srgbClr val="000000"/>
                </a:solidFill>
                <a:latin typeface="Cascadia Mono" panose="020B0609020000020004" pitchFamily="49" charset="0"/>
              </a:rPr>
              <a:t>},</a:t>
            </a:r>
          </a:p>
          <a:p>
            <a:pPr marL="0" indent="0">
              <a:spcBef>
                <a:spcPts val="300"/>
              </a:spcBef>
              <a:buNone/>
            </a:pP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a:t>
            </a:r>
            <a:r>
              <a:rPr lang="en-IN" sz="1400" dirty="0">
                <a:solidFill>
                  <a:srgbClr val="2B91AF"/>
                </a:solidFill>
                <a:latin typeface="Cascadia Mono" panose="020B0609020000020004" pitchFamily="49" charset="0"/>
              </a:rPr>
              <a:t>Employee</a:t>
            </a:r>
            <a:r>
              <a:rPr lang="en-US" sz="1400" dirty="0" smtClean="0">
                <a:solidFill>
                  <a:srgbClr val="000000"/>
                </a:solidFill>
                <a:latin typeface="Cascadia Mono" panose="020B0609020000020004" pitchFamily="49" charset="0"/>
              </a:rPr>
              <a:t>(){</a:t>
            </a:r>
            <a:r>
              <a:rPr lang="en-US" sz="1400" dirty="0">
                <a:solidFill>
                  <a:srgbClr val="000000"/>
                </a:solidFill>
                <a:latin typeface="Cascadia Mono" panose="020B0609020000020004" pitchFamily="49" charset="0"/>
              </a:rPr>
              <a:t>Id=108 ,</a:t>
            </a:r>
            <a:r>
              <a:rPr lang="en-US" sz="1400" dirty="0" err="1">
                <a:solidFill>
                  <a:srgbClr val="000000"/>
                </a:solidFill>
                <a:latin typeface="Cascadia Mono" panose="020B0609020000020004" pitchFamily="49" charset="0"/>
              </a:rPr>
              <a:t>FirstName</a:t>
            </a:r>
            <a:r>
              <a:rPr lang="en-US" sz="1400" dirty="0">
                <a:solidFill>
                  <a:srgbClr val="000000"/>
                </a:solidFill>
                <a:latin typeface="Cascadia Mono" panose="020B0609020000020004" pitchFamily="49" charset="0"/>
              </a:rPr>
              <a:t>=</a:t>
            </a:r>
            <a:r>
              <a:rPr lang="en-US" sz="1400" dirty="0">
                <a:solidFill>
                  <a:srgbClr val="A31515"/>
                </a:solidFill>
                <a:latin typeface="Cascadia Mono" panose="020B0609020000020004" pitchFamily="49" charset="0"/>
              </a:rPr>
              <a:t>"</a:t>
            </a:r>
            <a:r>
              <a:rPr lang="en-US" sz="1400" dirty="0" err="1">
                <a:solidFill>
                  <a:srgbClr val="A31515"/>
                </a:solidFill>
                <a:latin typeface="Cascadia Mono" panose="020B0609020000020004" pitchFamily="49" charset="0"/>
              </a:rPr>
              <a:t>Manoj</a:t>
            </a:r>
            <a:r>
              <a:rPr lang="en-US" sz="1400" dirty="0">
                <a:solidFill>
                  <a:srgbClr val="A31515"/>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LastName</a:t>
            </a:r>
            <a:r>
              <a:rPr lang="en-US" sz="1400" dirty="0">
                <a:solidFill>
                  <a:srgbClr val="000000"/>
                </a:solidFill>
                <a:latin typeface="Cascadia Mono" panose="020B0609020000020004" pitchFamily="49" charset="0"/>
              </a:rPr>
              <a:t>=</a:t>
            </a:r>
            <a:r>
              <a:rPr lang="en-US" sz="1400" dirty="0">
                <a:solidFill>
                  <a:srgbClr val="A31515"/>
                </a:solidFill>
                <a:latin typeface="Cascadia Mono" panose="020B0609020000020004" pitchFamily="49" charset="0"/>
              </a:rPr>
              <a:t>"Kumar"</a:t>
            </a:r>
            <a:r>
              <a:rPr lang="en-US" sz="1400" dirty="0">
                <a:solidFill>
                  <a:srgbClr val="000000"/>
                </a:solidFill>
                <a:latin typeface="Cascadia Mono" panose="020B0609020000020004" pitchFamily="49" charset="0"/>
              </a:rPr>
              <a:t> ,Branch=</a:t>
            </a:r>
            <a:r>
              <a:rPr lang="en-US" sz="1400" dirty="0">
                <a:solidFill>
                  <a:srgbClr val="A31515"/>
                </a:solidFill>
                <a:latin typeface="Cascadia Mono" panose="020B0609020000020004" pitchFamily="49" charset="0"/>
              </a:rPr>
              <a:t>"HR"</a:t>
            </a:r>
            <a:r>
              <a:rPr lang="en-US" sz="1400" dirty="0">
                <a:solidFill>
                  <a:srgbClr val="000000"/>
                </a:solidFill>
                <a:latin typeface="Cascadia Mono" panose="020B0609020000020004" pitchFamily="49" charset="0"/>
              </a:rPr>
              <a:t>},</a:t>
            </a:r>
          </a:p>
          <a:p>
            <a:pPr marL="0" indent="0">
              <a:spcBef>
                <a:spcPts val="300"/>
              </a:spcBef>
              <a:buNone/>
            </a:pP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a:t>
            </a:r>
            <a:r>
              <a:rPr lang="en-IN" sz="1400" dirty="0">
                <a:solidFill>
                  <a:srgbClr val="2B91AF"/>
                </a:solidFill>
                <a:latin typeface="Cascadia Mono" panose="020B0609020000020004" pitchFamily="49" charset="0"/>
              </a:rPr>
              <a:t>Employee</a:t>
            </a:r>
            <a:r>
              <a:rPr lang="en-US" sz="1400" dirty="0" smtClean="0">
                <a:solidFill>
                  <a:srgbClr val="000000"/>
                </a:solidFill>
                <a:latin typeface="Cascadia Mono" panose="020B0609020000020004" pitchFamily="49" charset="0"/>
              </a:rPr>
              <a:t>(){</a:t>
            </a:r>
            <a:r>
              <a:rPr lang="en-US" sz="1400" dirty="0">
                <a:solidFill>
                  <a:srgbClr val="000000"/>
                </a:solidFill>
                <a:latin typeface="Cascadia Mono" panose="020B0609020000020004" pitchFamily="49" charset="0"/>
              </a:rPr>
              <a:t>Id=109 ,</a:t>
            </a:r>
            <a:r>
              <a:rPr lang="en-US" sz="1400" dirty="0" err="1">
                <a:solidFill>
                  <a:srgbClr val="000000"/>
                </a:solidFill>
                <a:latin typeface="Cascadia Mono" panose="020B0609020000020004" pitchFamily="49" charset="0"/>
              </a:rPr>
              <a:t>FirstName</a:t>
            </a:r>
            <a:r>
              <a:rPr lang="en-US" sz="1400" dirty="0">
                <a:solidFill>
                  <a:srgbClr val="000000"/>
                </a:solidFill>
                <a:latin typeface="Cascadia Mono" panose="020B0609020000020004" pitchFamily="49" charset="0"/>
              </a:rPr>
              <a:t>=</a:t>
            </a:r>
            <a:r>
              <a:rPr lang="en-US" sz="1400" dirty="0">
                <a:solidFill>
                  <a:srgbClr val="A31515"/>
                </a:solidFill>
                <a:latin typeface="Cascadia Mono" panose="020B0609020000020004" pitchFamily="49" charset="0"/>
              </a:rPr>
              <a:t>"</a:t>
            </a:r>
            <a:r>
              <a:rPr lang="en-US" sz="1400" dirty="0" err="1">
                <a:solidFill>
                  <a:srgbClr val="A31515"/>
                </a:solidFill>
                <a:latin typeface="Cascadia Mono" panose="020B0609020000020004" pitchFamily="49" charset="0"/>
              </a:rPr>
              <a:t>Pranaya</a:t>
            </a:r>
            <a:r>
              <a:rPr lang="en-US" sz="1400" dirty="0">
                <a:solidFill>
                  <a:srgbClr val="A31515"/>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LastName</a:t>
            </a:r>
            <a:r>
              <a:rPr lang="en-US" sz="1400" dirty="0">
                <a:solidFill>
                  <a:srgbClr val="000000"/>
                </a:solidFill>
                <a:latin typeface="Cascadia Mono" panose="020B0609020000020004" pitchFamily="49" charset="0"/>
              </a:rPr>
              <a:t>=</a:t>
            </a:r>
            <a:r>
              <a:rPr lang="en-US" sz="1400" dirty="0">
                <a:solidFill>
                  <a:srgbClr val="A31515"/>
                </a:solidFill>
                <a:latin typeface="Cascadia Mono" panose="020B0609020000020004" pitchFamily="49" charset="0"/>
              </a:rPr>
              <a:t>"Rout"</a:t>
            </a:r>
            <a:r>
              <a:rPr lang="en-US" sz="1400" dirty="0">
                <a:solidFill>
                  <a:srgbClr val="000000"/>
                </a:solidFill>
                <a:latin typeface="Cascadia Mono" panose="020B0609020000020004" pitchFamily="49" charset="0"/>
              </a:rPr>
              <a:t> ,Branch=</a:t>
            </a:r>
            <a:r>
              <a:rPr lang="en-US" sz="1400" dirty="0">
                <a:solidFill>
                  <a:srgbClr val="A31515"/>
                </a:solidFill>
                <a:latin typeface="Cascadia Mono" panose="020B0609020000020004" pitchFamily="49" charset="0"/>
              </a:rPr>
              <a:t>"Admin"</a:t>
            </a:r>
            <a:r>
              <a:rPr lang="en-US" sz="1400" dirty="0">
                <a:solidFill>
                  <a:srgbClr val="000000"/>
                </a:solidFill>
                <a:latin typeface="Cascadia Mono" panose="020B0609020000020004" pitchFamily="49" charset="0"/>
              </a:rPr>
              <a:t>},</a:t>
            </a:r>
          </a:p>
          <a:p>
            <a:pPr marL="0" indent="0">
              <a:spcBef>
                <a:spcPts val="300"/>
              </a:spcBef>
              <a:buNone/>
            </a:pP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a:t>
            </a:r>
            <a:r>
              <a:rPr lang="en-IN" sz="1400" dirty="0">
                <a:solidFill>
                  <a:srgbClr val="2B91AF"/>
                </a:solidFill>
                <a:latin typeface="Cascadia Mono" panose="020B0609020000020004" pitchFamily="49" charset="0"/>
              </a:rPr>
              <a:t>Employee</a:t>
            </a:r>
            <a:r>
              <a:rPr lang="en-US" sz="1400" dirty="0" smtClean="0">
                <a:solidFill>
                  <a:srgbClr val="000000"/>
                </a:solidFill>
                <a:latin typeface="Cascadia Mono" panose="020B0609020000020004" pitchFamily="49" charset="0"/>
              </a:rPr>
              <a:t>(){</a:t>
            </a:r>
            <a:r>
              <a:rPr lang="en-US" sz="1400" dirty="0">
                <a:solidFill>
                  <a:srgbClr val="000000"/>
                </a:solidFill>
                <a:latin typeface="Cascadia Mono" panose="020B0609020000020004" pitchFamily="49" charset="0"/>
              </a:rPr>
              <a:t>Id=110 ,</a:t>
            </a:r>
            <a:r>
              <a:rPr lang="en-US" sz="1400" dirty="0" err="1">
                <a:solidFill>
                  <a:srgbClr val="000000"/>
                </a:solidFill>
                <a:latin typeface="Cascadia Mono" panose="020B0609020000020004" pitchFamily="49" charset="0"/>
              </a:rPr>
              <a:t>FirstName</a:t>
            </a:r>
            <a:r>
              <a:rPr lang="en-US" sz="1400" dirty="0">
                <a:solidFill>
                  <a:srgbClr val="000000"/>
                </a:solidFill>
                <a:latin typeface="Cascadia Mono" panose="020B0609020000020004" pitchFamily="49" charset="0"/>
              </a:rPr>
              <a:t>=</a:t>
            </a:r>
            <a:r>
              <a:rPr lang="en-US" sz="1400" dirty="0">
                <a:solidFill>
                  <a:srgbClr val="A31515"/>
                </a:solidFill>
                <a:latin typeface="Cascadia Mono" panose="020B0609020000020004" pitchFamily="49" charset="0"/>
              </a:rPr>
              <a:t>"</a:t>
            </a:r>
            <a:r>
              <a:rPr lang="en-US" sz="1400" dirty="0" err="1">
                <a:solidFill>
                  <a:srgbClr val="A31515"/>
                </a:solidFill>
                <a:latin typeface="Cascadia Mono" panose="020B0609020000020004" pitchFamily="49" charset="0"/>
              </a:rPr>
              <a:t>Saurav</a:t>
            </a:r>
            <a:r>
              <a:rPr lang="en-US" sz="1400" dirty="0">
                <a:solidFill>
                  <a:srgbClr val="A31515"/>
                </a:solidFill>
                <a:latin typeface="Cascadia Mono" panose="020B0609020000020004" pitchFamily="49" charset="0"/>
              </a:rPr>
              <a:t>"</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LastName</a:t>
            </a:r>
            <a:r>
              <a:rPr lang="en-US" sz="1400" dirty="0">
                <a:solidFill>
                  <a:srgbClr val="000000"/>
                </a:solidFill>
                <a:latin typeface="Cascadia Mono" panose="020B0609020000020004" pitchFamily="49" charset="0"/>
              </a:rPr>
              <a:t>=</a:t>
            </a:r>
            <a:r>
              <a:rPr lang="en-US" sz="1400" dirty="0">
                <a:solidFill>
                  <a:srgbClr val="A31515"/>
                </a:solidFill>
                <a:latin typeface="Cascadia Mono" panose="020B0609020000020004" pitchFamily="49" charset="0"/>
              </a:rPr>
              <a:t>"Rout"</a:t>
            </a:r>
            <a:r>
              <a:rPr lang="en-US" sz="1400" dirty="0">
                <a:solidFill>
                  <a:srgbClr val="000000"/>
                </a:solidFill>
                <a:latin typeface="Cascadia Mono" panose="020B0609020000020004" pitchFamily="49" charset="0"/>
              </a:rPr>
              <a:t> ,Branch=</a:t>
            </a:r>
            <a:r>
              <a:rPr lang="en-US" sz="1400" dirty="0">
                <a:solidFill>
                  <a:srgbClr val="A31515"/>
                </a:solidFill>
                <a:latin typeface="Cascadia Mono" panose="020B0609020000020004" pitchFamily="49" charset="0"/>
              </a:rPr>
              <a:t>"IT"</a:t>
            </a:r>
            <a:r>
              <a:rPr lang="en-US" sz="1400" dirty="0">
                <a:solidFill>
                  <a:srgbClr val="000000"/>
                </a:solidFill>
                <a:latin typeface="Cascadia Mono" panose="020B0609020000020004" pitchFamily="49" charset="0"/>
              </a:rPr>
              <a:t> },</a:t>
            </a:r>
          </a:p>
          <a:p>
            <a:pPr marL="0" indent="0">
              <a:spcBef>
                <a:spcPts val="300"/>
              </a:spcBef>
              <a:buNone/>
            </a:pPr>
            <a:r>
              <a:rPr lang="en-IN" sz="1400" dirty="0">
                <a:solidFill>
                  <a:srgbClr val="000000"/>
                </a:solidFill>
                <a:latin typeface="Cascadia Mono" panose="020B0609020000020004" pitchFamily="49" charset="0"/>
              </a:rPr>
              <a:t>            };</a:t>
            </a:r>
          </a:p>
          <a:p>
            <a:pPr marL="0" indent="0">
              <a:spcBef>
                <a:spcPts val="300"/>
              </a:spcBef>
              <a:buNone/>
            </a:pP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return</a:t>
            </a:r>
            <a:r>
              <a:rPr lang="en-IN" sz="1400" dirty="0">
                <a:solidFill>
                  <a:srgbClr val="000000"/>
                </a:solidFill>
                <a:latin typeface="Cascadia Mono" panose="020B0609020000020004" pitchFamily="49" charset="0"/>
              </a:rPr>
              <a:t> employees;</a:t>
            </a:r>
          </a:p>
          <a:p>
            <a:pPr marL="0" indent="0">
              <a:spcBef>
                <a:spcPts val="300"/>
              </a:spcBef>
              <a:buNone/>
            </a:pPr>
            <a:r>
              <a:rPr lang="en-IN" sz="1400" dirty="0">
                <a:solidFill>
                  <a:srgbClr val="000000"/>
                </a:solidFill>
                <a:latin typeface="Cascadia Mono" panose="020B0609020000020004" pitchFamily="49" charset="0"/>
              </a:rPr>
              <a:t>        }</a:t>
            </a:r>
          </a:p>
          <a:p>
            <a:pPr marL="0" indent="0">
              <a:spcBef>
                <a:spcPts val="300"/>
              </a:spcBef>
              <a:buNone/>
            </a:pPr>
            <a:r>
              <a:rPr lang="en-IN" sz="1400" dirty="0">
                <a:solidFill>
                  <a:srgbClr val="000000"/>
                </a:solidFill>
                <a:latin typeface="Cascadia Mono" panose="020B0609020000020004" pitchFamily="49" charset="0"/>
              </a:rPr>
              <a:t>    }</a:t>
            </a:r>
            <a:endParaRPr lang="en-IN" sz="1400" dirty="0"/>
          </a:p>
        </p:txBody>
      </p:sp>
    </p:spTree>
    <p:extLst>
      <p:ext uri="{BB962C8B-B14F-4D97-AF65-F5344CB8AC3E}">
        <p14:creationId xmlns:p14="http://schemas.microsoft.com/office/powerpoint/2010/main" val="30866185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xmlns=""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xmlns=""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xmlns=""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xmlns="" id="{F34260FD-CAA3-43A0-977C-7E4B57013872}"/>
              </a:ext>
            </a:extLst>
          </p:cNvPr>
          <p:cNvCxnSpPr>
            <a:cxnSpLocks/>
          </p:cNvCxnSpPr>
          <p:nvPr/>
        </p:nvCxnSpPr>
        <p:spPr>
          <a:xfrm>
            <a:off x="1191446" y="1157468"/>
            <a:ext cx="0" cy="417217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BDA2F9A4-6988-4274-8384-12496EC9D59D}"/>
              </a:ext>
            </a:extLst>
          </p:cNvPr>
          <p:cNvSpPr txBox="1"/>
          <p:nvPr/>
        </p:nvSpPr>
        <p:spPr>
          <a:xfrm>
            <a:off x="1458963" y="731705"/>
            <a:ext cx="9500773" cy="3293209"/>
          </a:xfrm>
          <a:prstGeom prst="rect">
            <a:avLst/>
          </a:prstGeom>
          <a:noFill/>
        </p:spPr>
        <p:txBody>
          <a:bodyPr wrap="square" rtlCol="0">
            <a:spAutoFit/>
          </a:bodyPr>
          <a:lstStyle/>
          <a:p>
            <a:r>
              <a:rPr lang="en-US" sz="2400" b="1" dirty="0" smtClean="0"/>
              <a:t>Outline</a:t>
            </a:r>
          </a:p>
          <a:p>
            <a:endParaRPr lang="en-US" sz="2400" b="1" dirty="0"/>
          </a:p>
          <a:p>
            <a:pPr marL="285750" indent="-285750">
              <a:buFont typeface="Wingdings" panose="05000000000000000000" pitchFamily="2" charset="2"/>
              <a:buChar char="ü"/>
            </a:pPr>
            <a:r>
              <a:rPr lang="en-US" sz="2000" dirty="0" smtClean="0"/>
              <a:t>Introduction</a:t>
            </a:r>
          </a:p>
          <a:p>
            <a:pPr marL="285750" indent="-285750">
              <a:buFont typeface="Wingdings" panose="05000000000000000000" pitchFamily="2" charset="2"/>
              <a:buChar char="ü"/>
            </a:pPr>
            <a:r>
              <a:rPr lang="en-IN" sz="2000" dirty="0" smtClean="0"/>
              <a:t>Key Features</a:t>
            </a:r>
          </a:p>
          <a:p>
            <a:pPr marL="285750" indent="-285750">
              <a:buFont typeface="Wingdings" panose="05000000000000000000" pitchFamily="2" charset="2"/>
              <a:buChar char="ü"/>
            </a:pPr>
            <a:r>
              <a:rPr lang="en-IN" sz="2000" dirty="0" smtClean="0"/>
              <a:t>LINQ Architecture</a:t>
            </a:r>
          </a:p>
          <a:p>
            <a:pPr marL="285750" indent="-285750">
              <a:buFont typeface="Wingdings" panose="05000000000000000000" pitchFamily="2" charset="2"/>
              <a:buChar char="ü"/>
            </a:pPr>
            <a:r>
              <a:rPr lang="en-US" sz="2000" dirty="0" smtClean="0"/>
              <a:t>Advantages/Disadvantages</a:t>
            </a:r>
            <a:endParaRPr lang="en-IN" sz="2000" dirty="0" smtClean="0"/>
          </a:p>
          <a:p>
            <a:pPr marL="285750" indent="-285750">
              <a:buFont typeface="Wingdings" panose="05000000000000000000" pitchFamily="2" charset="2"/>
              <a:buChar char="ü"/>
            </a:pPr>
            <a:r>
              <a:rPr lang="en-IN" sz="2000" dirty="0"/>
              <a:t>IEnumerable and </a:t>
            </a:r>
            <a:r>
              <a:rPr lang="en-IN" sz="2000" dirty="0" smtClean="0"/>
              <a:t>IQueryable interface</a:t>
            </a:r>
          </a:p>
          <a:p>
            <a:pPr marL="285750" indent="-285750">
              <a:buFont typeface="Wingdings" panose="05000000000000000000" pitchFamily="2" charset="2"/>
              <a:buChar char="ü"/>
            </a:pPr>
            <a:r>
              <a:rPr lang="en-US" sz="2000" dirty="0"/>
              <a:t>Lambda Expression</a:t>
            </a:r>
            <a:endParaRPr lang="en-IN" sz="2000" dirty="0" smtClean="0"/>
          </a:p>
          <a:p>
            <a:pPr marL="285750" indent="-285750">
              <a:buFont typeface="Wingdings" panose="05000000000000000000" pitchFamily="2" charset="2"/>
              <a:buChar char="ü"/>
            </a:pPr>
            <a:r>
              <a:rPr lang="en-US" sz="2000" dirty="0"/>
              <a:t>Different Ways to Write LINQ Queries</a:t>
            </a:r>
            <a:endParaRPr lang="en-IN" sz="2000" dirty="0" smtClean="0"/>
          </a:p>
          <a:p>
            <a:pPr marL="285750" indent="-285750">
              <a:buFont typeface="Wingdings" panose="05000000000000000000" pitchFamily="2" charset="2"/>
              <a:buChar char="ü"/>
            </a:pPr>
            <a:r>
              <a:rPr lang="en-US" sz="2000" dirty="0"/>
              <a:t>LINQ Operators</a:t>
            </a:r>
            <a:endParaRPr lang="en-IN" sz="2000" dirty="0" smtClean="0"/>
          </a:p>
        </p:txBody>
      </p:sp>
    </p:spTree>
    <p:extLst>
      <p:ext uri="{BB962C8B-B14F-4D97-AF65-F5344CB8AC3E}">
        <p14:creationId xmlns:p14="http://schemas.microsoft.com/office/powerpoint/2010/main" val="145682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22" presetClass="entr" presetSubtype="1"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Sorting Operators</a:t>
            </a:r>
            <a:endParaRPr lang="en-IN" dirty="0"/>
          </a:p>
        </p:txBody>
      </p:sp>
      <p:sp>
        <p:nvSpPr>
          <p:cNvPr id="3" name="Content Placeholder 2"/>
          <p:cNvSpPr>
            <a:spLocks noGrp="1"/>
          </p:cNvSpPr>
          <p:nvPr>
            <p:ph idx="1"/>
          </p:nvPr>
        </p:nvSpPr>
        <p:spPr/>
        <p:txBody>
          <a:bodyPr/>
          <a:lstStyle/>
          <a:p>
            <a:endParaRPr lang="en-IN" dirty="0"/>
          </a:p>
        </p:txBody>
      </p:sp>
      <p:graphicFrame>
        <p:nvGraphicFramePr>
          <p:cNvPr id="5" name="Content Placeholder 4">
            <a:extLst>
              <a:ext uri="{FF2B5EF4-FFF2-40B4-BE49-F238E27FC236}">
                <a16:creationId xmlns:a16="http://schemas.microsoft.com/office/drawing/2014/main" xmlns="" id="{2486BC6F-42B7-4A1D-889E-1B1818D1D5FB}"/>
              </a:ext>
            </a:extLst>
          </p:cNvPr>
          <p:cNvGraphicFramePr>
            <a:graphicFrameLocks/>
          </p:cNvGraphicFramePr>
          <p:nvPr>
            <p:extLst>
              <p:ext uri="{D42A27DB-BD31-4B8C-83A1-F6EECF244321}">
                <p14:modId xmlns:p14="http://schemas.microsoft.com/office/powerpoint/2010/main" val="18087616"/>
              </p:ext>
            </p:extLst>
          </p:nvPr>
        </p:nvGraphicFramePr>
        <p:xfrm>
          <a:off x="131180" y="1234677"/>
          <a:ext cx="4469848" cy="4526280"/>
        </p:xfrm>
        <a:graphic>
          <a:graphicData uri="http://schemas.openxmlformats.org/drawingml/2006/table">
            <a:tbl>
              <a:tblPr firstRow="1" bandRow="1">
                <a:tableStyleId>{8EC20E35-A176-4012-BC5E-935CFFF8708E}</a:tableStyleId>
              </a:tblPr>
              <a:tblGrid>
                <a:gridCol w="734553">
                  <a:extLst>
                    <a:ext uri="{9D8B030D-6E8A-4147-A177-3AD203B41FA5}">
                      <a16:colId xmlns:a16="http://schemas.microsoft.com/office/drawing/2014/main" xmlns="" val="20000"/>
                    </a:ext>
                  </a:extLst>
                </a:gridCol>
                <a:gridCol w="1260929">
                  <a:extLst>
                    <a:ext uri="{9D8B030D-6E8A-4147-A177-3AD203B41FA5}">
                      <a16:colId xmlns:a16="http://schemas.microsoft.com/office/drawing/2014/main" xmlns="" val="20001"/>
                    </a:ext>
                  </a:extLst>
                </a:gridCol>
                <a:gridCol w="1240652">
                  <a:extLst>
                    <a:ext uri="{9D8B030D-6E8A-4147-A177-3AD203B41FA5}">
                      <a16:colId xmlns:a16="http://schemas.microsoft.com/office/drawing/2014/main" xmlns="" val="20002"/>
                    </a:ext>
                  </a:extLst>
                </a:gridCol>
                <a:gridCol w="1233714">
                  <a:extLst>
                    <a:ext uri="{9D8B030D-6E8A-4147-A177-3AD203B41FA5}">
                      <a16:colId xmlns:a16="http://schemas.microsoft.com/office/drawing/2014/main" xmlns="" val="20003"/>
                    </a:ext>
                  </a:extLst>
                </a:gridCol>
              </a:tblGrid>
              <a:tr h="411480">
                <a:tc>
                  <a:txBody>
                    <a:bodyPr/>
                    <a:lstStyle/>
                    <a:p>
                      <a:pPr algn="l"/>
                      <a:r>
                        <a:rPr lang="en-US" b="1" u="none" dirty="0" smtClean="0">
                          <a:solidFill>
                            <a:schemeClr val="tx1"/>
                          </a:solidFill>
                        </a:rPr>
                        <a:t>Id</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err="1" smtClean="0">
                          <a:solidFill>
                            <a:schemeClr val="tx1"/>
                          </a:solidFill>
                        </a:rPr>
                        <a:t>FirstName</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err="1" smtClean="0">
                          <a:solidFill>
                            <a:schemeClr val="tx1"/>
                          </a:solidFill>
                        </a:rPr>
                        <a:t>LastName</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smtClean="0">
                          <a:solidFill>
                            <a:schemeClr val="tx1"/>
                          </a:solidFill>
                        </a:rPr>
                        <a:t>Branch</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xmlns="" val="10001"/>
                  </a:ext>
                </a:extLst>
              </a:tr>
              <a:tr h="411480">
                <a:tc>
                  <a:txBody>
                    <a:bodyPr/>
                    <a:lstStyle/>
                    <a:p>
                      <a:r>
                        <a:rPr lang="en-US"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err="1" smtClean="0"/>
                        <a:t>Preety</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smtClean="0">
                          <a:solidFill>
                            <a:schemeClr val="dk1"/>
                          </a:solidFill>
                          <a:latin typeface="+mn-lt"/>
                          <a:ea typeface="+mn-ea"/>
                          <a:cs typeface="+mn-cs"/>
                        </a:rPr>
                        <a:t>Tiwari</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smtClean="0">
                          <a:solidFill>
                            <a:schemeClr val="dk1"/>
                          </a:solidFill>
                          <a:latin typeface="+mn-lt"/>
                          <a:ea typeface="+mn-ea"/>
                          <a:cs typeface="+mn-cs"/>
                        </a:rPr>
                        <a:t>Admin</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411480">
                <a:tc>
                  <a:txBody>
                    <a:bodyPr/>
                    <a:lstStyle/>
                    <a:p>
                      <a:r>
                        <a:rPr lang="en-US"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err="1" smtClean="0">
                          <a:solidFill>
                            <a:schemeClr val="dk1"/>
                          </a:solidFill>
                          <a:latin typeface="+mn-lt"/>
                          <a:ea typeface="+mn-ea"/>
                          <a:cs typeface="+mn-cs"/>
                        </a:rPr>
                        <a:t>Preety</a:t>
                      </a:r>
                      <a:r>
                        <a:rPr lang="en-US" sz="1800" kern="1200" dirty="0" smtClean="0"/>
                        <a:t>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smtClean="0">
                          <a:solidFill>
                            <a:schemeClr val="dk1"/>
                          </a:solidFill>
                          <a:latin typeface="+mn-lt"/>
                          <a:ea typeface="+mn-ea"/>
                          <a:cs typeface="+mn-cs"/>
                        </a:rPr>
                        <a:t>Agrawal</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smtClean="0">
                          <a:solidFill>
                            <a:schemeClr val="dk1"/>
                          </a:solidFill>
                          <a:latin typeface="+mn-lt"/>
                          <a:ea typeface="+mn-ea"/>
                          <a:cs typeface="+mn-cs"/>
                        </a:rPr>
                        <a:t>HR</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411480">
                <a:tc>
                  <a:txBody>
                    <a:bodyPr/>
                    <a:lstStyle/>
                    <a:p>
                      <a:r>
                        <a:rPr lang="en-US"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smtClean="0">
                          <a:solidFill>
                            <a:schemeClr val="dk1"/>
                          </a:solidFill>
                          <a:latin typeface="+mn-lt"/>
                          <a:ea typeface="+mn-ea"/>
                          <a:cs typeface="+mn-cs"/>
                        </a:rPr>
                        <a:t>Priyanka</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err="1" smtClean="0">
                          <a:solidFill>
                            <a:schemeClr val="dk1"/>
                          </a:solidFill>
                          <a:latin typeface="+mn-lt"/>
                          <a:ea typeface="+mn-ea"/>
                          <a:cs typeface="+mn-cs"/>
                        </a:rPr>
                        <a:t>Dewagan</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smtClean="0">
                          <a:solidFill>
                            <a:schemeClr val="dk1"/>
                          </a:solidFill>
                          <a:latin typeface="+mn-lt"/>
                          <a:ea typeface="+mn-ea"/>
                          <a:cs typeface="+mn-cs"/>
                        </a:rPr>
                        <a:t>IT</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411480">
                <a:tc>
                  <a:txBody>
                    <a:bodyPr/>
                    <a:lstStyle/>
                    <a:p>
                      <a:r>
                        <a:rPr lang="en-US"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err="1" smtClean="0">
                          <a:solidFill>
                            <a:schemeClr val="dk1"/>
                          </a:solidFill>
                          <a:latin typeface="+mn-lt"/>
                          <a:ea typeface="+mn-ea"/>
                          <a:cs typeface="+mn-cs"/>
                        </a:rPr>
                        <a:t>Hina</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smtClean="0">
                          <a:solidFill>
                            <a:schemeClr val="dk1"/>
                          </a:solidFill>
                          <a:latin typeface="+mn-lt"/>
                          <a:ea typeface="+mn-ea"/>
                          <a:cs typeface="+mn-cs"/>
                        </a:rPr>
                        <a:t>Sharma</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smtClean="0">
                          <a:solidFill>
                            <a:schemeClr val="dk1"/>
                          </a:solidFill>
                          <a:latin typeface="+mn-lt"/>
                          <a:ea typeface="+mn-ea"/>
                          <a:cs typeface="+mn-cs"/>
                        </a:rPr>
                        <a:t>HR</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411480">
                <a:tc>
                  <a:txBody>
                    <a:bodyPr/>
                    <a:lstStyle/>
                    <a:p>
                      <a:r>
                        <a:rPr lang="en-US" dirty="0"/>
                        <a:t>105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smtClean="0">
                          <a:solidFill>
                            <a:schemeClr val="dk1"/>
                          </a:solidFill>
                          <a:latin typeface="+mn-lt"/>
                          <a:ea typeface="+mn-ea"/>
                          <a:cs typeface="+mn-cs"/>
                        </a:rPr>
                        <a:t>Anurag</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err="1" smtClean="0">
                          <a:solidFill>
                            <a:schemeClr val="dk1"/>
                          </a:solidFill>
                          <a:latin typeface="+mn-lt"/>
                          <a:ea typeface="+mn-ea"/>
                          <a:cs typeface="+mn-cs"/>
                        </a:rPr>
                        <a:t>Mohanty</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smtClean="0">
                          <a:solidFill>
                            <a:schemeClr val="dk1"/>
                          </a:solidFill>
                          <a:latin typeface="+mn-lt"/>
                          <a:ea typeface="+mn-ea"/>
                          <a:cs typeface="+mn-cs"/>
                        </a:rPr>
                        <a:t>IT</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411480">
                <a:tc>
                  <a:txBody>
                    <a:bodyPr/>
                    <a:lstStyle/>
                    <a:p>
                      <a:r>
                        <a:rPr lang="en-US"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smtClean="0">
                          <a:solidFill>
                            <a:schemeClr val="dk1"/>
                          </a:solidFill>
                          <a:latin typeface="+mn-lt"/>
                          <a:ea typeface="+mn-ea"/>
                          <a:cs typeface="+mn-cs"/>
                        </a:rPr>
                        <a:t>Anurag</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smtClean="0">
                          <a:solidFill>
                            <a:schemeClr val="dk1"/>
                          </a:solidFill>
                          <a:latin typeface="+mn-lt"/>
                          <a:ea typeface="+mn-ea"/>
                          <a:cs typeface="+mn-cs"/>
                        </a:rPr>
                        <a:t>Sharma</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smtClean="0">
                          <a:solidFill>
                            <a:schemeClr val="dk1"/>
                          </a:solidFill>
                          <a:latin typeface="+mn-lt"/>
                          <a:ea typeface="+mn-ea"/>
                          <a:cs typeface="+mn-cs"/>
                        </a:rPr>
                        <a:t>Admin</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411480">
                <a:tc>
                  <a:txBody>
                    <a:bodyPr/>
                    <a:lstStyle/>
                    <a:p>
                      <a:r>
                        <a:rPr lang="en-US"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err="1" smtClean="0">
                          <a:solidFill>
                            <a:schemeClr val="dk1"/>
                          </a:solidFill>
                          <a:latin typeface="+mn-lt"/>
                          <a:ea typeface="+mn-ea"/>
                          <a:cs typeface="+mn-cs"/>
                        </a:rPr>
                        <a:t>Pranaya</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smtClean="0">
                          <a:solidFill>
                            <a:schemeClr val="dk1"/>
                          </a:solidFill>
                          <a:latin typeface="+mn-lt"/>
                          <a:ea typeface="+mn-ea"/>
                          <a:cs typeface="+mn-cs"/>
                        </a:rPr>
                        <a:t>Kumar</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smtClean="0">
                          <a:solidFill>
                            <a:schemeClr val="dk1"/>
                          </a:solidFill>
                          <a:latin typeface="+mn-lt"/>
                          <a:ea typeface="+mn-ea"/>
                          <a:cs typeface="+mn-cs"/>
                        </a:rPr>
                        <a:t>IT</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411480">
                <a:tc>
                  <a:txBody>
                    <a:bodyPr/>
                    <a:lstStyle/>
                    <a:p>
                      <a:r>
                        <a:rPr lang="en-US" dirty="0"/>
                        <a:t>108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smtClean="0">
                          <a:solidFill>
                            <a:schemeClr val="dk1"/>
                          </a:solidFill>
                          <a:latin typeface="+mn-lt"/>
                          <a:ea typeface="+mn-ea"/>
                          <a:cs typeface="+mn-cs"/>
                        </a:rPr>
                        <a:t>Manoj</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smtClean="0">
                          <a:solidFill>
                            <a:schemeClr val="dk1"/>
                          </a:solidFill>
                          <a:latin typeface="+mn-lt"/>
                          <a:ea typeface="+mn-ea"/>
                          <a:cs typeface="+mn-cs"/>
                        </a:rPr>
                        <a:t>Kumar</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smtClean="0">
                          <a:solidFill>
                            <a:schemeClr val="dk1"/>
                          </a:solidFill>
                          <a:latin typeface="+mn-lt"/>
                          <a:ea typeface="+mn-ea"/>
                          <a:cs typeface="+mn-cs"/>
                        </a:rPr>
                        <a:t>HR</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411480">
                <a:tc>
                  <a:txBody>
                    <a:bodyPr/>
                    <a:lstStyle/>
                    <a:p>
                      <a:r>
                        <a:rPr lang="en-US" dirty="0"/>
                        <a:t>109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err="1" smtClean="0">
                          <a:solidFill>
                            <a:schemeClr val="dk1"/>
                          </a:solidFill>
                          <a:latin typeface="+mn-lt"/>
                          <a:ea typeface="+mn-ea"/>
                          <a:cs typeface="+mn-cs"/>
                        </a:rPr>
                        <a:t>Pranaya</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smtClean="0">
                          <a:solidFill>
                            <a:schemeClr val="dk1"/>
                          </a:solidFill>
                          <a:latin typeface="+mn-lt"/>
                          <a:ea typeface="+mn-ea"/>
                          <a:cs typeface="+mn-cs"/>
                        </a:rPr>
                        <a:t>Rout</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smtClean="0">
                          <a:solidFill>
                            <a:schemeClr val="dk1"/>
                          </a:solidFill>
                          <a:latin typeface="+mn-lt"/>
                          <a:ea typeface="+mn-ea"/>
                          <a:cs typeface="+mn-cs"/>
                        </a:rPr>
                        <a:t>Admin</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411480">
                <a:tc>
                  <a:txBody>
                    <a:bodyPr/>
                    <a:lstStyle/>
                    <a:p>
                      <a:r>
                        <a:rPr lang="en-US" dirty="0" smtClean="0"/>
                        <a:t>110</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err="1" smtClean="0">
                          <a:solidFill>
                            <a:schemeClr val="dk1"/>
                          </a:solidFill>
                          <a:latin typeface="+mn-lt"/>
                          <a:ea typeface="+mn-ea"/>
                          <a:cs typeface="+mn-cs"/>
                        </a:rPr>
                        <a:t>Saurav</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smtClean="0">
                          <a:solidFill>
                            <a:schemeClr val="dk1"/>
                          </a:solidFill>
                          <a:latin typeface="+mn-lt"/>
                          <a:ea typeface="+mn-ea"/>
                          <a:cs typeface="+mn-cs"/>
                        </a:rPr>
                        <a:t>Rout</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N" sz="1800" kern="1200" dirty="0" smtClean="0">
                          <a:solidFill>
                            <a:schemeClr val="dk1"/>
                          </a:solidFill>
                          <a:latin typeface="+mn-lt"/>
                          <a:ea typeface="+mn-ea"/>
                          <a:cs typeface="+mn-cs"/>
                        </a:rPr>
                        <a:t>IT</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663446982"/>
                  </a:ext>
                </a:extLst>
              </a:tr>
            </a:tbl>
          </a:graphicData>
        </a:graphic>
      </p:graphicFrame>
      <p:graphicFrame>
        <p:nvGraphicFramePr>
          <p:cNvPr id="6"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3695890995"/>
              </p:ext>
            </p:extLst>
          </p:nvPr>
        </p:nvGraphicFramePr>
        <p:xfrm>
          <a:off x="131180" y="863444"/>
          <a:ext cx="1102534" cy="365760"/>
        </p:xfrm>
        <a:graphic>
          <a:graphicData uri="http://schemas.openxmlformats.org/drawingml/2006/table">
            <a:tbl>
              <a:tblPr firstRow="1" bandRow="1">
                <a:tableStyleId>{8EC20E35-A176-4012-BC5E-935CFFF8708E}</a:tableStyleId>
              </a:tblPr>
              <a:tblGrid>
                <a:gridCol w="1102534">
                  <a:extLst>
                    <a:ext uri="{9D8B030D-6E8A-4147-A177-3AD203B41FA5}">
                      <a16:colId xmlns:a16="http://schemas.microsoft.com/office/drawing/2014/main" xmlns="" val="20000"/>
                    </a:ext>
                  </a:extLst>
                </a:gridCol>
              </a:tblGrid>
              <a:tr h="285488">
                <a:tc>
                  <a:txBody>
                    <a:bodyPr/>
                    <a:lstStyle/>
                    <a:p>
                      <a:pPr algn="l"/>
                      <a:r>
                        <a:rPr lang="en-US" b="1" dirty="0" smtClean="0">
                          <a:solidFill>
                            <a:schemeClr val="tx1"/>
                          </a:solidFill>
                        </a:rPr>
                        <a:t>Employee</a:t>
                      </a:r>
                      <a:endParaRPr lang="en-US" b="1"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xmlns="" val="10001"/>
                  </a:ext>
                </a:extLst>
              </a:tr>
            </a:tbl>
          </a:graphicData>
        </a:graphic>
      </p:graphicFrame>
      <p:graphicFrame>
        <p:nvGraphicFramePr>
          <p:cNvPr id="7" name="Content Placeholder 4">
            <a:extLst>
              <a:ext uri="{FF2B5EF4-FFF2-40B4-BE49-F238E27FC236}">
                <a16:creationId xmlns:a16="http://schemas.microsoft.com/office/drawing/2014/main" xmlns="" id="{26B864CA-85CD-4666-B9D1-870ED08B272C}"/>
              </a:ext>
            </a:extLst>
          </p:cNvPr>
          <p:cNvGraphicFramePr>
            <a:graphicFrameLocks/>
          </p:cNvGraphicFramePr>
          <p:nvPr>
            <p:extLst/>
          </p:nvPr>
        </p:nvGraphicFramePr>
        <p:xfrm>
          <a:off x="4781437" y="1122842"/>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8"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512930726"/>
              </p:ext>
            </p:extLst>
          </p:nvPr>
        </p:nvGraphicFramePr>
        <p:xfrm>
          <a:off x="5880366" y="1113954"/>
          <a:ext cx="5484320" cy="396240"/>
        </p:xfrm>
        <a:graphic>
          <a:graphicData uri="http://schemas.openxmlformats.org/drawingml/2006/table">
            <a:tbl>
              <a:tblPr firstRow="1" bandRow="1">
                <a:tableStyleId>{8EC20E35-A176-4012-BC5E-935CFFF8708E}</a:tableStyleId>
              </a:tblPr>
              <a:tblGrid>
                <a:gridCol w="5484320">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Display Employees in ascending order by </a:t>
                      </a:r>
                      <a:r>
                        <a:rPr lang="en-US" sz="2000" b="0" kern="1200" dirty="0" err="1" smtClean="0">
                          <a:solidFill>
                            <a:schemeClr val="tx1"/>
                          </a:solidFill>
                          <a:latin typeface="+mn-lt"/>
                          <a:ea typeface="+mn-ea"/>
                          <a:cs typeface="+mn-cs"/>
                        </a:rPr>
                        <a:t>FirstName</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9"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508397561"/>
              </p:ext>
            </p:extLst>
          </p:nvPr>
        </p:nvGraphicFramePr>
        <p:xfrm>
          <a:off x="5871581" y="1496062"/>
          <a:ext cx="6177114" cy="579120"/>
        </p:xfrm>
        <a:graphic>
          <a:graphicData uri="http://schemas.openxmlformats.org/drawingml/2006/table">
            <a:tbl>
              <a:tblPr firstRow="1" bandRow="1">
                <a:tableStyleId>{8EC20E35-A176-4012-BC5E-935CFFF8708E}</a:tableStyleId>
              </a:tblPr>
              <a:tblGrid>
                <a:gridCol w="6177114">
                  <a:extLst>
                    <a:ext uri="{9D8B030D-6E8A-4147-A177-3AD203B41FA5}">
                      <a16:colId xmlns:a16="http://schemas.microsoft.com/office/drawing/2014/main" xmlns="" val="20000"/>
                    </a:ext>
                  </a:extLst>
                </a:gridCol>
              </a:tblGrid>
              <a:tr h="285488">
                <a:tc>
                  <a:txBody>
                    <a:bodyPr/>
                    <a:lstStyle/>
                    <a:p>
                      <a:r>
                        <a:rPr lang="en-US" sz="1600" b="0" dirty="0" err="1" smtClean="0">
                          <a:solidFill>
                            <a:srgbClr val="0000FF"/>
                          </a:solidFill>
                          <a:latin typeface="Cascadia Mono" panose="020B0609020000020004" pitchFamily="49" charset="0"/>
                        </a:rPr>
                        <a:t>var</a:t>
                      </a:r>
                      <a:r>
                        <a:rPr lang="en-US" sz="1600" b="0" dirty="0" smtClean="0">
                          <a:solidFill>
                            <a:srgbClr val="000000"/>
                          </a:solidFill>
                          <a:latin typeface="Cascadia Mono" panose="020B0609020000020004" pitchFamily="49" charset="0"/>
                        </a:rPr>
                        <a:t> </a:t>
                      </a:r>
                      <a:r>
                        <a:rPr lang="en-US" sz="1600" b="0" dirty="0" err="1" smtClean="0">
                          <a:solidFill>
                            <a:srgbClr val="000000"/>
                          </a:solidFill>
                          <a:latin typeface="Cascadia Mono" panose="020B0609020000020004" pitchFamily="49" charset="0"/>
                        </a:rPr>
                        <a:t>empList</a:t>
                      </a:r>
                      <a:r>
                        <a:rPr lang="en-US" sz="1600" b="0" dirty="0" smtClean="0">
                          <a:solidFill>
                            <a:srgbClr val="000000"/>
                          </a:solidFill>
                          <a:latin typeface="Cascadia Mono" panose="020B0609020000020004" pitchFamily="49" charset="0"/>
                        </a:rPr>
                        <a:t> = </a:t>
                      </a:r>
                      <a:r>
                        <a:rPr lang="en-US" sz="1600" b="0" dirty="0" err="1" smtClean="0">
                          <a:solidFill>
                            <a:schemeClr val="tx2">
                              <a:lumMod val="60000"/>
                              <a:lumOff val="40000"/>
                            </a:schemeClr>
                          </a:solidFill>
                          <a:latin typeface="Cascadia Mono" panose="020B0609020000020004" pitchFamily="49" charset="0"/>
                        </a:rPr>
                        <a:t>Employee</a:t>
                      </a:r>
                      <a:r>
                        <a:rPr lang="en-US" sz="1600" b="0" dirty="0" err="1" smtClean="0">
                          <a:solidFill>
                            <a:srgbClr val="000000"/>
                          </a:solidFill>
                          <a:latin typeface="Cascadia Mono" panose="020B0609020000020004" pitchFamily="49" charset="0"/>
                        </a:rPr>
                        <a:t>.</a:t>
                      </a:r>
                      <a:r>
                        <a:rPr lang="en-US" sz="1600" b="0" dirty="0" err="1" smtClean="0">
                          <a:solidFill>
                            <a:schemeClr val="accent5">
                              <a:lumMod val="75000"/>
                            </a:schemeClr>
                          </a:solidFill>
                          <a:latin typeface="Cascadia Mono" panose="020B0609020000020004" pitchFamily="49" charset="0"/>
                        </a:rPr>
                        <a:t>GetEmployees</a:t>
                      </a:r>
                      <a:r>
                        <a:rPr lang="en-US" sz="1600" b="0" dirty="0" smtClean="0">
                          <a:solidFill>
                            <a:srgbClr val="000000"/>
                          </a:solidFill>
                          <a:latin typeface="Cascadia Mono" panose="020B0609020000020004" pitchFamily="49" charset="0"/>
                        </a:rPr>
                        <a:t>()</a:t>
                      </a:r>
                    </a:p>
                    <a:p>
                      <a:r>
                        <a:rPr lang="en-US" sz="1600" b="0" dirty="0" smtClean="0">
                          <a:solidFill>
                            <a:srgbClr val="000000"/>
                          </a:solidFill>
                          <a:latin typeface="Cascadia Mono" panose="020B0609020000020004" pitchFamily="49" charset="0"/>
                        </a:rPr>
                        <a:t>.</a:t>
                      </a:r>
                      <a:r>
                        <a:rPr lang="en-US" sz="1600" b="0" dirty="0" err="1" smtClean="0">
                          <a:solidFill>
                            <a:schemeClr val="accent5">
                              <a:lumMod val="75000"/>
                            </a:schemeClr>
                          </a:solidFill>
                          <a:latin typeface="Cascadia Mono" panose="020B0609020000020004" pitchFamily="49" charset="0"/>
                        </a:rPr>
                        <a:t>OrderBy</a:t>
                      </a:r>
                      <a:r>
                        <a:rPr lang="en-US" sz="1600" b="0" dirty="0" smtClean="0">
                          <a:solidFill>
                            <a:srgbClr val="000000"/>
                          </a:solidFill>
                          <a:latin typeface="Cascadia Mono" panose="020B0609020000020004" pitchFamily="49" charset="0"/>
                        </a:rPr>
                        <a:t>(x =&gt; </a:t>
                      </a:r>
                      <a:r>
                        <a:rPr lang="en-US" sz="1600" b="0" dirty="0" err="1" smtClean="0">
                          <a:solidFill>
                            <a:srgbClr val="000000"/>
                          </a:solidFill>
                          <a:latin typeface="Cascadia Mono" panose="020B0609020000020004" pitchFamily="49" charset="0"/>
                        </a:rPr>
                        <a:t>x.FirstName</a:t>
                      </a:r>
                      <a:r>
                        <a:rPr lang="en-US" sz="1600" b="0" dirty="0" smtClean="0">
                          <a:solidFill>
                            <a:srgbClr val="000000"/>
                          </a:solidFill>
                          <a:latin typeface="Cascadia Mono" panose="020B0609020000020004" pitchFamily="49" charset="0"/>
                        </a:rPr>
                        <a:t>);</a:t>
                      </a:r>
                      <a:endParaRPr lang="en-US" sz="1600" b="0" dirty="0">
                        <a:solidFill>
                          <a:prstClr val="black"/>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0" name="Content Placeholder 4">
            <a:extLst>
              <a:ext uri="{FF2B5EF4-FFF2-40B4-BE49-F238E27FC236}">
                <a16:creationId xmlns:a16="http://schemas.microsoft.com/office/drawing/2014/main" xmlns="" id="{26B864CA-85CD-4666-B9D1-870ED08B272C}"/>
              </a:ext>
            </a:extLst>
          </p:cNvPr>
          <p:cNvGraphicFramePr>
            <a:graphicFrameLocks/>
          </p:cNvGraphicFramePr>
          <p:nvPr>
            <p:extLst/>
          </p:nvPr>
        </p:nvGraphicFramePr>
        <p:xfrm>
          <a:off x="4781437" y="1521713"/>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1"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180649418"/>
              </p:ext>
            </p:extLst>
          </p:nvPr>
        </p:nvGraphicFramePr>
        <p:xfrm>
          <a:off x="4781437" y="2350420"/>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2"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4152400941"/>
              </p:ext>
            </p:extLst>
          </p:nvPr>
        </p:nvGraphicFramePr>
        <p:xfrm>
          <a:off x="5880366" y="2341532"/>
          <a:ext cx="5201456" cy="396240"/>
        </p:xfrm>
        <a:graphic>
          <a:graphicData uri="http://schemas.openxmlformats.org/drawingml/2006/table">
            <a:tbl>
              <a:tblPr firstRow="1" bandRow="1">
                <a:tableStyleId>{8EC20E35-A176-4012-BC5E-935CFFF8708E}</a:tableStyleId>
              </a:tblPr>
              <a:tblGrid>
                <a:gridCol w="5201456">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Display</a:t>
                      </a:r>
                      <a:r>
                        <a:rPr lang="en-US" sz="2000" b="0" kern="1200" baseline="0" dirty="0" smtClean="0">
                          <a:solidFill>
                            <a:schemeClr val="tx1"/>
                          </a:solidFill>
                          <a:latin typeface="+mn-lt"/>
                          <a:ea typeface="+mn-ea"/>
                          <a:cs typeface="+mn-cs"/>
                        </a:rPr>
                        <a:t> Employees in descending order by Branch</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3"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023918075"/>
              </p:ext>
            </p:extLst>
          </p:nvPr>
        </p:nvGraphicFramePr>
        <p:xfrm>
          <a:off x="5878551" y="2739833"/>
          <a:ext cx="6173486" cy="579120"/>
        </p:xfrm>
        <a:graphic>
          <a:graphicData uri="http://schemas.openxmlformats.org/drawingml/2006/table">
            <a:tbl>
              <a:tblPr firstRow="1" bandRow="1">
                <a:tableStyleId>{8EC20E35-A176-4012-BC5E-935CFFF8708E}</a:tableStyleId>
              </a:tblPr>
              <a:tblGrid>
                <a:gridCol w="6173486">
                  <a:extLst>
                    <a:ext uri="{9D8B030D-6E8A-4147-A177-3AD203B41FA5}">
                      <a16:colId xmlns:a16="http://schemas.microsoft.com/office/drawing/2014/main" xmlns="" val="20000"/>
                    </a:ext>
                  </a:extLst>
                </a:gridCol>
              </a:tblGrid>
              <a:tr h="285488">
                <a:tc>
                  <a:txBody>
                    <a:bodyPr/>
                    <a:lstStyle/>
                    <a:p>
                      <a:r>
                        <a:rPr lang="en-US" sz="1600" b="0" dirty="0" err="1" smtClean="0">
                          <a:solidFill>
                            <a:srgbClr val="0000FF"/>
                          </a:solidFill>
                          <a:latin typeface="Cascadia Mono" panose="020B0609020000020004" pitchFamily="49" charset="0"/>
                        </a:rPr>
                        <a:t>var</a:t>
                      </a:r>
                      <a:r>
                        <a:rPr lang="en-US" sz="1600" b="0" dirty="0" smtClean="0">
                          <a:solidFill>
                            <a:srgbClr val="000000"/>
                          </a:solidFill>
                          <a:latin typeface="Cascadia Mono" panose="020B0609020000020004" pitchFamily="49" charset="0"/>
                        </a:rPr>
                        <a:t> </a:t>
                      </a:r>
                      <a:r>
                        <a:rPr lang="en-US" sz="1600" b="0" dirty="0" err="1" smtClean="0">
                          <a:solidFill>
                            <a:srgbClr val="000000"/>
                          </a:solidFill>
                          <a:latin typeface="Cascadia Mono" panose="020B0609020000020004" pitchFamily="49" charset="0"/>
                        </a:rPr>
                        <a:t>empList</a:t>
                      </a:r>
                      <a:r>
                        <a:rPr lang="en-US" sz="1600" b="0" dirty="0" smtClean="0">
                          <a:solidFill>
                            <a:srgbClr val="000000"/>
                          </a:solidFill>
                          <a:latin typeface="Cascadia Mono" panose="020B0609020000020004" pitchFamily="49" charset="0"/>
                        </a:rPr>
                        <a:t> = </a:t>
                      </a:r>
                      <a:r>
                        <a:rPr lang="en-US" sz="1600" b="0" dirty="0" err="1" smtClean="0">
                          <a:solidFill>
                            <a:schemeClr val="tx2">
                              <a:lumMod val="60000"/>
                              <a:lumOff val="40000"/>
                            </a:schemeClr>
                          </a:solidFill>
                          <a:latin typeface="Cascadia Mono" panose="020B0609020000020004" pitchFamily="49" charset="0"/>
                        </a:rPr>
                        <a:t>Employee</a:t>
                      </a:r>
                      <a:r>
                        <a:rPr lang="en-US" sz="1600" b="0" dirty="0" err="1" smtClean="0">
                          <a:solidFill>
                            <a:srgbClr val="000000"/>
                          </a:solidFill>
                          <a:latin typeface="Cascadia Mono" panose="020B0609020000020004" pitchFamily="49" charset="0"/>
                        </a:rPr>
                        <a:t>.</a:t>
                      </a:r>
                      <a:r>
                        <a:rPr lang="en-US" sz="1600" b="0" dirty="0" err="1" smtClean="0">
                          <a:solidFill>
                            <a:schemeClr val="accent5">
                              <a:lumMod val="75000"/>
                            </a:schemeClr>
                          </a:solidFill>
                          <a:latin typeface="Cascadia Mono" panose="020B0609020000020004" pitchFamily="49" charset="0"/>
                        </a:rPr>
                        <a:t>GetEmployees</a:t>
                      </a:r>
                      <a:r>
                        <a:rPr lang="en-US" sz="1600" b="0" dirty="0" smtClean="0">
                          <a:solidFill>
                            <a:srgbClr val="000000"/>
                          </a:solidFill>
                          <a:latin typeface="Cascadia Mono" panose="020B0609020000020004" pitchFamily="49" charset="0"/>
                        </a:rPr>
                        <a:t>()</a:t>
                      </a:r>
                    </a:p>
                    <a:p>
                      <a:r>
                        <a:rPr lang="en-US" sz="1600" b="0" dirty="0" smtClean="0">
                          <a:solidFill>
                            <a:srgbClr val="000000"/>
                          </a:solidFill>
                          <a:latin typeface="Cascadia Mono" panose="020B0609020000020004" pitchFamily="49" charset="0"/>
                        </a:rPr>
                        <a:t>.</a:t>
                      </a:r>
                      <a:r>
                        <a:rPr lang="en-US" sz="1600" b="0" dirty="0" err="1" smtClean="0">
                          <a:solidFill>
                            <a:schemeClr val="accent5">
                              <a:lumMod val="75000"/>
                            </a:schemeClr>
                          </a:solidFill>
                          <a:latin typeface="Cascadia Mono" panose="020B0609020000020004" pitchFamily="49" charset="0"/>
                        </a:rPr>
                        <a:t>OrderByDescending</a:t>
                      </a:r>
                      <a:r>
                        <a:rPr lang="en-US" sz="1600" b="0" dirty="0" smtClean="0">
                          <a:solidFill>
                            <a:srgbClr val="000000"/>
                          </a:solidFill>
                          <a:latin typeface="Cascadia Mono" panose="020B0609020000020004" pitchFamily="49" charset="0"/>
                        </a:rPr>
                        <a:t>(x =&gt; </a:t>
                      </a:r>
                      <a:r>
                        <a:rPr lang="en-US" sz="1600" b="0" dirty="0" err="1" smtClean="0">
                          <a:solidFill>
                            <a:srgbClr val="000000"/>
                          </a:solidFill>
                          <a:latin typeface="Cascadia Mono" panose="020B0609020000020004" pitchFamily="49" charset="0"/>
                        </a:rPr>
                        <a:t>x.Branch</a:t>
                      </a:r>
                      <a:r>
                        <a:rPr lang="en-US" sz="1600" b="0" dirty="0" smtClean="0">
                          <a:solidFill>
                            <a:srgbClr val="000000"/>
                          </a:solidFill>
                          <a:latin typeface="Cascadia Mono" panose="020B0609020000020004" pitchFamily="49" charset="0"/>
                        </a:rPr>
                        <a:t>);</a:t>
                      </a:r>
                      <a:endParaRPr lang="en-US" sz="1600" b="0" dirty="0">
                        <a:solidFill>
                          <a:prstClr val="black"/>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4"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373645761"/>
              </p:ext>
            </p:extLst>
          </p:nvPr>
        </p:nvGraphicFramePr>
        <p:xfrm>
          <a:off x="4781437" y="2749291"/>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5"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1733024360"/>
              </p:ext>
            </p:extLst>
          </p:nvPr>
        </p:nvGraphicFramePr>
        <p:xfrm>
          <a:off x="4774467" y="3930392"/>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6"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120036464"/>
              </p:ext>
            </p:extLst>
          </p:nvPr>
        </p:nvGraphicFramePr>
        <p:xfrm>
          <a:off x="5878551" y="3647542"/>
          <a:ext cx="5208427" cy="701040"/>
        </p:xfrm>
        <a:graphic>
          <a:graphicData uri="http://schemas.openxmlformats.org/drawingml/2006/table">
            <a:tbl>
              <a:tblPr firstRow="1" bandRow="1">
                <a:tableStyleId>{8EC20E35-A176-4012-BC5E-935CFFF8708E}</a:tableStyleId>
              </a:tblPr>
              <a:tblGrid>
                <a:gridCol w="5208427">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Display Employees in</a:t>
                      </a:r>
                      <a:r>
                        <a:rPr lang="en-US" sz="2000" b="0" kern="1200" baseline="0" dirty="0" smtClean="0">
                          <a:solidFill>
                            <a:schemeClr val="tx1"/>
                          </a:solidFill>
                          <a:latin typeface="+mn-lt"/>
                          <a:ea typeface="+mn-ea"/>
                          <a:cs typeface="+mn-cs"/>
                        </a:rPr>
                        <a:t> ascending order by </a:t>
                      </a:r>
                      <a:r>
                        <a:rPr lang="en-US" sz="2000" b="0" kern="1200" baseline="0" dirty="0" err="1" smtClean="0">
                          <a:solidFill>
                            <a:schemeClr val="tx1"/>
                          </a:solidFill>
                          <a:latin typeface="+mn-lt"/>
                          <a:ea typeface="+mn-ea"/>
                          <a:cs typeface="+mn-cs"/>
                        </a:rPr>
                        <a:t>FirstName</a:t>
                      </a:r>
                      <a:r>
                        <a:rPr lang="en-US" sz="2000" b="0" kern="1200" baseline="0" dirty="0" smtClean="0">
                          <a:solidFill>
                            <a:schemeClr val="tx1"/>
                          </a:solidFill>
                          <a:latin typeface="+mn-lt"/>
                          <a:ea typeface="+mn-ea"/>
                          <a:cs typeface="+mn-cs"/>
                        </a:rPr>
                        <a:t> and descending order by </a:t>
                      </a:r>
                      <a:r>
                        <a:rPr lang="en-US" sz="2000" b="0" kern="1200" baseline="0" dirty="0" err="1" smtClean="0">
                          <a:solidFill>
                            <a:schemeClr val="tx1"/>
                          </a:solidFill>
                          <a:latin typeface="+mn-lt"/>
                          <a:ea typeface="+mn-ea"/>
                          <a:cs typeface="+mn-cs"/>
                        </a:rPr>
                        <a:t>LastName</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7"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3420460688"/>
              </p:ext>
            </p:extLst>
          </p:nvPr>
        </p:nvGraphicFramePr>
        <p:xfrm>
          <a:off x="5871581" y="4348053"/>
          <a:ext cx="6182270" cy="822960"/>
        </p:xfrm>
        <a:graphic>
          <a:graphicData uri="http://schemas.openxmlformats.org/drawingml/2006/table">
            <a:tbl>
              <a:tblPr firstRow="1" bandRow="1">
                <a:tableStyleId>{8EC20E35-A176-4012-BC5E-935CFFF8708E}</a:tableStyleId>
              </a:tblPr>
              <a:tblGrid>
                <a:gridCol w="6182270">
                  <a:extLst>
                    <a:ext uri="{9D8B030D-6E8A-4147-A177-3AD203B41FA5}">
                      <a16:colId xmlns:a16="http://schemas.microsoft.com/office/drawing/2014/main" xmlns="" val="20000"/>
                    </a:ext>
                  </a:extLst>
                </a:gridCol>
              </a:tblGrid>
              <a:tr h="285488">
                <a:tc>
                  <a:txBody>
                    <a:bodyPr/>
                    <a:lstStyle/>
                    <a:p>
                      <a:r>
                        <a:rPr lang="en-IN" sz="1600" b="0" dirty="0" err="1" smtClean="0">
                          <a:solidFill>
                            <a:srgbClr val="0000FF"/>
                          </a:solidFill>
                          <a:latin typeface="Cascadia Mono" panose="020B0609020000020004" pitchFamily="49" charset="0"/>
                        </a:rPr>
                        <a:t>var</a:t>
                      </a:r>
                      <a:r>
                        <a:rPr lang="en-IN" sz="1600" b="0" dirty="0" smtClean="0">
                          <a:solidFill>
                            <a:srgbClr val="000000"/>
                          </a:solidFill>
                          <a:latin typeface="Cascadia Mono" panose="020B0609020000020004" pitchFamily="49" charset="0"/>
                        </a:rPr>
                        <a:t> </a:t>
                      </a:r>
                      <a:r>
                        <a:rPr lang="en-IN" sz="1600" b="0" dirty="0" err="1" smtClean="0">
                          <a:solidFill>
                            <a:srgbClr val="000000"/>
                          </a:solidFill>
                          <a:latin typeface="Cascadia Mono" panose="020B0609020000020004" pitchFamily="49" charset="0"/>
                        </a:rPr>
                        <a:t>empList</a:t>
                      </a:r>
                      <a:r>
                        <a:rPr lang="en-IN" sz="1600" b="0" dirty="0" smtClean="0">
                          <a:solidFill>
                            <a:srgbClr val="000000"/>
                          </a:solidFill>
                          <a:latin typeface="Cascadia Mono" panose="020B0609020000020004" pitchFamily="49" charset="0"/>
                        </a:rPr>
                        <a:t> = </a:t>
                      </a:r>
                      <a:r>
                        <a:rPr lang="en-IN" sz="1600" b="0" dirty="0" err="1" smtClean="0">
                          <a:solidFill>
                            <a:schemeClr val="tx2">
                              <a:lumMod val="60000"/>
                              <a:lumOff val="40000"/>
                            </a:schemeClr>
                          </a:solidFill>
                          <a:latin typeface="Cascadia Mono" panose="020B0609020000020004" pitchFamily="49" charset="0"/>
                        </a:rPr>
                        <a:t>Employee</a:t>
                      </a:r>
                      <a:r>
                        <a:rPr lang="en-IN" sz="1600" b="0" dirty="0" err="1" smtClean="0">
                          <a:solidFill>
                            <a:srgbClr val="000000"/>
                          </a:solidFill>
                          <a:latin typeface="Cascadia Mono" panose="020B0609020000020004" pitchFamily="49" charset="0"/>
                        </a:rPr>
                        <a:t>.</a:t>
                      </a:r>
                      <a:r>
                        <a:rPr lang="en-IN" sz="1600" b="0" dirty="0" err="1" smtClean="0">
                          <a:solidFill>
                            <a:schemeClr val="accent5">
                              <a:lumMod val="75000"/>
                            </a:schemeClr>
                          </a:solidFill>
                          <a:latin typeface="Cascadia Mono" panose="020B0609020000020004" pitchFamily="49" charset="0"/>
                        </a:rPr>
                        <a:t>GetEmployees</a:t>
                      </a:r>
                      <a:r>
                        <a:rPr lang="en-IN" sz="1600" b="0" dirty="0" smtClean="0">
                          <a:solidFill>
                            <a:srgbClr val="000000"/>
                          </a:solidFill>
                          <a:latin typeface="Cascadia Mono" panose="020B0609020000020004" pitchFamily="49" charset="0"/>
                        </a:rPr>
                        <a:t>()</a:t>
                      </a:r>
                    </a:p>
                    <a:p>
                      <a:r>
                        <a:rPr lang="en-IN" sz="1600" b="0" dirty="0" smtClean="0">
                          <a:solidFill>
                            <a:srgbClr val="000000"/>
                          </a:solidFill>
                          <a:latin typeface="Cascadia Mono" panose="020B0609020000020004" pitchFamily="49" charset="0"/>
                        </a:rPr>
                        <a:t>.</a:t>
                      </a:r>
                      <a:r>
                        <a:rPr lang="en-IN" sz="1600" b="0" dirty="0" err="1" smtClean="0">
                          <a:solidFill>
                            <a:schemeClr val="accent5">
                              <a:lumMod val="75000"/>
                            </a:schemeClr>
                          </a:solidFill>
                          <a:latin typeface="Cascadia Mono" panose="020B0609020000020004" pitchFamily="49" charset="0"/>
                        </a:rPr>
                        <a:t>OrderBy</a:t>
                      </a:r>
                      <a:r>
                        <a:rPr lang="en-IN" sz="1600" b="0" dirty="0" smtClean="0">
                          <a:solidFill>
                            <a:srgbClr val="000000"/>
                          </a:solidFill>
                          <a:latin typeface="Cascadia Mono" panose="020B0609020000020004" pitchFamily="49" charset="0"/>
                        </a:rPr>
                        <a:t>(x =&gt; </a:t>
                      </a:r>
                      <a:r>
                        <a:rPr lang="en-IN" sz="1600" b="0" dirty="0" err="1" smtClean="0">
                          <a:solidFill>
                            <a:srgbClr val="000000"/>
                          </a:solidFill>
                          <a:latin typeface="Cascadia Mono" panose="020B0609020000020004" pitchFamily="49" charset="0"/>
                        </a:rPr>
                        <a:t>x.FirstName</a:t>
                      </a:r>
                      <a:r>
                        <a:rPr lang="en-IN" sz="1600" b="0" dirty="0" smtClean="0">
                          <a:solidFill>
                            <a:srgbClr val="000000"/>
                          </a:solidFill>
                          <a:latin typeface="Cascadia Mono" panose="020B0609020000020004" pitchFamily="49" charset="0"/>
                        </a:rPr>
                        <a:t>)</a:t>
                      </a:r>
                    </a:p>
                    <a:p>
                      <a:r>
                        <a:rPr lang="en-IN" sz="1600" b="0" dirty="0" smtClean="0">
                          <a:solidFill>
                            <a:srgbClr val="000000"/>
                          </a:solidFill>
                          <a:latin typeface="Cascadia Mono" panose="020B0609020000020004" pitchFamily="49" charset="0"/>
                        </a:rPr>
                        <a:t>.</a:t>
                      </a:r>
                      <a:r>
                        <a:rPr lang="en-IN" sz="1600" b="0" dirty="0" err="1" smtClean="0">
                          <a:solidFill>
                            <a:schemeClr val="accent5">
                              <a:lumMod val="75000"/>
                            </a:schemeClr>
                          </a:solidFill>
                          <a:latin typeface="Cascadia Mono" panose="020B0609020000020004" pitchFamily="49" charset="0"/>
                        </a:rPr>
                        <a:t>ThenByDescending</a:t>
                      </a:r>
                      <a:r>
                        <a:rPr lang="en-IN" sz="1600" b="0" dirty="0" smtClean="0">
                          <a:solidFill>
                            <a:srgbClr val="000000"/>
                          </a:solidFill>
                          <a:latin typeface="Cascadia Mono" panose="020B0609020000020004" pitchFamily="49" charset="0"/>
                        </a:rPr>
                        <a:t>(x=&gt;</a:t>
                      </a:r>
                      <a:r>
                        <a:rPr lang="en-IN" sz="1600" b="0" dirty="0" err="1" smtClean="0">
                          <a:solidFill>
                            <a:srgbClr val="000000"/>
                          </a:solidFill>
                          <a:latin typeface="Cascadia Mono" panose="020B0609020000020004" pitchFamily="49" charset="0"/>
                        </a:rPr>
                        <a:t>x.LastName</a:t>
                      </a:r>
                      <a:r>
                        <a:rPr lang="en-IN" sz="1600" b="0" dirty="0" smtClean="0">
                          <a:solidFill>
                            <a:srgbClr val="000000"/>
                          </a:solidFill>
                          <a:latin typeface="Cascadia Mono" panose="020B0609020000020004" pitchFamily="49" charset="0"/>
                        </a:rPr>
                        <a:t>);</a:t>
                      </a:r>
                      <a:endParaRPr lang="en-US" sz="1600" b="0" dirty="0">
                        <a:solidFill>
                          <a:prstClr val="black"/>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8"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634513531"/>
              </p:ext>
            </p:extLst>
          </p:nvPr>
        </p:nvGraphicFramePr>
        <p:xfrm>
          <a:off x="4774467" y="4329263"/>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36849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22" presetClass="entr" presetSubtype="8"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par>
                                <p:cTn id="29" presetID="22" presetClass="entr" presetSubtype="8"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par>
                                <p:cTn id="36" presetID="22" presetClass="entr" presetSubtype="8"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par>
                                <p:cTn id="44" presetID="22" presetClass="entr" presetSubtype="8"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22" presetClass="entr" presetSubtype="8"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smtClean="0"/>
              <a:t>Lambda Expression</a:t>
            </a:r>
            <a:endParaRPr lang="en-US" dirty="0"/>
          </a:p>
        </p:txBody>
      </p:sp>
      <p:sp>
        <p:nvSpPr>
          <p:cNvPr id="3" name="Text Placeholder 2"/>
          <p:cNvSpPr>
            <a:spLocks noGrp="1"/>
          </p:cNvSpPr>
          <p:nvPr>
            <p:ph type="body" idx="1"/>
          </p:nvPr>
        </p:nvSpPr>
        <p:spPr/>
        <p:txBody>
          <a:bodyPr/>
          <a:lstStyle/>
          <a:p>
            <a:r>
              <a:rPr lang="en-US" dirty="0" smtClean="0"/>
              <a:t>5.6</a:t>
            </a:r>
            <a:endParaRPr lang="en-IN" dirty="0"/>
          </a:p>
        </p:txBody>
      </p:sp>
    </p:spTree>
    <p:extLst>
      <p:ext uri="{BB962C8B-B14F-4D97-AF65-F5344CB8AC3E}">
        <p14:creationId xmlns:p14="http://schemas.microsoft.com/office/powerpoint/2010/main" val="30623615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Expression</a:t>
            </a:r>
            <a:endParaRPr lang="en-IN" dirty="0"/>
          </a:p>
        </p:txBody>
      </p:sp>
      <p:sp>
        <p:nvSpPr>
          <p:cNvPr id="3" name="Content Placeholder 2"/>
          <p:cNvSpPr>
            <a:spLocks noGrp="1"/>
          </p:cNvSpPr>
          <p:nvPr>
            <p:ph idx="1"/>
          </p:nvPr>
        </p:nvSpPr>
        <p:spPr/>
        <p:txBody>
          <a:bodyPr/>
          <a:lstStyle/>
          <a:p>
            <a:r>
              <a:rPr lang="en-US" dirty="0"/>
              <a:t>The lambda expression is a </a:t>
            </a:r>
            <a:r>
              <a:rPr lang="en-US" dirty="0">
                <a:solidFill>
                  <a:schemeClr val="accent6"/>
                </a:solidFill>
              </a:rPr>
              <a:t>shorter way of representing anonymous method</a:t>
            </a:r>
            <a:r>
              <a:rPr lang="en-US" dirty="0"/>
              <a:t> using some special syntax.</a:t>
            </a:r>
            <a:endParaRPr lang="en-US" dirty="0" smtClean="0"/>
          </a:p>
          <a:p>
            <a:r>
              <a:rPr lang="en-US" dirty="0"/>
              <a:t>For </a:t>
            </a:r>
            <a:r>
              <a:rPr lang="en-US" dirty="0" smtClean="0"/>
              <a:t>example,</a:t>
            </a:r>
          </a:p>
          <a:p>
            <a:endParaRPr lang="en-US" dirty="0" smtClean="0"/>
          </a:p>
          <a:p>
            <a:r>
              <a:rPr lang="en-US" dirty="0" smtClean="0"/>
              <a:t>Structure of Lambda Expression:</a:t>
            </a:r>
            <a:endParaRPr lang="en-IN" dirty="0"/>
          </a:p>
        </p:txBody>
      </p:sp>
      <p:sp>
        <p:nvSpPr>
          <p:cNvPr id="6" name="TextBox 5"/>
          <p:cNvSpPr txBox="1"/>
          <p:nvPr/>
        </p:nvSpPr>
        <p:spPr>
          <a:xfrm>
            <a:off x="1576523" y="2085524"/>
            <a:ext cx="4073237" cy="430887"/>
          </a:xfrm>
          <a:prstGeom prst="rect">
            <a:avLst/>
          </a:prstGeom>
          <a:noFill/>
        </p:spPr>
        <p:txBody>
          <a:bodyPr wrap="square" rtlCol="0">
            <a:spAutoFit/>
          </a:bodyPr>
          <a:lstStyle/>
          <a:p>
            <a:r>
              <a:rPr lang="en-IN" sz="2200" dirty="0" err="1"/>
              <a:t>num</a:t>
            </a:r>
            <a:r>
              <a:rPr lang="en-IN" sz="2200" dirty="0"/>
              <a:t> =&gt; </a:t>
            </a:r>
            <a:r>
              <a:rPr lang="en-IN" sz="2200" dirty="0" err="1"/>
              <a:t>num</a:t>
            </a:r>
            <a:r>
              <a:rPr lang="en-IN" sz="2200" dirty="0"/>
              <a:t> * 7</a:t>
            </a:r>
          </a:p>
        </p:txBody>
      </p:sp>
      <p:sp>
        <p:nvSpPr>
          <p:cNvPr id="21" name="TextBox 20"/>
          <p:cNvSpPr txBox="1"/>
          <p:nvPr/>
        </p:nvSpPr>
        <p:spPr>
          <a:xfrm>
            <a:off x="4059382" y="4349597"/>
            <a:ext cx="1967346" cy="430887"/>
          </a:xfrm>
          <a:prstGeom prst="rect">
            <a:avLst/>
          </a:prstGeom>
          <a:noFill/>
        </p:spPr>
        <p:txBody>
          <a:bodyPr wrap="square" rtlCol="0">
            <a:spAutoFit/>
          </a:bodyPr>
          <a:lstStyle/>
          <a:p>
            <a:r>
              <a:rPr lang="en-IN" sz="2200" dirty="0" err="1" smtClean="0"/>
              <a:t>num</a:t>
            </a:r>
            <a:r>
              <a:rPr lang="en-IN" sz="2200" dirty="0" smtClean="0"/>
              <a:t> </a:t>
            </a:r>
            <a:r>
              <a:rPr lang="en-IN" sz="2200" dirty="0"/>
              <a:t>=&gt; </a:t>
            </a:r>
            <a:r>
              <a:rPr lang="en-IN" sz="2200" dirty="0" err="1" smtClean="0"/>
              <a:t>num</a:t>
            </a:r>
            <a:r>
              <a:rPr lang="en-IN" sz="2200" dirty="0" smtClean="0"/>
              <a:t>*7</a:t>
            </a:r>
            <a:endParaRPr lang="en-IN" sz="2200" dirty="0"/>
          </a:p>
        </p:txBody>
      </p:sp>
      <p:cxnSp>
        <p:nvCxnSpPr>
          <p:cNvPr id="25" name="Straight Arrow Connector 24"/>
          <p:cNvCxnSpPr/>
          <p:nvPr/>
        </p:nvCxnSpPr>
        <p:spPr>
          <a:xfrm flipH="1" flipV="1">
            <a:off x="4210050" y="4843997"/>
            <a:ext cx="1732" cy="660190"/>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4862945" y="3908870"/>
            <a:ext cx="263237" cy="440727"/>
          </a:xfrm>
          <a:prstGeom prst="straightConnector1">
            <a:avLst/>
          </a:prstGeom>
          <a:ln w="1270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Left Brace 28"/>
          <p:cNvSpPr/>
          <p:nvPr/>
        </p:nvSpPr>
        <p:spPr>
          <a:xfrm rot="16200000">
            <a:off x="5268979" y="4368431"/>
            <a:ext cx="206247" cy="949036"/>
          </a:xfrm>
          <a:prstGeom prst="leftBrac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1" name="TextBox 30"/>
          <p:cNvSpPr txBox="1"/>
          <p:nvPr/>
        </p:nvSpPr>
        <p:spPr>
          <a:xfrm>
            <a:off x="4745183" y="5044437"/>
            <a:ext cx="1689886" cy="369332"/>
          </a:xfrm>
          <a:prstGeom prst="rect">
            <a:avLst/>
          </a:prstGeom>
          <a:noFill/>
        </p:spPr>
        <p:txBody>
          <a:bodyPr wrap="none" rtlCol="0">
            <a:spAutoFit/>
          </a:bodyPr>
          <a:lstStyle/>
          <a:p>
            <a:r>
              <a:rPr lang="en-US" dirty="0" smtClean="0">
                <a:solidFill>
                  <a:schemeClr val="tx2">
                    <a:lumMod val="60000"/>
                    <a:lumOff val="40000"/>
                  </a:schemeClr>
                </a:solidFill>
              </a:rPr>
              <a:t>Body Expression</a:t>
            </a:r>
            <a:endParaRPr lang="en-IN" dirty="0">
              <a:solidFill>
                <a:schemeClr val="tx2">
                  <a:lumMod val="60000"/>
                  <a:lumOff val="40000"/>
                </a:schemeClr>
              </a:solidFill>
            </a:endParaRPr>
          </a:p>
        </p:txBody>
      </p:sp>
      <p:sp>
        <p:nvSpPr>
          <p:cNvPr id="32" name="TextBox 31"/>
          <p:cNvSpPr txBox="1"/>
          <p:nvPr/>
        </p:nvSpPr>
        <p:spPr>
          <a:xfrm>
            <a:off x="3613142" y="5518616"/>
            <a:ext cx="1132041" cy="369332"/>
          </a:xfrm>
          <a:prstGeom prst="rect">
            <a:avLst/>
          </a:prstGeom>
          <a:noFill/>
        </p:spPr>
        <p:txBody>
          <a:bodyPr wrap="none" rtlCol="0">
            <a:spAutoFit/>
          </a:bodyPr>
          <a:lstStyle/>
          <a:p>
            <a:r>
              <a:rPr lang="en-US" dirty="0" smtClean="0">
                <a:solidFill>
                  <a:schemeClr val="tx2">
                    <a:lumMod val="60000"/>
                    <a:lumOff val="40000"/>
                  </a:schemeClr>
                </a:solidFill>
              </a:rPr>
              <a:t>Parameter</a:t>
            </a:r>
            <a:endParaRPr lang="en-IN" dirty="0">
              <a:solidFill>
                <a:schemeClr val="tx2">
                  <a:lumMod val="60000"/>
                  <a:lumOff val="40000"/>
                </a:schemeClr>
              </a:solidFill>
            </a:endParaRPr>
          </a:p>
        </p:txBody>
      </p:sp>
      <p:sp>
        <p:nvSpPr>
          <p:cNvPr id="33" name="TextBox 32"/>
          <p:cNvSpPr txBox="1"/>
          <p:nvPr/>
        </p:nvSpPr>
        <p:spPr>
          <a:xfrm>
            <a:off x="4477033" y="3539538"/>
            <a:ext cx="1763624" cy="369332"/>
          </a:xfrm>
          <a:prstGeom prst="rect">
            <a:avLst/>
          </a:prstGeom>
          <a:noFill/>
        </p:spPr>
        <p:txBody>
          <a:bodyPr wrap="none" rtlCol="0">
            <a:spAutoFit/>
          </a:bodyPr>
          <a:lstStyle/>
          <a:p>
            <a:r>
              <a:rPr lang="en-US" dirty="0" smtClean="0">
                <a:solidFill>
                  <a:schemeClr val="tx2">
                    <a:lumMod val="60000"/>
                    <a:lumOff val="40000"/>
                  </a:schemeClr>
                </a:solidFill>
              </a:rPr>
              <a:t>Lambda Operator</a:t>
            </a:r>
            <a:endParaRPr lang="en-IN" dirty="0">
              <a:solidFill>
                <a:schemeClr val="tx2">
                  <a:lumMod val="60000"/>
                  <a:lumOff val="40000"/>
                </a:schemeClr>
              </a:solidFill>
            </a:endParaRPr>
          </a:p>
        </p:txBody>
      </p:sp>
    </p:spTree>
    <p:extLst>
      <p:ext uri="{BB962C8B-B14F-4D97-AF65-F5344CB8AC3E}">
        <p14:creationId xmlns:p14="http://schemas.microsoft.com/office/powerpoint/2010/main" val="1864627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21" grpId="0"/>
      <p:bldP spid="29" grpId="0" animBg="1"/>
      <p:bldP spid="31" grpId="0"/>
      <p:bldP spid="32" grpId="0"/>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Expression</a:t>
            </a:r>
            <a:endParaRPr lang="en-IN" dirty="0"/>
          </a:p>
        </p:txBody>
      </p:sp>
      <p:sp>
        <p:nvSpPr>
          <p:cNvPr id="3" name="Content Placeholder 2"/>
          <p:cNvSpPr>
            <a:spLocks noGrp="1"/>
          </p:cNvSpPr>
          <p:nvPr>
            <p:ph idx="1"/>
          </p:nvPr>
        </p:nvSpPr>
        <p:spPr/>
        <p:txBody>
          <a:bodyPr/>
          <a:lstStyle/>
          <a:p>
            <a:r>
              <a:rPr lang="en-IN" b="1" dirty="0"/>
              <a:t>Types of Lambda Expression</a:t>
            </a:r>
          </a:p>
          <a:p>
            <a:pPr lvl="1"/>
            <a:r>
              <a:rPr lang="en-IN" dirty="0"/>
              <a:t>Expression Lambda</a:t>
            </a:r>
          </a:p>
          <a:p>
            <a:pPr lvl="1"/>
            <a:r>
              <a:rPr lang="en-IN" dirty="0"/>
              <a:t>Statement Lambda</a:t>
            </a:r>
          </a:p>
          <a:p>
            <a:r>
              <a:rPr lang="en-US" b="1" dirty="0"/>
              <a:t>Expression Lambda:</a:t>
            </a:r>
            <a:r>
              <a:rPr lang="en-US" dirty="0"/>
              <a:t> Expression lambda contains a </a:t>
            </a:r>
            <a:r>
              <a:rPr lang="en-US" b="1" dirty="0"/>
              <a:t>single expression in the lambda body</a:t>
            </a:r>
            <a:r>
              <a:rPr lang="en-US" dirty="0"/>
              <a:t>. For example</a:t>
            </a:r>
            <a:r>
              <a:rPr lang="en-US" dirty="0" smtClean="0"/>
              <a:t>,</a:t>
            </a:r>
          </a:p>
          <a:p>
            <a:endParaRPr lang="en-US" dirty="0" smtClean="0"/>
          </a:p>
          <a:p>
            <a:endParaRPr lang="en-US" dirty="0"/>
          </a:p>
          <a:p>
            <a:r>
              <a:rPr lang="en-US" b="1" dirty="0"/>
              <a:t>Statement Lambda:</a:t>
            </a:r>
            <a:r>
              <a:rPr lang="en-US" dirty="0"/>
              <a:t> Statement lambda encloses </a:t>
            </a:r>
            <a:r>
              <a:rPr lang="en-US" b="1" dirty="0"/>
              <a:t>one or more statements in the lambda body</a:t>
            </a:r>
            <a:r>
              <a:rPr lang="en-US" dirty="0" smtClean="0"/>
              <a:t>.</a:t>
            </a:r>
            <a:r>
              <a:rPr lang="en-IN" dirty="0"/>
              <a:t> For example,</a:t>
            </a:r>
          </a:p>
        </p:txBody>
      </p:sp>
      <p:sp>
        <p:nvSpPr>
          <p:cNvPr id="4" name="TextBox 3"/>
          <p:cNvSpPr txBox="1"/>
          <p:nvPr/>
        </p:nvSpPr>
        <p:spPr>
          <a:xfrm>
            <a:off x="457200" y="2783656"/>
            <a:ext cx="3012363" cy="646331"/>
          </a:xfrm>
          <a:prstGeom prst="rect">
            <a:avLst/>
          </a:prstGeom>
          <a:noFill/>
        </p:spPr>
        <p:txBody>
          <a:bodyPr wrap="none" rtlCol="0">
            <a:spAutoFit/>
          </a:bodyPr>
          <a:lstStyle/>
          <a:p>
            <a:r>
              <a:rPr lang="en-IN" u="sng" dirty="0" smtClean="0">
                <a:solidFill>
                  <a:srgbClr val="000000"/>
                </a:solidFill>
                <a:latin typeface="Cascadia Mono" panose="020B0609020000020004" pitchFamily="49" charset="0"/>
              </a:rPr>
              <a:t>Ex.1</a:t>
            </a:r>
          </a:p>
          <a:p>
            <a:r>
              <a:rPr lang="en-IN" dirty="0" smtClean="0">
                <a:solidFill>
                  <a:srgbClr val="000000"/>
                </a:solidFill>
                <a:latin typeface="Cascadia Mono" panose="020B0609020000020004" pitchFamily="49" charset="0"/>
              </a:rPr>
              <a:t>(</a:t>
            </a:r>
            <a:r>
              <a:rPr lang="en-IN" dirty="0" err="1" smtClean="0">
                <a:solidFill>
                  <a:srgbClr val="0000FF"/>
                </a:solidFill>
                <a:latin typeface="Cascadia Mono" panose="020B0609020000020004" pitchFamily="49" charset="0"/>
              </a:rPr>
              <a:t>int</a:t>
            </a:r>
            <a:r>
              <a:rPr lang="en-IN" dirty="0" smtClean="0">
                <a:solidFill>
                  <a:srgbClr val="000000"/>
                </a:solidFill>
                <a:latin typeface="Cascadia Mono" panose="020B0609020000020004" pitchFamily="49" charset="0"/>
              </a:rPr>
              <a:t> </a:t>
            </a:r>
            <a:r>
              <a:rPr lang="en-IN" dirty="0" err="1">
                <a:solidFill>
                  <a:srgbClr val="000000"/>
                </a:solidFill>
                <a:latin typeface="Cascadia Mono" panose="020B0609020000020004" pitchFamily="49" charset="0"/>
              </a:rPr>
              <a:t>num</a:t>
            </a:r>
            <a:r>
              <a:rPr lang="en-IN" dirty="0">
                <a:solidFill>
                  <a:srgbClr val="000000"/>
                </a:solidFill>
                <a:latin typeface="Cascadia Mono" panose="020B0609020000020004" pitchFamily="49" charset="0"/>
              </a:rPr>
              <a:t>) =&gt; </a:t>
            </a:r>
            <a:r>
              <a:rPr lang="en-IN" dirty="0" err="1">
                <a:solidFill>
                  <a:srgbClr val="000000"/>
                </a:solidFill>
                <a:latin typeface="Cascadia Mono" panose="020B0609020000020004" pitchFamily="49" charset="0"/>
              </a:rPr>
              <a:t>num</a:t>
            </a:r>
            <a:r>
              <a:rPr lang="en-IN" dirty="0">
                <a:solidFill>
                  <a:srgbClr val="000000"/>
                </a:solidFill>
                <a:latin typeface="Cascadia Mono" panose="020B0609020000020004" pitchFamily="49" charset="0"/>
              </a:rPr>
              <a:t> * 5;</a:t>
            </a:r>
            <a:endParaRPr lang="en-IN" dirty="0"/>
          </a:p>
        </p:txBody>
      </p:sp>
      <p:sp>
        <p:nvSpPr>
          <p:cNvPr id="5" name="TextBox 4"/>
          <p:cNvSpPr txBox="1"/>
          <p:nvPr/>
        </p:nvSpPr>
        <p:spPr>
          <a:xfrm>
            <a:off x="457200" y="4655406"/>
            <a:ext cx="3262432" cy="1477328"/>
          </a:xfrm>
          <a:prstGeom prst="rect">
            <a:avLst/>
          </a:prstGeom>
          <a:noFill/>
        </p:spPr>
        <p:txBody>
          <a:bodyPr wrap="none" rtlCol="0">
            <a:spAutoFit/>
          </a:bodyPr>
          <a:lstStyle/>
          <a:p>
            <a:r>
              <a:rPr lang="en-IN" u="sng" dirty="0" smtClean="0">
                <a:solidFill>
                  <a:srgbClr val="000000"/>
                </a:solidFill>
                <a:latin typeface="Cascadia Mono" panose="020B0609020000020004" pitchFamily="49" charset="0"/>
              </a:rPr>
              <a:t>Ex.1</a:t>
            </a:r>
          </a:p>
          <a:p>
            <a:r>
              <a:rPr lang="en-IN" dirty="0" smtClean="0">
                <a:solidFill>
                  <a:srgbClr val="000000"/>
                </a:solidFill>
                <a:latin typeface="Cascadia Mono" panose="020B0609020000020004" pitchFamily="49" charset="0"/>
              </a:rPr>
              <a:t>(</a:t>
            </a:r>
            <a:r>
              <a:rPr lang="en-IN" dirty="0" err="1" smtClean="0">
                <a:solidFill>
                  <a:srgbClr val="0000FF"/>
                </a:solidFill>
                <a:latin typeface="Cascadia Mono" panose="020B0609020000020004" pitchFamily="49" charset="0"/>
              </a:rPr>
              <a:t>int</a:t>
            </a:r>
            <a:r>
              <a:rPr lang="en-IN" dirty="0" smtClean="0">
                <a:solidFill>
                  <a:srgbClr val="000000"/>
                </a:solidFill>
                <a:latin typeface="Cascadia Mono" panose="020B0609020000020004" pitchFamily="49" charset="0"/>
              </a:rPr>
              <a:t> </a:t>
            </a:r>
            <a:r>
              <a:rPr lang="en-IN" dirty="0">
                <a:solidFill>
                  <a:srgbClr val="000000"/>
                </a:solidFill>
                <a:latin typeface="Cascadia Mono" panose="020B0609020000020004" pitchFamily="49" charset="0"/>
              </a:rPr>
              <a:t>a, </a:t>
            </a:r>
            <a:r>
              <a:rPr lang="en-IN" dirty="0" err="1">
                <a:solidFill>
                  <a:srgbClr val="0000FF"/>
                </a:solidFill>
                <a:latin typeface="Cascadia Mono" panose="020B0609020000020004" pitchFamily="49" charset="0"/>
              </a:rPr>
              <a:t>int</a:t>
            </a:r>
            <a:r>
              <a:rPr lang="en-IN" dirty="0">
                <a:solidFill>
                  <a:srgbClr val="000000"/>
                </a:solidFill>
                <a:latin typeface="Cascadia Mono" panose="020B0609020000020004" pitchFamily="49" charset="0"/>
              </a:rPr>
              <a:t> b) </a:t>
            </a:r>
            <a:r>
              <a:rPr lang="en-IN" dirty="0" smtClean="0">
                <a:solidFill>
                  <a:srgbClr val="000000"/>
                </a:solidFill>
                <a:latin typeface="Cascadia Mono" panose="020B0609020000020004" pitchFamily="49" charset="0"/>
              </a:rPr>
              <a:t>=&gt; {</a:t>
            </a:r>
            <a:endParaRPr lang="en-IN" dirty="0">
              <a:solidFill>
                <a:srgbClr val="000000"/>
              </a:solidFill>
              <a:latin typeface="Cascadia Mono" panose="020B0609020000020004" pitchFamily="49" charset="0"/>
            </a:endParaRPr>
          </a:p>
          <a:p>
            <a:r>
              <a:rPr lang="en-IN" dirty="0" smtClean="0">
                <a:solidFill>
                  <a:srgbClr val="0000FF"/>
                </a:solidFill>
                <a:latin typeface="Cascadia Mono" panose="020B0609020000020004" pitchFamily="49" charset="0"/>
              </a:rPr>
              <a:t>	</a:t>
            </a:r>
            <a:r>
              <a:rPr lang="en-IN" dirty="0" err="1" smtClean="0">
                <a:solidFill>
                  <a:srgbClr val="0000FF"/>
                </a:solidFill>
                <a:latin typeface="Cascadia Mono" panose="020B0609020000020004" pitchFamily="49" charset="0"/>
              </a:rPr>
              <a:t>var</a:t>
            </a:r>
            <a:r>
              <a:rPr lang="en-IN" dirty="0" smtClean="0">
                <a:solidFill>
                  <a:srgbClr val="000000"/>
                </a:solidFill>
                <a:latin typeface="Cascadia Mono" panose="020B0609020000020004" pitchFamily="49" charset="0"/>
              </a:rPr>
              <a:t> </a:t>
            </a:r>
            <a:r>
              <a:rPr lang="en-IN" dirty="0">
                <a:solidFill>
                  <a:srgbClr val="000000"/>
                </a:solidFill>
                <a:latin typeface="Cascadia Mono" panose="020B0609020000020004" pitchFamily="49" charset="0"/>
              </a:rPr>
              <a:t>sum = a + b;</a:t>
            </a:r>
          </a:p>
          <a:p>
            <a:r>
              <a:rPr lang="en-IN" dirty="0" smtClean="0">
                <a:solidFill>
                  <a:srgbClr val="0000FF"/>
                </a:solidFill>
                <a:latin typeface="Cascadia Mono" panose="020B0609020000020004" pitchFamily="49" charset="0"/>
              </a:rPr>
              <a:t>	return</a:t>
            </a:r>
            <a:r>
              <a:rPr lang="en-IN" dirty="0" smtClean="0">
                <a:solidFill>
                  <a:srgbClr val="000000"/>
                </a:solidFill>
                <a:latin typeface="Cascadia Mono" panose="020B0609020000020004" pitchFamily="49" charset="0"/>
              </a:rPr>
              <a:t> </a:t>
            </a:r>
            <a:r>
              <a:rPr lang="en-IN" dirty="0">
                <a:solidFill>
                  <a:srgbClr val="000000"/>
                </a:solidFill>
                <a:latin typeface="Cascadia Mono" panose="020B0609020000020004" pitchFamily="49" charset="0"/>
              </a:rPr>
              <a:t>sum;</a:t>
            </a:r>
          </a:p>
          <a:p>
            <a:r>
              <a:rPr lang="en-IN" dirty="0" smtClean="0">
                <a:solidFill>
                  <a:srgbClr val="000000"/>
                </a:solidFill>
                <a:latin typeface="Cascadia Mono" panose="020B0609020000020004" pitchFamily="49" charset="0"/>
              </a:rPr>
              <a:t>};</a:t>
            </a:r>
            <a:endParaRPr lang="en-IN" dirty="0"/>
          </a:p>
        </p:txBody>
      </p:sp>
      <p:sp>
        <p:nvSpPr>
          <p:cNvPr id="6" name="Rectangle 5"/>
          <p:cNvSpPr/>
          <p:nvPr/>
        </p:nvSpPr>
        <p:spPr>
          <a:xfrm>
            <a:off x="3906981" y="4655406"/>
            <a:ext cx="7675419" cy="1477328"/>
          </a:xfrm>
          <a:prstGeom prst="rect">
            <a:avLst/>
          </a:prstGeom>
        </p:spPr>
        <p:txBody>
          <a:bodyPr wrap="square">
            <a:spAutoFit/>
          </a:bodyPr>
          <a:lstStyle/>
          <a:p>
            <a:pPr lvl="0" algn="just" eaLnBrk="0" fontAlgn="base" hangingPunct="0">
              <a:spcBef>
                <a:spcPct val="0"/>
              </a:spcBef>
              <a:spcAft>
                <a:spcPct val="0"/>
              </a:spcAft>
            </a:pPr>
            <a:r>
              <a:rPr lang="en-US" altLang="en-US" u="sng" dirty="0" smtClean="0">
                <a:solidFill>
                  <a:srgbClr val="000000"/>
                </a:solidFill>
                <a:latin typeface="Cascadia Code" panose="020B0609020000020004" pitchFamily="49" charset="0"/>
                <a:cs typeface="Cascadia Code" panose="020B0609020000020004" pitchFamily="49" charset="0"/>
              </a:rPr>
              <a:t>Ex.2</a:t>
            </a:r>
          </a:p>
          <a:p>
            <a:pPr lvl="0" algn="just" eaLnBrk="0" fontAlgn="base" hangingPunct="0">
              <a:spcBef>
                <a:spcPct val="0"/>
              </a:spcBef>
              <a:spcAft>
                <a:spcPct val="0"/>
              </a:spcAft>
            </a:pPr>
            <a:r>
              <a:rPr lang="en-US" altLang="en-US" dirty="0" smtClean="0">
                <a:solidFill>
                  <a:srgbClr val="000000"/>
                </a:solidFill>
                <a:latin typeface="Cascadia Code" panose="020B0609020000020004" pitchFamily="49" charset="0"/>
                <a:cs typeface="Cascadia Code" panose="020B0609020000020004" pitchFamily="49" charset="0"/>
              </a:rPr>
              <a:t>(s</a:t>
            </a:r>
            <a:r>
              <a:rPr lang="en-US" altLang="en-US" dirty="0">
                <a:solidFill>
                  <a:srgbClr val="000000"/>
                </a:solidFill>
                <a:latin typeface="Cascadia Code" panose="020B0609020000020004" pitchFamily="49" charset="0"/>
                <a:cs typeface="Cascadia Code" panose="020B0609020000020004" pitchFamily="49" charset="0"/>
              </a:rPr>
              <a:t>, </a:t>
            </a:r>
            <a:r>
              <a:rPr lang="en-US" altLang="en-US" dirty="0" err="1">
                <a:solidFill>
                  <a:srgbClr val="000000"/>
                </a:solidFill>
                <a:latin typeface="Cascadia Code" panose="020B0609020000020004" pitchFamily="49" charset="0"/>
                <a:cs typeface="Cascadia Code" panose="020B0609020000020004" pitchFamily="49" charset="0"/>
              </a:rPr>
              <a:t>youngAge</a:t>
            </a:r>
            <a:r>
              <a:rPr lang="en-US" altLang="en-US" dirty="0">
                <a:solidFill>
                  <a:srgbClr val="000000"/>
                </a:solidFill>
                <a:latin typeface="Cascadia Code" panose="020B0609020000020004" pitchFamily="49" charset="0"/>
                <a:cs typeface="Cascadia Code" panose="020B0609020000020004" pitchFamily="49" charset="0"/>
              </a:rPr>
              <a:t>) =&gt; </a:t>
            </a:r>
            <a:r>
              <a:rPr lang="en-US" altLang="en-US" b="1" dirty="0">
                <a:solidFill>
                  <a:srgbClr val="000000"/>
                </a:solidFill>
                <a:latin typeface="Cascadia Code" panose="020B0609020000020004" pitchFamily="49" charset="0"/>
                <a:cs typeface="Cascadia Code" panose="020B0609020000020004" pitchFamily="49" charset="0"/>
              </a:rPr>
              <a:t>{</a:t>
            </a:r>
            <a:r>
              <a:rPr lang="en-US" altLang="en-US" dirty="0">
                <a:solidFill>
                  <a:srgbClr val="000000"/>
                </a:solidFill>
                <a:latin typeface="Cascadia Code" panose="020B0609020000020004" pitchFamily="49" charset="0"/>
                <a:cs typeface="Cascadia Code" panose="020B0609020000020004" pitchFamily="49" charset="0"/>
              </a:rPr>
              <a:t> </a:t>
            </a:r>
          </a:p>
          <a:p>
            <a:pPr lvl="0" eaLnBrk="0" fontAlgn="base" hangingPunct="0">
              <a:spcBef>
                <a:spcPct val="0"/>
              </a:spcBef>
              <a:spcAft>
                <a:spcPct val="0"/>
              </a:spcAft>
            </a:pPr>
            <a:r>
              <a:rPr lang="en-US" altLang="en-US" dirty="0">
                <a:solidFill>
                  <a:srgbClr val="2B91AF"/>
                </a:solidFill>
                <a:latin typeface="Cascadia Code" panose="020B0609020000020004" pitchFamily="49" charset="0"/>
                <a:cs typeface="Cascadia Code" panose="020B0609020000020004" pitchFamily="49" charset="0"/>
              </a:rPr>
              <a:t> </a:t>
            </a:r>
            <a:r>
              <a:rPr lang="en-US" altLang="en-US" dirty="0" smtClean="0">
                <a:solidFill>
                  <a:srgbClr val="2B91AF"/>
                </a:solidFill>
                <a:latin typeface="Cascadia Code" panose="020B0609020000020004" pitchFamily="49" charset="0"/>
                <a:cs typeface="Cascadia Code" panose="020B0609020000020004" pitchFamily="49" charset="0"/>
              </a:rPr>
              <a:t>  </a:t>
            </a:r>
            <a:r>
              <a:rPr lang="en-US" altLang="en-US" dirty="0" err="1" smtClean="0">
                <a:solidFill>
                  <a:srgbClr val="2B91AF"/>
                </a:solidFill>
                <a:latin typeface="Cascadia Code" panose="020B0609020000020004" pitchFamily="49" charset="0"/>
                <a:cs typeface="Cascadia Code" panose="020B0609020000020004" pitchFamily="49" charset="0"/>
              </a:rPr>
              <a:t>Console</a:t>
            </a:r>
            <a:r>
              <a:rPr lang="en-US" altLang="en-US" dirty="0" err="1" smtClean="0">
                <a:solidFill>
                  <a:srgbClr val="000000"/>
                </a:solidFill>
                <a:latin typeface="Cascadia Code" panose="020B0609020000020004" pitchFamily="49" charset="0"/>
                <a:cs typeface="Cascadia Code" panose="020B0609020000020004" pitchFamily="49" charset="0"/>
              </a:rPr>
              <a:t>.WriteLine</a:t>
            </a:r>
            <a:r>
              <a:rPr lang="en-US" altLang="en-US" dirty="0" smtClean="0">
                <a:solidFill>
                  <a:srgbClr val="000000"/>
                </a:solidFill>
                <a:latin typeface="Cascadia Code" panose="020B0609020000020004" pitchFamily="49" charset="0"/>
                <a:cs typeface="Cascadia Code" panose="020B0609020000020004" pitchFamily="49" charset="0"/>
              </a:rPr>
              <a:t>(</a:t>
            </a:r>
            <a:r>
              <a:rPr lang="en-US" altLang="en-US" dirty="0" smtClean="0">
                <a:solidFill>
                  <a:srgbClr val="A31515"/>
                </a:solidFill>
                <a:latin typeface="Cascadia Code" panose="020B0609020000020004" pitchFamily="49" charset="0"/>
                <a:cs typeface="Cascadia Code" panose="020B0609020000020004" pitchFamily="49" charset="0"/>
              </a:rPr>
              <a:t>“Multiple </a:t>
            </a:r>
            <a:r>
              <a:rPr lang="en-US" altLang="en-US" dirty="0">
                <a:solidFill>
                  <a:srgbClr val="A31515"/>
                </a:solidFill>
                <a:latin typeface="Cascadia Code" panose="020B0609020000020004" pitchFamily="49" charset="0"/>
                <a:cs typeface="Cascadia Code" panose="020B0609020000020004" pitchFamily="49" charset="0"/>
              </a:rPr>
              <a:t>statements in the body</a:t>
            </a:r>
            <a:r>
              <a:rPr lang="en-US" altLang="en-US" dirty="0" smtClean="0">
                <a:solidFill>
                  <a:srgbClr val="A31515"/>
                </a:solidFill>
                <a:latin typeface="Cascadia Code" panose="020B0609020000020004" pitchFamily="49" charset="0"/>
                <a:cs typeface="Cascadia Code" panose="020B0609020000020004" pitchFamily="49" charset="0"/>
              </a:rPr>
              <a:t>"</a:t>
            </a:r>
            <a:r>
              <a:rPr lang="en-US" altLang="en-US" dirty="0" smtClean="0">
                <a:solidFill>
                  <a:srgbClr val="000000"/>
                </a:solidFill>
                <a:latin typeface="Cascadia Code" panose="020B0609020000020004" pitchFamily="49" charset="0"/>
                <a:cs typeface="Cascadia Code" panose="020B0609020000020004" pitchFamily="49" charset="0"/>
              </a:rPr>
              <a:t>);     </a:t>
            </a:r>
          </a:p>
          <a:p>
            <a:pPr lvl="0" eaLnBrk="0" fontAlgn="base" hangingPunct="0">
              <a:spcBef>
                <a:spcPct val="0"/>
              </a:spcBef>
              <a:spcAft>
                <a:spcPct val="0"/>
              </a:spcAft>
            </a:pPr>
            <a:r>
              <a:rPr lang="en-US" altLang="en-US" dirty="0">
                <a:solidFill>
                  <a:srgbClr val="000000"/>
                </a:solidFill>
                <a:latin typeface="Cascadia Code" panose="020B0609020000020004" pitchFamily="49" charset="0"/>
                <a:cs typeface="Cascadia Code" panose="020B0609020000020004" pitchFamily="49" charset="0"/>
              </a:rPr>
              <a:t> </a:t>
            </a:r>
            <a:r>
              <a:rPr lang="en-US" altLang="en-US" dirty="0" smtClean="0">
                <a:solidFill>
                  <a:srgbClr val="000000"/>
                </a:solidFill>
                <a:latin typeface="Cascadia Code" panose="020B0609020000020004" pitchFamily="49" charset="0"/>
                <a:cs typeface="Cascadia Code" panose="020B0609020000020004" pitchFamily="49" charset="0"/>
              </a:rPr>
              <a:t>  </a:t>
            </a:r>
            <a:r>
              <a:rPr lang="en-US" altLang="en-US" dirty="0" smtClean="0">
                <a:solidFill>
                  <a:srgbClr val="0000FF"/>
                </a:solidFill>
                <a:latin typeface="Cascadia Code" panose="020B0609020000020004" pitchFamily="49" charset="0"/>
                <a:cs typeface="Cascadia Code" panose="020B0609020000020004" pitchFamily="49" charset="0"/>
              </a:rPr>
              <a:t>Return</a:t>
            </a:r>
            <a:r>
              <a:rPr lang="en-US" altLang="en-US" dirty="0" smtClean="0">
                <a:solidFill>
                  <a:srgbClr val="000000"/>
                </a:solidFill>
                <a:latin typeface="Cascadia Code" panose="020B0609020000020004" pitchFamily="49" charset="0"/>
                <a:cs typeface="Cascadia Code" panose="020B0609020000020004" pitchFamily="49" charset="0"/>
              </a:rPr>
              <a:t> </a:t>
            </a:r>
            <a:r>
              <a:rPr lang="en-US" altLang="en-US" dirty="0" err="1">
                <a:solidFill>
                  <a:srgbClr val="000000"/>
                </a:solidFill>
                <a:latin typeface="Cascadia Code" panose="020B0609020000020004" pitchFamily="49" charset="0"/>
                <a:cs typeface="Cascadia Code" panose="020B0609020000020004" pitchFamily="49" charset="0"/>
              </a:rPr>
              <a:t>s.Age</a:t>
            </a:r>
            <a:r>
              <a:rPr lang="en-US" altLang="en-US" dirty="0">
                <a:solidFill>
                  <a:srgbClr val="000000"/>
                </a:solidFill>
                <a:latin typeface="Cascadia Code" panose="020B0609020000020004" pitchFamily="49" charset="0"/>
                <a:cs typeface="Cascadia Code" panose="020B0609020000020004" pitchFamily="49" charset="0"/>
              </a:rPr>
              <a:t> &gt;= </a:t>
            </a:r>
            <a:r>
              <a:rPr lang="en-US" altLang="en-US" dirty="0" err="1">
                <a:solidFill>
                  <a:srgbClr val="000000"/>
                </a:solidFill>
                <a:latin typeface="Cascadia Code" panose="020B0609020000020004" pitchFamily="49" charset="0"/>
                <a:cs typeface="Cascadia Code" panose="020B0609020000020004" pitchFamily="49" charset="0"/>
              </a:rPr>
              <a:t>youngAge</a:t>
            </a:r>
            <a:r>
              <a:rPr lang="en-US" altLang="en-US" dirty="0">
                <a:solidFill>
                  <a:srgbClr val="000000"/>
                </a:solidFill>
                <a:latin typeface="Cascadia Code" panose="020B0609020000020004" pitchFamily="49" charset="0"/>
                <a:cs typeface="Cascadia Code" panose="020B0609020000020004" pitchFamily="49" charset="0"/>
              </a:rPr>
              <a:t>;</a:t>
            </a:r>
          </a:p>
          <a:p>
            <a:pPr lvl="0" algn="just" eaLnBrk="0" fontAlgn="base" hangingPunct="0">
              <a:spcBef>
                <a:spcPct val="0"/>
              </a:spcBef>
              <a:spcAft>
                <a:spcPct val="0"/>
              </a:spcAft>
            </a:pPr>
            <a:r>
              <a:rPr lang="en-US" altLang="en-US" b="1" dirty="0">
                <a:solidFill>
                  <a:srgbClr val="000000"/>
                </a:solidFill>
                <a:latin typeface="Cascadia Code" panose="020B0609020000020004" pitchFamily="49" charset="0"/>
                <a:cs typeface="Cascadia Code" panose="020B0609020000020004" pitchFamily="49" charset="0"/>
              </a:rPr>
              <a:t>}</a:t>
            </a:r>
            <a:r>
              <a:rPr lang="en-US" altLang="en-US" dirty="0">
                <a:latin typeface="Cascadia Code" panose="020B0609020000020004" pitchFamily="49" charset="0"/>
                <a:cs typeface="Cascadia Code" panose="020B0609020000020004" pitchFamily="49" charset="0"/>
              </a:rPr>
              <a:t> </a:t>
            </a:r>
          </a:p>
        </p:txBody>
      </p:sp>
      <p:sp>
        <p:nvSpPr>
          <p:cNvPr id="7" name="TextBox 6"/>
          <p:cNvSpPr txBox="1"/>
          <p:nvPr/>
        </p:nvSpPr>
        <p:spPr>
          <a:xfrm>
            <a:off x="3906981" y="2783656"/>
            <a:ext cx="5110694" cy="646331"/>
          </a:xfrm>
          <a:prstGeom prst="rect">
            <a:avLst/>
          </a:prstGeom>
          <a:noFill/>
        </p:spPr>
        <p:txBody>
          <a:bodyPr wrap="none" rtlCol="0">
            <a:spAutoFit/>
          </a:bodyPr>
          <a:lstStyle/>
          <a:p>
            <a:pPr lvl="0" algn="just" eaLnBrk="0" fontAlgn="base" hangingPunct="0">
              <a:spcBef>
                <a:spcPct val="0"/>
              </a:spcBef>
              <a:spcAft>
                <a:spcPct val="0"/>
              </a:spcAft>
            </a:pPr>
            <a:r>
              <a:rPr lang="en-US" u="sng" dirty="0" smtClean="0">
                <a:solidFill>
                  <a:srgbClr val="000000"/>
                </a:solidFill>
                <a:latin typeface="Cascadia Mono" panose="020B0609020000020004" pitchFamily="49" charset="0"/>
              </a:rPr>
              <a:t>Ex.2</a:t>
            </a:r>
          </a:p>
          <a:p>
            <a:pPr lvl="0" algn="just" eaLnBrk="0" fontAlgn="base" hangingPunct="0">
              <a:spcBef>
                <a:spcPct val="0"/>
              </a:spcBef>
              <a:spcAft>
                <a:spcPct val="0"/>
              </a:spcAft>
            </a:pPr>
            <a:r>
              <a:rPr lang="en-US" dirty="0" smtClean="0">
                <a:solidFill>
                  <a:srgbClr val="000000"/>
                </a:solidFill>
                <a:latin typeface="Cascadia Mono" panose="020B0609020000020004" pitchFamily="49" charset="0"/>
              </a:rPr>
              <a:t>(</a:t>
            </a:r>
            <a:r>
              <a:rPr lang="en-US" dirty="0" smtClean="0">
                <a:solidFill>
                  <a:srgbClr val="2B91AF"/>
                </a:solidFill>
                <a:latin typeface="Consolas" panose="020B0609020204030204" pitchFamily="49" charset="0"/>
              </a:rPr>
              <a:t>Student</a:t>
            </a:r>
            <a:r>
              <a:rPr lang="en-US" dirty="0" smtClean="0">
                <a:solidFill>
                  <a:srgbClr val="000000"/>
                </a:solidFill>
                <a:latin typeface="Cascadia Mono" panose="020B0609020000020004" pitchFamily="49" charset="0"/>
              </a:rPr>
              <a:t> </a:t>
            </a:r>
            <a:r>
              <a:rPr lang="en-US" dirty="0">
                <a:solidFill>
                  <a:srgbClr val="000000"/>
                </a:solidFill>
                <a:latin typeface="Cascadia Mono" panose="020B0609020000020004" pitchFamily="49" charset="0"/>
              </a:rPr>
              <a:t>s, </a:t>
            </a:r>
            <a:r>
              <a:rPr lang="en-US" dirty="0" err="1">
                <a:solidFill>
                  <a:srgbClr val="0000FF"/>
                </a:solidFill>
                <a:latin typeface="Cascadia Mono" panose="020B0609020000020004" pitchFamily="49" charset="0"/>
              </a:rPr>
              <a:t>int</a:t>
            </a:r>
            <a:r>
              <a:rPr lang="en-US" dirty="0">
                <a:solidFill>
                  <a:srgbClr val="000000"/>
                </a:solidFill>
                <a:latin typeface="Cascadia Mono" panose="020B0609020000020004" pitchFamily="49" charset="0"/>
              </a:rPr>
              <a:t> </a:t>
            </a:r>
            <a:r>
              <a:rPr lang="en-US" dirty="0" smtClean="0">
                <a:solidFill>
                  <a:srgbClr val="000000"/>
                </a:solidFill>
                <a:latin typeface="Cascadia Mono" panose="020B0609020000020004" pitchFamily="49" charset="0"/>
              </a:rPr>
              <a:t>Age</a:t>
            </a:r>
            <a:r>
              <a:rPr lang="en-US" dirty="0">
                <a:solidFill>
                  <a:srgbClr val="000000"/>
                </a:solidFill>
                <a:latin typeface="Cascadia Mono" panose="020B0609020000020004" pitchFamily="49" charset="0"/>
              </a:rPr>
              <a:t>) =&gt; </a:t>
            </a:r>
            <a:r>
              <a:rPr lang="en-US" dirty="0" err="1">
                <a:solidFill>
                  <a:srgbClr val="000000"/>
                </a:solidFill>
                <a:latin typeface="Cascadia Mono" panose="020B0609020000020004" pitchFamily="49" charset="0"/>
              </a:rPr>
              <a:t>s.Age</a:t>
            </a:r>
            <a:r>
              <a:rPr lang="en-US" dirty="0">
                <a:solidFill>
                  <a:srgbClr val="000000"/>
                </a:solidFill>
                <a:latin typeface="Cascadia Mono" panose="020B0609020000020004" pitchFamily="49" charset="0"/>
              </a:rPr>
              <a:t> &gt;= </a:t>
            </a:r>
            <a:r>
              <a:rPr lang="en-US" dirty="0" smtClean="0">
                <a:solidFill>
                  <a:srgbClr val="000000"/>
                </a:solidFill>
                <a:latin typeface="Cascadia Mono" panose="020B0609020000020004" pitchFamily="49" charset="0"/>
              </a:rPr>
              <a:t>Age;</a:t>
            </a:r>
            <a:endParaRPr lang="en-US" altLang="en-US" dirty="0">
              <a:latin typeface="+mj-lt"/>
            </a:endParaRPr>
          </a:p>
        </p:txBody>
      </p:sp>
    </p:spTree>
    <p:extLst>
      <p:ext uri="{BB962C8B-B14F-4D97-AF65-F5344CB8AC3E}">
        <p14:creationId xmlns:p14="http://schemas.microsoft.com/office/powerpoint/2010/main" val="89576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5872" y="863444"/>
            <a:ext cx="7435782" cy="4913163"/>
          </a:xfrm>
          <a:prstGeom prst="rect">
            <a:avLst/>
          </a:prstGeom>
        </p:spPr>
      </p:pic>
      <p:sp>
        <p:nvSpPr>
          <p:cNvPr id="2" name="Title 1"/>
          <p:cNvSpPr>
            <a:spLocks noGrp="1"/>
          </p:cNvSpPr>
          <p:nvPr>
            <p:ph type="title"/>
          </p:nvPr>
        </p:nvSpPr>
        <p:spPr/>
        <p:txBody>
          <a:bodyPr/>
          <a:lstStyle/>
          <a:p>
            <a:r>
              <a:rPr lang="en-US" dirty="0" smtClean="0"/>
              <a:t>Example</a:t>
            </a:r>
            <a:endParaRPr lang="en-IN" dirty="0"/>
          </a:p>
        </p:txBody>
      </p:sp>
      <p:pic>
        <p:nvPicPr>
          <p:cNvPr id="4" name="Picture 3"/>
          <p:cNvPicPr>
            <a:picLocks noChangeAspect="1"/>
          </p:cNvPicPr>
          <p:nvPr/>
        </p:nvPicPr>
        <p:blipFill>
          <a:blip r:embed="rId3"/>
          <a:stretch>
            <a:fillRect/>
          </a:stretch>
        </p:blipFill>
        <p:spPr>
          <a:xfrm>
            <a:off x="7691653" y="1270720"/>
            <a:ext cx="3082635" cy="724335"/>
          </a:xfrm>
          <a:prstGeom prst="rect">
            <a:avLst/>
          </a:prstGeom>
        </p:spPr>
      </p:pic>
      <p:sp>
        <p:nvSpPr>
          <p:cNvPr id="6" name="TextBox 5"/>
          <p:cNvSpPr txBox="1"/>
          <p:nvPr/>
        </p:nvSpPr>
        <p:spPr>
          <a:xfrm>
            <a:off x="7691653" y="911501"/>
            <a:ext cx="922047" cy="400110"/>
          </a:xfrm>
          <a:prstGeom prst="rect">
            <a:avLst/>
          </a:prstGeom>
          <a:noFill/>
        </p:spPr>
        <p:txBody>
          <a:bodyPr wrap="none" rtlCol="0">
            <a:spAutoFit/>
          </a:bodyPr>
          <a:lstStyle/>
          <a:p>
            <a:r>
              <a:rPr lang="en-US" sz="2000" dirty="0" smtClean="0"/>
              <a:t>Output:</a:t>
            </a:r>
            <a:endParaRPr lang="en-IN" sz="2000" dirty="0"/>
          </a:p>
        </p:txBody>
      </p:sp>
    </p:spTree>
    <p:extLst>
      <p:ext uri="{BB962C8B-B14F-4D97-AF65-F5344CB8AC3E}">
        <p14:creationId xmlns:p14="http://schemas.microsoft.com/office/powerpoint/2010/main" val="212113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Lambda </a:t>
            </a:r>
            <a:r>
              <a:rPr lang="en-IN" dirty="0"/>
              <a:t>Expression </a:t>
            </a:r>
            <a:r>
              <a:rPr lang="en-IN" dirty="0" smtClean="0"/>
              <a:t>with </a:t>
            </a:r>
            <a:r>
              <a:rPr lang="en-IN" dirty="0"/>
              <a:t>Delegate</a:t>
            </a:r>
          </a:p>
        </p:txBody>
      </p:sp>
      <p:sp>
        <p:nvSpPr>
          <p:cNvPr id="3" name="Content Placeholder 2"/>
          <p:cNvSpPr>
            <a:spLocks noGrp="1"/>
          </p:cNvSpPr>
          <p:nvPr>
            <p:ph idx="1"/>
          </p:nvPr>
        </p:nvSpPr>
        <p:spPr/>
        <p:txBody>
          <a:bodyPr/>
          <a:lstStyle/>
          <a:p>
            <a:r>
              <a:rPr lang="en-US" dirty="0"/>
              <a:t>The lambda expression can be assigned to </a:t>
            </a:r>
            <a:r>
              <a:rPr lang="en-US" b="1" dirty="0" err="1"/>
              <a:t>Func</a:t>
            </a:r>
            <a:r>
              <a:rPr lang="en-US" b="1" dirty="0"/>
              <a:t>&lt;in T, out </a:t>
            </a:r>
            <a:r>
              <a:rPr lang="en-US" b="1" dirty="0" err="1"/>
              <a:t>TResult</a:t>
            </a:r>
            <a:r>
              <a:rPr lang="en-US" b="1" dirty="0"/>
              <a:t>&gt;</a:t>
            </a:r>
            <a:r>
              <a:rPr lang="en-US" dirty="0"/>
              <a:t> type </a:t>
            </a:r>
            <a:r>
              <a:rPr lang="en-US" dirty="0" smtClean="0"/>
              <a:t>delegate.</a:t>
            </a:r>
          </a:p>
          <a:p>
            <a:r>
              <a:rPr lang="en-US" dirty="0" smtClean="0"/>
              <a:t>The </a:t>
            </a:r>
            <a:r>
              <a:rPr lang="en-US" dirty="0"/>
              <a:t>last parameter type in a </a:t>
            </a:r>
            <a:r>
              <a:rPr lang="en-US" dirty="0" err="1"/>
              <a:t>Func</a:t>
            </a:r>
            <a:r>
              <a:rPr lang="en-US" dirty="0"/>
              <a:t> delegate is the return type and rest are input parameters</a:t>
            </a:r>
            <a:r>
              <a:rPr lang="en-US" dirty="0" smtClean="0"/>
              <a:t>.</a:t>
            </a:r>
          </a:p>
          <a:p>
            <a:r>
              <a:rPr lang="en-US" dirty="0" smtClean="0"/>
              <a:t>For Example,</a:t>
            </a:r>
            <a:endParaRPr lang="en-IN" dirty="0"/>
          </a:p>
        </p:txBody>
      </p:sp>
      <p:pic>
        <p:nvPicPr>
          <p:cNvPr id="8" name="Picture 7"/>
          <p:cNvPicPr>
            <a:picLocks noChangeAspect="1"/>
          </p:cNvPicPr>
          <p:nvPr/>
        </p:nvPicPr>
        <p:blipFill>
          <a:blip r:embed="rId2"/>
          <a:stretch>
            <a:fillRect/>
          </a:stretch>
        </p:blipFill>
        <p:spPr>
          <a:xfrm>
            <a:off x="480331" y="2277835"/>
            <a:ext cx="7656317" cy="4176173"/>
          </a:xfrm>
          <a:prstGeom prst="rect">
            <a:avLst/>
          </a:prstGeom>
        </p:spPr>
      </p:pic>
    </p:spTree>
    <p:extLst>
      <p:ext uri="{BB962C8B-B14F-4D97-AF65-F5344CB8AC3E}">
        <p14:creationId xmlns:p14="http://schemas.microsoft.com/office/powerpoint/2010/main" val="2226035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Lambda Expression in LINQ Query</a:t>
            </a:r>
          </a:p>
        </p:txBody>
      </p:sp>
      <p:sp>
        <p:nvSpPr>
          <p:cNvPr id="3" name="Content Placeholder 2"/>
          <p:cNvSpPr>
            <a:spLocks noGrp="1"/>
          </p:cNvSpPr>
          <p:nvPr>
            <p:ph idx="1"/>
          </p:nvPr>
        </p:nvSpPr>
        <p:spPr/>
        <p:txBody>
          <a:bodyPr/>
          <a:lstStyle/>
          <a:p>
            <a:r>
              <a:rPr lang="en-US" dirty="0"/>
              <a:t>Usually lambda expression is used with LINQ query. Enumerable static class includes Where extension method for IEnumerable&lt;T&gt; that accepts </a:t>
            </a:r>
            <a:r>
              <a:rPr lang="en-US" dirty="0" err="1"/>
              <a:t>Func</a:t>
            </a:r>
            <a:r>
              <a:rPr lang="en-US" dirty="0"/>
              <a:t>&lt;</a:t>
            </a:r>
            <a:r>
              <a:rPr lang="en-US" dirty="0" err="1"/>
              <a:t>TSource,bool</a:t>
            </a:r>
            <a:r>
              <a:rPr lang="en-US" dirty="0" smtClean="0"/>
              <a:t>&gt;.</a:t>
            </a:r>
          </a:p>
          <a:p>
            <a:r>
              <a:rPr lang="en-US" dirty="0" smtClean="0"/>
              <a:t>The Where</a:t>
            </a:r>
            <a:r>
              <a:rPr lang="en-US" dirty="0"/>
              <a:t>() extension method for IEnumerable&lt;Student&gt; collection is required to pass </a:t>
            </a:r>
            <a:r>
              <a:rPr lang="en-US" dirty="0" err="1"/>
              <a:t>Func</a:t>
            </a:r>
            <a:r>
              <a:rPr lang="en-US" dirty="0"/>
              <a:t>&lt;</a:t>
            </a:r>
            <a:r>
              <a:rPr lang="en-US" dirty="0" err="1"/>
              <a:t>Student,bool</a:t>
            </a:r>
            <a:r>
              <a:rPr lang="en-US" dirty="0"/>
              <a:t>&gt;, as shown </a:t>
            </a:r>
            <a:r>
              <a:rPr lang="en-US" dirty="0" smtClean="0"/>
              <a:t>below:</a:t>
            </a:r>
          </a:p>
          <a:p>
            <a:endParaRPr lang="en-US" dirty="0"/>
          </a:p>
          <a:p>
            <a:endParaRPr lang="en-US" dirty="0" smtClean="0"/>
          </a:p>
          <a:p>
            <a:endParaRPr lang="en-US" dirty="0"/>
          </a:p>
        </p:txBody>
      </p:sp>
      <p:pic>
        <p:nvPicPr>
          <p:cNvPr id="7" name="Picture 6"/>
          <p:cNvPicPr>
            <a:picLocks noChangeAspect="1"/>
          </p:cNvPicPr>
          <p:nvPr/>
        </p:nvPicPr>
        <p:blipFill rotWithShape="1">
          <a:blip r:embed="rId2"/>
          <a:srcRect l="16534" t="40558" r="13300" b="49455"/>
          <a:stretch/>
        </p:blipFill>
        <p:spPr>
          <a:xfrm>
            <a:off x="560614" y="2527300"/>
            <a:ext cx="10793030" cy="965200"/>
          </a:xfrm>
          <a:prstGeom prst="rect">
            <a:avLst/>
          </a:prstGeom>
        </p:spPr>
      </p:pic>
      <p:sp>
        <p:nvSpPr>
          <p:cNvPr id="9" name="Rectangle 8"/>
          <p:cNvSpPr/>
          <p:nvPr/>
        </p:nvSpPr>
        <p:spPr>
          <a:xfrm>
            <a:off x="7327900" y="2781300"/>
            <a:ext cx="1612900" cy="228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p:cNvCxnSpPr/>
          <p:nvPr/>
        </p:nvCxnSpPr>
        <p:spPr>
          <a:xfrm>
            <a:off x="8134350" y="2527300"/>
            <a:ext cx="0" cy="25400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353300" y="2190391"/>
            <a:ext cx="1829347" cy="369332"/>
          </a:xfrm>
          <a:prstGeom prst="rect">
            <a:avLst/>
          </a:prstGeom>
          <a:noFill/>
        </p:spPr>
        <p:txBody>
          <a:bodyPr wrap="none" rtlCol="0">
            <a:spAutoFit/>
          </a:bodyPr>
          <a:lstStyle/>
          <a:p>
            <a:r>
              <a:rPr lang="en-US" dirty="0" smtClean="0">
                <a:solidFill>
                  <a:schemeClr val="tx2">
                    <a:lumMod val="60000"/>
                    <a:lumOff val="40000"/>
                  </a:schemeClr>
                </a:solidFill>
              </a:rPr>
              <a:t>Function Delegate</a:t>
            </a:r>
            <a:endParaRPr lang="en-IN" dirty="0">
              <a:solidFill>
                <a:schemeClr val="tx2">
                  <a:lumMod val="60000"/>
                  <a:lumOff val="40000"/>
                </a:schemeClr>
              </a:solidFill>
            </a:endParaRPr>
          </a:p>
        </p:txBody>
      </p:sp>
    </p:spTree>
    <p:extLst>
      <p:ext uri="{BB962C8B-B14F-4D97-AF65-F5344CB8AC3E}">
        <p14:creationId xmlns:p14="http://schemas.microsoft.com/office/powerpoint/2010/main" val="56733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rotWithShape="1">
          <a:blip r:embed="rId2"/>
          <a:srcRect t="6164"/>
          <a:stretch/>
        </p:blipFill>
        <p:spPr>
          <a:xfrm>
            <a:off x="8104187" y="1270000"/>
            <a:ext cx="2822554" cy="1117600"/>
          </a:xfrm>
          <a:prstGeom prst="rect">
            <a:avLst/>
          </a:prstGeom>
        </p:spPr>
      </p:pic>
      <p:pic>
        <p:nvPicPr>
          <p:cNvPr id="5" name="Picture 4"/>
          <p:cNvPicPr>
            <a:picLocks noChangeAspect="1"/>
          </p:cNvPicPr>
          <p:nvPr/>
        </p:nvPicPr>
        <p:blipFill>
          <a:blip r:embed="rId3"/>
          <a:stretch>
            <a:fillRect/>
          </a:stretch>
        </p:blipFill>
        <p:spPr>
          <a:xfrm>
            <a:off x="145034" y="866917"/>
            <a:ext cx="7973007" cy="4448617"/>
          </a:xfrm>
          <a:prstGeom prst="rect">
            <a:avLst/>
          </a:prstGeom>
        </p:spPr>
      </p:pic>
      <p:sp>
        <p:nvSpPr>
          <p:cNvPr id="6" name="TextBox 5"/>
          <p:cNvSpPr txBox="1"/>
          <p:nvPr/>
        </p:nvSpPr>
        <p:spPr>
          <a:xfrm>
            <a:off x="8104187" y="833281"/>
            <a:ext cx="922047" cy="400110"/>
          </a:xfrm>
          <a:prstGeom prst="rect">
            <a:avLst/>
          </a:prstGeom>
          <a:noFill/>
        </p:spPr>
        <p:txBody>
          <a:bodyPr wrap="none" rtlCol="0">
            <a:spAutoFit/>
          </a:bodyPr>
          <a:lstStyle/>
          <a:p>
            <a:r>
              <a:rPr lang="en-US" sz="2000" dirty="0" smtClean="0"/>
              <a:t>Output:</a:t>
            </a:r>
            <a:endParaRPr lang="en-IN" sz="2000" dirty="0"/>
          </a:p>
        </p:txBody>
      </p:sp>
    </p:spTree>
    <p:extLst>
      <p:ext uri="{BB962C8B-B14F-4D97-AF65-F5344CB8AC3E}">
        <p14:creationId xmlns:p14="http://schemas.microsoft.com/office/powerpoint/2010/main" val="47526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Different Ways to Write LINQ Queries</a:t>
            </a:r>
          </a:p>
        </p:txBody>
      </p:sp>
      <p:sp>
        <p:nvSpPr>
          <p:cNvPr id="3" name="Text Placeholder 2"/>
          <p:cNvSpPr>
            <a:spLocks noGrp="1"/>
          </p:cNvSpPr>
          <p:nvPr>
            <p:ph type="body" idx="1"/>
          </p:nvPr>
        </p:nvSpPr>
        <p:spPr/>
        <p:txBody>
          <a:bodyPr/>
          <a:lstStyle/>
          <a:p>
            <a:r>
              <a:rPr lang="en-US" dirty="0" smtClean="0"/>
              <a:t>5.7</a:t>
            </a:r>
            <a:endParaRPr lang="en-IN" dirty="0"/>
          </a:p>
        </p:txBody>
      </p:sp>
    </p:spTree>
    <p:extLst>
      <p:ext uri="{BB962C8B-B14F-4D97-AF65-F5344CB8AC3E}">
        <p14:creationId xmlns:p14="http://schemas.microsoft.com/office/powerpoint/2010/main" val="375825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Ways to Write LINQ Queries</a:t>
            </a:r>
            <a:endParaRPr lang="en-IN" dirty="0"/>
          </a:p>
        </p:txBody>
      </p:sp>
      <p:sp>
        <p:nvSpPr>
          <p:cNvPr id="3" name="Content Placeholder 2"/>
          <p:cNvSpPr>
            <a:spLocks noGrp="1"/>
          </p:cNvSpPr>
          <p:nvPr>
            <p:ph idx="1"/>
          </p:nvPr>
        </p:nvSpPr>
        <p:spPr/>
        <p:txBody>
          <a:bodyPr/>
          <a:lstStyle/>
          <a:p>
            <a:r>
              <a:rPr lang="en-US" dirty="0"/>
              <a:t>There are two basic ways to write a LINQ query to IEnumerable collection or IQueryable data sources</a:t>
            </a:r>
            <a:r>
              <a:rPr lang="en-US" dirty="0" smtClean="0"/>
              <a:t>.</a:t>
            </a:r>
          </a:p>
          <a:p>
            <a:pPr lvl="1"/>
            <a:r>
              <a:rPr lang="en-US" dirty="0"/>
              <a:t>Query Syntax or Query Expression Syntax</a:t>
            </a:r>
          </a:p>
          <a:p>
            <a:pPr lvl="1"/>
            <a:r>
              <a:rPr lang="en-US" dirty="0"/>
              <a:t>Method Syntax or Method Extension Syntax</a:t>
            </a:r>
          </a:p>
          <a:p>
            <a:pPr lvl="1"/>
            <a:endParaRPr lang="en-IN" dirty="0"/>
          </a:p>
        </p:txBody>
      </p:sp>
    </p:spTree>
    <p:extLst>
      <p:ext uri="{BB962C8B-B14F-4D97-AF65-F5344CB8AC3E}">
        <p14:creationId xmlns:p14="http://schemas.microsoft.com/office/powerpoint/2010/main" val="336240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idx="1"/>
          </p:nvPr>
        </p:nvSpPr>
        <p:spPr/>
        <p:txBody>
          <a:bodyPr/>
          <a:lstStyle/>
          <a:p>
            <a:r>
              <a:rPr lang="en-US" dirty="0"/>
              <a:t>5</a:t>
            </a:r>
            <a:r>
              <a:rPr lang="en-US" dirty="0" smtClean="0"/>
              <a:t>.1</a:t>
            </a:r>
            <a:endParaRPr lang="en-IN" dirty="0"/>
          </a:p>
        </p:txBody>
      </p:sp>
    </p:spTree>
    <p:extLst>
      <p:ext uri="{BB962C8B-B14F-4D97-AF65-F5344CB8AC3E}">
        <p14:creationId xmlns:p14="http://schemas.microsoft.com/office/powerpoint/2010/main" val="38606729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Syntax</a:t>
            </a:r>
            <a:endParaRPr lang="en-IN" dirty="0"/>
          </a:p>
        </p:txBody>
      </p:sp>
      <p:sp>
        <p:nvSpPr>
          <p:cNvPr id="3" name="Content Placeholder 2"/>
          <p:cNvSpPr>
            <a:spLocks noGrp="1"/>
          </p:cNvSpPr>
          <p:nvPr>
            <p:ph idx="1"/>
          </p:nvPr>
        </p:nvSpPr>
        <p:spPr/>
        <p:txBody>
          <a:bodyPr/>
          <a:lstStyle/>
          <a:p>
            <a:r>
              <a:rPr lang="en-US" dirty="0"/>
              <a:t>Query syntax is similar to SQL (Structured Query Language) for the database. It is defined within the C# code</a:t>
            </a:r>
            <a:r>
              <a:rPr lang="en-US" dirty="0" smtClean="0"/>
              <a:t>.</a:t>
            </a:r>
          </a:p>
          <a:p>
            <a:r>
              <a:rPr lang="en-US" dirty="0"/>
              <a:t>It starts with a from clause followed by a range variable and includes standard query operations like where, select, group, join, etc.</a:t>
            </a:r>
            <a:endParaRPr lang="en-US" dirty="0" smtClean="0"/>
          </a:p>
          <a:p>
            <a:r>
              <a:rPr lang="en-IN" u="sng" dirty="0"/>
              <a:t>LINQ Query Syntax:</a:t>
            </a:r>
          </a:p>
        </p:txBody>
      </p:sp>
      <p:sp>
        <p:nvSpPr>
          <p:cNvPr id="4" name="Rectangle 3"/>
          <p:cNvSpPr/>
          <p:nvPr/>
        </p:nvSpPr>
        <p:spPr>
          <a:xfrm>
            <a:off x="131180" y="2920062"/>
            <a:ext cx="9407236" cy="1477328"/>
          </a:xfrm>
          <a:prstGeom prst="rect">
            <a:avLst/>
          </a:prstGeom>
          <a:noFill/>
        </p:spPr>
        <p:txBody>
          <a:bodyPr wrap="square">
            <a:spAutoFit/>
          </a:bodyPr>
          <a:lstStyle/>
          <a:p>
            <a:pPr marL="457200" algn="just"/>
            <a:r>
              <a:rPr lang="en-US" dirty="0">
                <a:solidFill>
                  <a:schemeClr val="tx2">
                    <a:lumMod val="60000"/>
                    <a:lumOff val="40000"/>
                  </a:schemeClr>
                </a:solidFill>
                <a:latin typeface="Arial" panose="020B0604020202020204" pitchFamily="34" charset="0"/>
              </a:rPr>
              <a:t>from</a:t>
            </a:r>
            <a:r>
              <a:rPr lang="en-US" dirty="0">
                <a:solidFill>
                  <a:srgbClr val="000000"/>
                </a:solidFill>
                <a:latin typeface="Arial" panose="020B0604020202020204" pitchFamily="34" charset="0"/>
              </a:rPr>
              <a:t> &lt;</a:t>
            </a:r>
            <a:r>
              <a:rPr lang="en-US" dirty="0">
                <a:solidFill>
                  <a:schemeClr val="accent6"/>
                </a:solidFill>
                <a:latin typeface="Arial" panose="020B0604020202020204" pitchFamily="34" charset="0"/>
              </a:rPr>
              <a:t>range variable</a:t>
            </a:r>
            <a:r>
              <a:rPr lang="en-US" dirty="0">
                <a:solidFill>
                  <a:srgbClr val="000000"/>
                </a:solidFill>
                <a:latin typeface="Arial" panose="020B0604020202020204" pitchFamily="34" charset="0"/>
              </a:rPr>
              <a:t>&gt; in </a:t>
            </a:r>
            <a:r>
              <a:rPr lang="en-US" dirty="0" smtClean="0">
                <a:solidFill>
                  <a:srgbClr val="000000"/>
                </a:solidFill>
                <a:latin typeface="Arial" panose="020B0604020202020204" pitchFamily="34" charset="0"/>
              </a:rPr>
              <a:t>&lt; </a:t>
            </a:r>
            <a:r>
              <a:rPr lang="en-US" dirty="0" smtClean="0">
                <a:solidFill>
                  <a:schemeClr val="tx2">
                    <a:lumMod val="60000"/>
                    <a:lumOff val="40000"/>
                  </a:schemeClr>
                </a:solidFill>
                <a:latin typeface="Arial" panose="020B0604020202020204" pitchFamily="34" charset="0"/>
              </a:rPr>
              <a:t>IEnumerable</a:t>
            </a:r>
            <a:r>
              <a:rPr lang="en-US" dirty="0" smtClean="0">
                <a:solidFill>
                  <a:srgbClr val="000000"/>
                </a:solidFill>
                <a:latin typeface="Arial" panose="020B0604020202020204" pitchFamily="34" charset="0"/>
              </a:rPr>
              <a:t>&lt;</a:t>
            </a:r>
            <a:r>
              <a:rPr lang="en-US" dirty="0" smtClean="0">
                <a:solidFill>
                  <a:schemeClr val="tx2">
                    <a:lumMod val="60000"/>
                    <a:lumOff val="40000"/>
                  </a:schemeClr>
                </a:solidFill>
                <a:latin typeface="Arial" panose="020B0604020202020204" pitchFamily="34" charset="0"/>
              </a:rPr>
              <a:t>T</a:t>
            </a:r>
            <a:r>
              <a:rPr lang="en-US" dirty="0">
                <a:solidFill>
                  <a:srgbClr val="000000"/>
                </a:solidFill>
                <a:latin typeface="Arial" panose="020B0604020202020204" pitchFamily="34" charset="0"/>
              </a:rPr>
              <a:t>&gt; or </a:t>
            </a:r>
            <a:r>
              <a:rPr lang="en-US" dirty="0">
                <a:solidFill>
                  <a:schemeClr val="tx2">
                    <a:lumMod val="60000"/>
                    <a:lumOff val="40000"/>
                  </a:schemeClr>
                </a:solidFill>
                <a:latin typeface="Arial" panose="020B0604020202020204" pitchFamily="34" charset="0"/>
              </a:rPr>
              <a:t>IQueryable</a:t>
            </a:r>
            <a:r>
              <a:rPr lang="en-US" dirty="0">
                <a:solidFill>
                  <a:srgbClr val="000000"/>
                </a:solidFill>
                <a:latin typeface="Arial" panose="020B0604020202020204" pitchFamily="34" charset="0"/>
              </a:rPr>
              <a:t>&lt;</a:t>
            </a:r>
            <a:r>
              <a:rPr lang="en-US" dirty="0">
                <a:solidFill>
                  <a:schemeClr val="tx2">
                    <a:lumMod val="60000"/>
                    <a:lumOff val="40000"/>
                  </a:schemeClr>
                </a:solidFill>
                <a:latin typeface="Arial" panose="020B0604020202020204" pitchFamily="34" charset="0"/>
              </a:rPr>
              <a:t>T</a:t>
            </a:r>
            <a:r>
              <a:rPr lang="en-US" dirty="0">
                <a:solidFill>
                  <a:srgbClr val="000000"/>
                </a:solidFill>
                <a:latin typeface="Arial" panose="020B0604020202020204" pitchFamily="34" charset="0"/>
              </a:rPr>
              <a:t>&gt; </a:t>
            </a:r>
            <a:r>
              <a:rPr lang="en-US" dirty="0" smtClean="0">
                <a:solidFill>
                  <a:srgbClr val="000000"/>
                </a:solidFill>
                <a:latin typeface="Arial" panose="020B0604020202020204" pitchFamily="34" charset="0"/>
              </a:rPr>
              <a:t>Collection &gt;</a:t>
            </a:r>
            <a:endParaRPr lang="en-US" dirty="0"/>
          </a:p>
          <a:p>
            <a:pPr marL="457200" algn="just"/>
            <a:r>
              <a:rPr lang="en-US" dirty="0"/>
              <a:t/>
            </a:r>
            <a:br>
              <a:rPr lang="en-US" dirty="0"/>
            </a:br>
            <a:r>
              <a:rPr lang="en-US" dirty="0">
                <a:solidFill>
                  <a:srgbClr val="000000"/>
                </a:solidFill>
                <a:latin typeface="Arial" panose="020B0604020202020204" pitchFamily="34" charset="0"/>
              </a:rPr>
              <a:t>&lt;Standard Query Operators&gt; &lt;lambda expression&gt;</a:t>
            </a:r>
            <a:endParaRPr lang="en-US" dirty="0"/>
          </a:p>
          <a:p>
            <a:pPr marL="457200" algn="just"/>
            <a:r>
              <a:rPr lang="en-US" dirty="0"/>
              <a:t/>
            </a:r>
            <a:br>
              <a:rPr lang="en-US" dirty="0"/>
            </a:br>
            <a:r>
              <a:rPr lang="en-US" dirty="0">
                <a:solidFill>
                  <a:srgbClr val="000000"/>
                </a:solidFill>
                <a:latin typeface="Arial" panose="020B0604020202020204" pitchFamily="34" charset="0"/>
              </a:rPr>
              <a:t>&lt;</a:t>
            </a:r>
            <a:r>
              <a:rPr lang="en-US" dirty="0">
                <a:solidFill>
                  <a:schemeClr val="tx2">
                    <a:lumMod val="60000"/>
                    <a:lumOff val="40000"/>
                  </a:schemeClr>
                </a:solidFill>
                <a:latin typeface="Arial" panose="020B0604020202020204" pitchFamily="34" charset="0"/>
              </a:rPr>
              <a:t>select</a:t>
            </a:r>
            <a:r>
              <a:rPr lang="en-US" dirty="0">
                <a:solidFill>
                  <a:srgbClr val="000000"/>
                </a:solidFill>
                <a:latin typeface="Arial" panose="020B0604020202020204" pitchFamily="34" charset="0"/>
              </a:rPr>
              <a:t> or </a:t>
            </a:r>
            <a:r>
              <a:rPr lang="en-US" dirty="0" err="1">
                <a:solidFill>
                  <a:schemeClr val="tx2">
                    <a:lumMod val="60000"/>
                    <a:lumOff val="40000"/>
                  </a:schemeClr>
                </a:solidFill>
                <a:latin typeface="Arial" panose="020B0604020202020204" pitchFamily="34" charset="0"/>
              </a:rPr>
              <a:t>groupBy</a:t>
            </a:r>
            <a:r>
              <a:rPr lang="en-US" dirty="0">
                <a:solidFill>
                  <a:srgbClr val="000000"/>
                </a:solidFill>
                <a:latin typeface="Arial" panose="020B0604020202020204" pitchFamily="34" charset="0"/>
              </a:rPr>
              <a:t> </a:t>
            </a:r>
            <a:r>
              <a:rPr lang="en-US" dirty="0">
                <a:solidFill>
                  <a:schemeClr val="accent6"/>
                </a:solidFill>
                <a:latin typeface="Arial" panose="020B0604020202020204" pitchFamily="34" charset="0"/>
              </a:rPr>
              <a:t>operator</a:t>
            </a:r>
            <a:r>
              <a:rPr lang="en-US" dirty="0">
                <a:solidFill>
                  <a:srgbClr val="000000"/>
                </a:solidFill>
                <a:latin typeface="Arial" panose="020B0604020202020204" pitchFamily="34" charset="0"/>
              </a:rPr>
              <a:t>&gt; &lt;result formation</a:t>
            </a:r>
            <a:r>
              <a:rPr lang="en-US" dirty="0" smtClean="0">
                <a:solidFill>
                  <a:srgbClr val="000000"/>
                </a:solidFill>
                <a:latin typeface="Arial" panose="020B0604020202020204" pitchFamily="34" charset="0"/>
              </a:rPr>
              <a:t>&gt;</a:t>
            </a:r>
            <a:endParaRPr lang="en-US" dirty="0"/>
          </a:p>
        </p:txBody>
      </p:sp>
    </p:spTree>
    <p:extLst>
      <p:ext uri="{BB962C8B-B14F-4D97-AF65-F5344CB8AC3E}">
        <p14:creationId xmlns:p14="http://schemas.microsoft.com/office/powerpoint/2010/main" val="35310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- 1</a:t>
            </a:r>
            <a:endParaRPr lang="en-IN" dirty="0"/>
          </a:p>
        </p:txBody>
      </p:sp>
      <p:sp>
        <p:nvSpPr>
          <p:cNvPr id="3" name="Content Placeholder 2"/>
          <p:cNvSpPr>
            <a:spLocks noGrp="1"/>
          </p:cNvSpPr>
          <p:nvPr>
            <p:ph idx="1"/>
          </p:nvPr>
        </p:nvSpPr>
        <p:spPr/>
        <p:txBody>
          <a:bodyPr/>
          <a:lstStyle/>
          <a:p>
            <a:r>
              <a:rPr lang="en-US" dirty="0"/>
              <a:t>LINQ query that returns a collection of strings which contains a word "Tutorials".</a:t>
            </a:r>
            <a:endParaRPr lang="en-IN" dirty="0"/>
          </a:p>
        </p:txBody>
      </p:sp>
      <p:sp>
        <p:nvSpPr>
          <p:cNvPr id="4" name="Rectangle 3"/>
          <p:cNvSpPr/>
          <p:nvPr/>
        </p:nvSpPr>
        <p:spPr>
          <a:xfrm>
            <a:off x="498762" y="1568671"/>
            <a:ext cx="11388437" cy="2062103"/>
          </a:xfrm>
          <a:prstGeom prst="rect">
            <a:avLst/>
          </a:prstGeom>
        </p:spPr>
        <p:txBody>
          <a:bodyPr wrap="square">
            <a:spAutoFit/>
          </a:bodyPr>
          <a:lstStyle/>
          <a:p>
            <a:r>
              <a:rPr lang="en-IN" sz="1600" dirty="0">
                <a:solidFill>
                  <a:srgbClr val="008000"/>
                </a:solidFill>
                <a:latin typeface="Cascadia Mono" panose="020B0609020000020004" pitchFamily="49" charset="0"/>
              </a:rPr>
              <a:t>// string collection </a:t>
            </a:r>
            <a:endParaRPr lang="en-IN" sz="1600" dirty="0">
              <a:solidFill>
                <a:srgbClr val="000000"/>
              </a:solidFill>
              <a:latin typeface="Cascadia Mono" panose="020B0609020000020004" pitchFamily="49" charset="0"/>
            </a:endParaRPr>
          </a:p>
          <a:p>
            <a:r>
              <a:rPr lang="en-IN" sz="1600" dirty="0" err="1" smtClean="0">
                <a:solidFill>
                  <a:schemeClr val="tx2">
                    <a:lumMod val="60000"/>
                    <a:lumOff val="40000"/>
                  </a:schemeClr>
                </a:solidFill>
                <a:latin typeface="Cascadia Mono" panose="020B0609020000020004" pitchFamily="49" charset="0"/>
              </a:rPr>
              <a:t>IList</a:t>
            </a:r>
            <a:r>
              <a:rPr lang="en-IN" sz="1600" dirty="0" smtClean="0">
                <a:solidFill>
                  <a:srgbClr val="000000"/>
                </a:solidFill>
                <a:latin typeface="Cascadia Mono" panose="020B0609020000020004" pitchFamily="49" charset="0"/>
              </a:rPr>
              <a:t>&lt;</a:t>
            </a:r>
            <a:r>
              <a:rPr lang="en-IN" sz="1600" dirty="0" smtClean="0">
                <a:solidFill>
                  <a:srgbClr val="0000FF"/>
                </a:solidFill>
                <a:latin typeface="Cascadia Mono" panose="020B0609020000020004" pitchFamily="49" charset="0"/>
              </a:rPr>
              <a:t>string</a:t>
            </a:r>
            <a:r>
              <a:rPr lang="en-IN" sz="1600" dirty="0">
                <a:solidFill>
                  <a:srgbClr val="000000"/>
                </a:solidFill>
                <a:latin typeface="Cascadia Mono" panose="020B0609020000020004" pitchFamily="49" charset="0"/>
              </a:rPr>
              <a:t>&gt; </a:t>
            </a:r>
            <a:r>
              <a:rPr lang="en-IN" sz="1600" dirty="0" err="1">
                <a:solidFill>
                  <a:srgbClr val="000000"/>
                </a:solidFill>
                <a:latin typeface="Cascadia Mono" panose="020B0609020000020004" pitchFamily="49" charset="0"/>
              </a:rPr>
              <a:t>stringList</a:t>
            </a:r>
            <a:r>
              <a:rPr lang="en-IN" sz="1600" dirty="0">
                <a:solidFill>
                  <a:srgbClr val="000000"/>
                </a:solidFill>
                <a:latin typeface="Cascadia Mono" panose="020B0609020000020004" pitchFamily="49" charset="0"/>
              </a:rPr>
              <a:t> = </a:t>
            </a:r>
            <a:r>
              <a:rPr lang="en-IN" sz="1600" dirty="0">
                <a:solidFill>
                  <a:srgbClr val="0000FF"/>
                </a:solidFill>
                <a:latin typeface="Cascadia Mono" panose="020B0609020000020004" pitchFamily="49" charset="0"/>
              </a:rPr>
              <a:t>new</a:t>
            </a:r>
            <a:r>
              <a:rPr lang="en-IN" sz="1600" dirty="0">
                <a:solidFill>
                  <a:srgbClr val="000000"/>
                </a:solidFill>
                <a:latin typeface="Cascadia Mono" panose="020B0609020000020004" pitchFamily="49" charset="0"/>
              </a:rPr>
              <a:t> </a:t>
            </a:r>
            <a:r>
              <a:rPr lang="en-IN" sz="1600" dirty="0">
                <a:solidFill>
                  <a:schemeClr val="tx2">
                    <a:lumMod val="60000"/>
                    <a:lumOff val="40000"/>
                  </a:schemeClr>
                </a:solidFill>
                <a:latin typeface="Cascadia Mono" panose="020B0609020000020004" pitchFamily="49" charset="0"/>
              </a:rPr>
              <a:t>List</a:t>
            </a:r>
            <a:r>
              <a:rPr lang="en-IN" sz="1600" dirty="0">
                <a:solidFill>
                  <a:srgbClr val="000000"/>
                </a:solidFill>
                <a:latin typeface="Cascadia Mono" panose="020B0609020000020004" pitchFamily="49" charset="0"/>
              </a:rPr>
              <a:t>&lt;</a:t>
            </a:r>
            <a:r>
              <a:rPr lang="en-IN" sz="1600" dirty="0">
                <a:solidFill>
                  <a:srgbClr val="0000FF"/>
                </a:solidFill>
                <a:latin typeface="Cascadia Mono" panose="020B0609020000020004" pitchFamily="49" charset="0"/>
              </a:rPr>
              <a:t>string</a:t>
            </a:r>
            <a:r>
              <a:rPr lang="en-IN" sz="1600" dirty="0">
                <a:solidFill>
                  <a:srgbClr val="000000"/>
                </a:solidFill>
                <a:latin typeface="Cascadia Mono" panose="020B0609020000020004" pitchFamily="49" charset="0"/>
              </a:rPr>
              <a:t>&gt;()</a:t>
            </a:r>
          </a:p>
          <a:p>
            <a:r>
              <a:rPr lang="en-IN" sz="1600" dirty="0" smtClean="0">
                <a:solidFill>
                  <a:srgbClr val="000000"/>
                </a:solidFill>
                <a:latin typeface="Cascadia Mono" panose="020B0609020000020004" pitchFamily="49" charset="0"/>
              </a:rPr>
              <a:t>{</a:t>
            </a:r>
            <a:endParaRPr lang="en-IN" sz="1600" dirty="0">
              <a:solidFill>
                <a:srgbClr val="000000"/>
              </a:solidFill>
              <a:latin typeface="Cascadia Mono" panose="020B0609020000020004" pitchFamily="49" charset="0"/>
            </a:endParaRPr>
          </a:p>
          <a:p>
            <a:r>
              <a:rPr lang="en-IN" sz="1600" dirty="0">
                <a:solidFill>
                  <a:srgbClr val="A31515"/>
                </a:solidFill>
                <a:latin typeface="Cascadia Mono" panose="020B0609020000020004" pitchFamily="49" charset="0"/>
              </a:rPr>
              <a:t>	</a:t>
            </a:r>
            <a:r>
              <a:rPr lang="en-IN" sz="1600" dirty="0" smtClean="0">
                <a:solidFill>
                  <a:srgbClr val="A31515"/>
                </a:solidFill>
                <a:latin typeface="Cascadia Mono" panose="020B0609020000020004" pitchFamily="49" charset="0"/>
              </a:rPr>
              <a:t>"</a:t>
            </a:r>
            <a:r>
              <a:rPr lang="en-IN" sz="1600" dirty="0">
                <a:solidFill>
                  <a:srgbClr val="A31515"/>
                </a:solidFill>
                <a:latin typeface="Cascadia Mono" panose="020B0609020000020004" pitchFamily="49" charset="0"/>
              </a:rPr>
              <a:t>C# Tutorials</a:t>
            </a:r>
            <a:r>
              <a:rPr lang="en-IN" sz="1600" dirty="0" smtClean="0">
                <a:solidFill>
                  <a:srgbClr val="A31515"/>
                </a:solidFill>
                <a:latin typeface="Cascadia Mono" panose="020B0609020000020004" pitchFamily="49" charset="0"/>
              </a:rPr>
              <a:t>"</a:t>
            </a:r>
            <a:r>
              <a:rPr lang="en-IN" sz="1600" dirty="0" smtClean="0">
                <a:solidFill>
                  <a:srgbClr val="000000"/>
                </a:solidFill>
                <a:latin typeface="Cascadia Mono" panose="020B0609020000020004" pitchFamily="49" charset="0"/>
              </a:rPr>
              <a:t>, </a:t>
            </a:r>
            <a:r>
              <a:rPr lang="en-IN" sz="1600" dirty="0">
                <a:solidFill>
                  <a:srgbClr val="A31515"/>
                </a:solidFill>
                <a:latin typeface="Cascadia Mono" panose="020B0609020000020004" pitchFamily="49" charset="0"/>
              </a:rPr>
              <a:t>"VB.NET Tutorials</a:t>
            </a:r>
            <a:r>
              <a:rPr lang="en-IN" sz="1600" dirty="0" smtClean="0">
                <a:solidFill>
                  <a:srgbClr val="A31515"/>
                </a:solidFill>
                <a:latin typeface="Cascadia Mono" panose="020B0609020000020004" pitchFamily="49" charset="0"/>
              </a:rPr>
              <a:t>"</a:t>
            </a:r>
            <a:r>
              <a:rPr lang="en-IN" sz="1600" dirty="0" smtClean="0">
                <a:solidFill>
                  <a:srgbClr val="000000"/>
                </a:solidFill>
                <a:latin typeface="Cascadia Mono" panose="020B0609020000020004" pitchFamily="49" charset="0"/>
              </a:rPr>
              <a:t>, </a:t>
            </a:r>
            <a:r>
              <a:rPr lang="en-IN" sz="1600" dirty="0">
                <a:solidFill>
                  <a:srgbClr val="A31515"/>
                </a:solidFill>
                <a:latin typeface="Cascadia Mono" panose="020B0609020000020004" pitchFamily="49" charset="0"/>
              </a:rPr>
              <a:t>"Learn C</a:t>
            </a:r>
            <a:r>
              <a:rPr lang="en-IN" sz="1600" dirty="0" smtClean="0">
                <a:solidFill>
                  <a:srgbClr val="A31515"/>
                </a:solidFill>
                <a:latin typeface="Cascadia Mono" panose="020B0609020000020004" pitchFamily="49" charset="0"/>
              </a:rPr>
              <a:t>++"</a:t>
            </a:r>
            <a:r>
              <a:rPr lang="en-IN" sz="1600" dirty="0" smtClean="0">
                <a:solidFill>
                  <a:srgbClr val="000000"/>
                </a:solidFill>
                <a:latin typeface="Cascadia Mono" panose="020B0609020000020004" pitchFamily="49" charset="0"/>
              </a:rPr>
              <a:t>, </a:t>
            </a:r>
            <a:r>
              <a:rPr lang="en-IN" sz="1600" dirty="0" smtClean="0">
                <a:solidFill>
                  <a:srgbClr val="A31515"/>
                </a:solidFill>
                <a:latin typeface="Cascadia Mono" panose="020B0609020000020004" pitchFamily="49" charset="0"/>
              </a:rPr>
              <a:t>"MVC Tutorials"</a:t>
            </a:r>
            <a:r>
              <a:rPr lang="en-IN" sz="1600" dirty="0" smtClean="0">
                <a:solidFill>
                  <a:srgbClr val="000000"/>
                </a:solidFill>
                <a:latin typeface="Cascadia Mono" panose="020B0609020000020004" pitchFamily="49" charset="0"/>
              </a:rPr>
              <a:t>, </a:t>
            </a:r>
            <a:r>
              <a:rPr lang="en-IN" sz="1600" dirty="0" smtClean="0">
                <a:solidFill>
                  <a:srgbClr val="A31515"/>
                </a:solidFill>
                <a:latin typeface="Cascadia Mono" panose="020B0609020000020004" pitchFamily="49" charset="0"/>
              </a:rPr>
              <a:t>"Java"</a:t>
            </a:r>
            <a:endParaRPr lang="en-IN" sz="1600" dirty="0" smtClean="0">
              <a:solidFill>
                <a:srgbClr val="000000"/>
              </a:solidFill>
              <a:latin typeface="Cascadia Mono" panose="020B0609020000020004" pitchFamily="49" charset="0"/>
            </a:endParaRPr>
          </a:p>
          <a:p>
            <a:r>
              <a:rPr lang="en-IN" sz="1600" dirty="0" smtClean="0">
                <a:solidFill>
                  <a:srgbClr val="000000"/>
                </a:solidFill>
                <a:latin typeface="Cascadia Mono" panose="020B0609020000020004" pitchFamily="49" charset="0"/>
              </a:rPr>
              <a:t>};</a:t>
            </a:r>
            <a:endParaRPr lang="en-IN" sz="1600" dirty="0">
              <a:solidFill>
                <a:srgbClr val="000000"/>
              </a:solidFill>
              <a:latin typeface="Cascadia Mono" panose="020B0609020000020004" pitchFamily="49" charset="0"/>
            </a:endParaRPr>
          </a:p>
          <a:p>
            <a:endParaRPr lang="en-IN" sz="1600" dirty="0" smtClean="0">
              <a:solidFill>
                <a:srgbClr val="008000"/>
              </a:solidFill>
              <a:latin typeface="Cascadia Mono" panose="020B0609020000020004" pitchFamily="49" charset="0"/>
            </a:endParaRPr>
          </a:p>
          <a:p>
            <a:r>
              <a:rPr lang="en-IN" sz="1600" dirty="0" smtClean="0">
                <a:solidFill>
                  <a:srgbClr val="008000"/>
                </a:solidFill>
                <a:latin typeface="Cascadia Mono" panose="020B0609020000020004" pitchFamily="49" charset="0"/>
              </a:rPr>
              <a:t>// </a:t>
            </a:r>
            <a:r>
              <a:rPr lang="en-IN" sz="1600" dirty="0">
                <a:solidFill>
                  <a:srgbClr val="008000"/>
                </a:solidFill>
                <a:latin typeface="Cascadia Mono" panose="020B0609020000020004" pitchFamily="49" charset="0"/>
              </a:rPr>
              <a:t>LINQ Query Syntax </a:t>
            </a:r>
            <a:endParaRPr lang="en-IN" sz="1600" dirty="0">
              <a:solidFill>
                <a:srgbClr val="000000"/>
              </a:solidFill>
              <a:latin typeface="Cascadia Mono" panose="020B0609020000020004" pitchFamily="49" charset="0"/>
            </a:endParaRPr>
          </a:p>
          <a:p>
            <a:r>
              <a:rPr lang="en-US" sz="1600" dirty="0" err="1" smtClean="0">
                <a:solidFill>
                  <a:srgbClr val="0000FF"/>
                </a:solidFill>
                <a:latin typeface="Cascadia Mono" panose="020B0609020000020004" pitchFamily="49" charset="0"/>
              </a:rPr>
              <a:t>var</a:t>
            </a:r>
            <a:r>
              <a:rPr lang="en-US" sz="1600" dirty="0" smtClean="0">
                <a:solidFill>
                  <a:srgbClr val="000000"/>
                </a:solidFill>
                <a:latin typeface="Cascadia Mono" panose="020B0609020000020004" pitchFamily="49" charset="0"/>
              </a:rPr>
              <a:t> </a:t>
            </a:r>
            <a:r>
              <a:rPr lang="en-US" sz="1600" dirty="0">
                <a:solidFill>
                  <a:srgbClr val="000000"/>
                </a:solidFill>
                <a:latin typeface="Cascadia Mono" panose="020B0609020000020004" pitchFamily="49" charset="0"/>
              </a:rPr>
              <a:t>result </a:t>
            </a:r>
            <a:r>
              <a:rPr lang="en-US" sz="1600" dirty="0" smtClean="0">
                <a:solidFill>
                  <a:srgbClr val="000000"/>
                </a:solidFill>
                <a:latin typeface="Cascadia Mono" panose="020B0609020000020004" pitchFamily="49" charset="0"/>
              </a:rPr>
              <a:t>= </a:t>
            </a:r>
            <a:r>
              <a:rPr lang="en-US" sz="1600" dirty="0" smtClean="0">
                <a:solidFill>
                  <a:srgbClr val="0000FF"/>
                </a:solidFill>
                <a:latin typeface="Cascadia Mono" panose="020B0609020000020004" pitchFamily="49" charset="0"/>
              </a:rPr>
              <a:t>from</a:t>
            </a:r>
            <a:r>
              <a:rPr lang="en-US" sz="1600" dirty="0" smtClean="0">
                <a:solidFill>
                  <a:srgbClr val="000000"/>
                </a:solidFill>
                <a:latin typeface="Cascadia Mono" panose="020B0609020000020004" pitchFamily="49" charset="0"/>
              </a:rPr>
              <a:t> </a:t>
            </a:r>
            <a:r>
              <a:rPr lang="en-US" sz="1600" dirty="0">
                <a:solidFill>
                  <a:srgbClr val="000000"/>
                </a:solidFill>
                <a:latin typeface="Cascadia Mono" panose="020B0609020000020004" pitchFamily="49" charset="0"/>
              </a:rPr>
              <a:t>s </a:t>
            </a:r>
            <a:r>
              <a:rPr lang="en-US" sz="1600" dirty="0">
                <a:solidFill>
                  <a:srgbClr val="0000FF"/>
                </a:solidFill>
                <a:latin typeface="Cascadia Mono" panose="020B0609020000020004" pitchFamily="49" charset="0"/>
              </a:rPr>
              <a:t>in</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stringList</a:t>
            </a:r>
            <a:r>
              <a:rPr lang="en-US" sz="1600" dirty="0">
                <a:solidFill>
                  <a:srgbClr val="000000"/>
                </a:solidFill>
                <a:latin typeface="Cascadia Mono" panose="020B0609020000020004" pitchFamily="49" charset="0"/>
              </a:rPr>
              <a:t> </a:t>
            </a:r>
            <a:r>
              <a:rPr lang="en-IN" sz="1600" dirty="0" smtClean="0">
                <a:solidFill>
                  <a:srgbClr val="0000FF"/>
                </a:solidFill>
                <a:latin typeface="Cascadia Mono" panose="020B0609020000020004" pitchFamily="49" charset="0"/>
              </a:rPr>
              <a:t>where</a:t>
            </a:r>
            <a:r>
              <a:rPr lang="en-IN" sz="1600" dirty="0" smtClean="0">
                <a:solidFill>
                  <a:srgbClr val="000000"/>
                </a:solidFill>
                <a:latin typeface="Cascadia Mono" panose="020B0609020000020004" pitchFamily="49" charset="0"/>
              </a:rPr>
              <a:t> </a:t>
            </a:r>
            <a:r>
              <a:rPr lang="en-IN" sz="1600" dirty="0" err="1">
                <a:solidFill>
                  <a:srgbClr val="000000"/>
                </a:solidFill>
                <a:latin typeface="Cascadia Mono" panose="020B0609020000020004" pitchFamily="49" charset="0"/>
              </a:rPr>
              <a:t>s.Contains</a:t>
            </a:r>
            <a:r>
              <a:rPr lang="en-IN" sz="1600" dirty="0">
                <a:solidFill>
                  <a:srgbClr val="000000"/>
                </a:solidFill>
                <a:latin typeface="Cascadia Mono" panose="020B0609020000020004" pitchFamily="49" charset="0"/>
              </a:rPr>
              <a:t>(</a:t>
            </a:r>
            <a:r>
              <a:rPr lang="en-IN" sz="1600" dirty="0">
                <a:solidFill>
                  <a:srgbClr val="A31515"/>
                </a:solidFill>
                <a:latin typeface="Cascadia Mono" panose="020B0609020000020004" pitchFamily="49" charset="0"/>
              </a:rPr>
              <a:t>"Tutorials"</a:t>
            </a:r>
            <a:r>
              <a:rPr lang="en-IN" sz="1600" dirty="0">
                <a:solidFill>
                  <a:srgbClr val="000000"/>
                </a:solidFill>
                <a:latin typeface="Cascadia Mono" panose="020B0609020000020004" pitchFamily="49" charset="0"/>
              </a:rPr>
              <a:t>) </a:t>
            </a:r>
            <a:r>
              <a:rPr lang="en-IN" sz="1600" dirty="0" smtClean="0">
                <a:solidFill>
                  <a:srgbClr val="0000FF"/>
                </a:solidFill>
                <a:latin typeface="Cascadia Mono" panose="020B0609020000020004" pitchFamily="49" charset="0"/>
              </a:rPr>
              <a:t>select</a:t>
            </a:r>
            <a:r>
              <a:rPr lang="en-IN" sz="1600" dirty="0" smtClean="0">
                <a:solidFill>
                  <a:srgbClr val="000000"/>
                </a:solidFill>
                <a:latin typeface="Cascadia Mono" panose="020B0609020000020004" pitchFamily="49" charset="0"/>
              </a:rPr>
              <a:t> </a:t>
            </a:r>
            <a:r>
              <a:rPr lang="en-IN" sz="1600" dirty="0">
                <a:solidFill>
                  <a:srgbClr val="000000"/>
                </a:solidFill>
                <a:latin typeface="Cascadia Mono" panose="020B0609020000020004" pitchFamily="49" charset="0"/>
              </a:rPr>
              <a:t>s;</a:t>
            </a:r>
            <a:endParaRPr lang="en-IN" sz="1600" dirty="0"/>
          </a:p>
        </p:txBody>
      </p:sp>
      <p:pic>
        <p:nvPicPr>
          <p:cNvPr id="2050" name="Picture 2" descr="https://lh7-us.googleusercontent.com/L7iadtUCH3vzKeOk8d9yOdM47baHljH--mnyQJJRF23sJAq04MWyx57X45JkQW-pM8o9I-9Y8-gqVZqIMklnun7zBqFg-Q88ruwyVVPffF-J898mxOHxHOMVe-MsUYQMJ2AHkHO4iij06RNTo9KCkD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405" y="4017518"/>
            <a:ext cx="10071190" cy="2049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22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- 2</a:t>
            </a:r>
            <a:endParaRPr lang="en-IN" dirty="0"/>
          </a:p>
        </p:txBody>
      </p:sp>
      <p:sp>
        <p:nvSpPr>
          <p:cNvPr id="3" name="Content Placeholder 2"/>
          <p:cNvSpPr>
            <a:spLocks noGrp="1"/>
          </p:cNvSpPr>
          <p:nvPr>
            <p:ph idx="1"/>
          </p:nvPr>
        </p:nvSpPr>
        <p:spPr/>
        <p:txBody>
          <a:bodyPr/>
          <a:lstStyle/>
          <a:p>
            <a:endParaRPr lang="en-IN"/>
          </a:p>
        </p:txBody>
      </p:sp>
      <p:sp>
        <p:nvSpPr>
          <p:cNvPr id="6" name="Rectangle 5"/>
          <p:cNvSpPr/>
          <p:nvPr/>
        </p:nvSpPr>
        <p:spPr>
          <a:xfrm>
            <a:off x="131179" y="863444"/>
            <a:ext cx="11728311" cy="5755422"/>
          </a:xfrm>
          <a:prstGeom prst="rect">
            <a:avLst/>
          </a:prstGeom>
        </p:spPr>
        <p:txBody>
          <a:bodyPr wrap="square">
            <a:spAutoFit/>
          </a:bodyPr>
          <a:lstStyle/>
          <a:p>
            <a:r>
              <a:rPr lang="en-IN" sz="1600" dirty="0" smtClean="0">
                <a:solidFill>
                  <a:srgbClr val="0000FF"/>
                </a:solidFill>
                <a:latin typeface="Cascadia Mono" panose="020B0609020000020004" pitchFamily="49" charset="0"/>
              </a:rPr>
              <a:t>class</a:t>
            </a:r>
            <a:r>
              <a:rPr lang="en-IN" sz="1600" dirty="0" smtClean="0">
                <a:solidFill>
                  <a:srgbClr val="000000"/>
                </a:solidFill>
                <a:latin typeface="Cascadia Mono" panose="020B0609020000020004" pitchFamily="49" charset="0"/>
              </a:rPr>
              <a:t> </a:t>
            </a:r>
            <a:r>
              <a:rPr lang="en-IN" sz="1600" dirty="0">
                <a:solidFill>
                  <a:srgbClr val="2B91AF"/>
                </a:solidFill>
                <a:latin typeface="Cascadia Mono" panose="020B0609020000020004" pitchFamily="49" charset="0"/>
              </a:rPr>
              <a:t>Program</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smtClean="0">
                <a:solidFill>
                  <a:srgbClr val="000000"/>
                </a:solidFill>
                <a:latin typeface="Cascadia Mono" panose="020B0609020000020004" pitchFamily="49" charset="0"/>
              </a:rPr>
              <a:t>  {</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static</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void</a:t>
            </a:r>
            <a:r>
              <a:rPr lang="en-IN" sz="1600" dirty="0">
                <a:solidFill>
                  <a:srgbClr val="000000"/>
                </a:solidFill>
                <a:latin typeface="Cascadia Mono" panose="020B0609020000020004" pitchFamily="49" charset="0"/>
              </a:rPr>
              <a:t> Main(</a:t>
            </a:r>
            <a:r>
              <a:rPr lang="en-IN" sz="1600" dirty="0">
                <a:solidFill>
                  <a:srgbClr val="0000FF"/>
                </a:solidFill>
                <a:latin typeface="Cascadia Mono" panose="020B0609020000020004" pitchFamily="49" charset="0"/>
              </a:rPr>
              <a:t>string</a:t>
            </a:r>
            <a:r>
              <a:rPr lang="en-IN" sz="1600" dirty="0">
                <a:solidFill>
                  <a:srgbClr val="000000"/>
                </a:solidFill>
                <a:latin typeface="Cascadia Mono" panose="020B0609020000020004" pitchFamily="49" charset="0"/>
              </a:rPr>
              <a:t>[] </a:t>
            </a:r>
            <a:r>
              <a:rPr lang="en-IN" sz="1600" dirty="0" err="1">
                <a:solidFill>
                  <a:srgbClr val="000000"/>
                </a:solidFill>
                <a:latin typeface="Cascadia Mono" panose="020B0609020000020004" pitchFamily="49" charset="0"/>
              </a:rPr>
              <a:t>args</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a:solidFill>
                  <a:srgbClr val="008000"/>
                </a:solidFill>
                <a:latin typeface="Cascadia Mono" panose="020B0609020000020004" pitchFamily="49" charset="0"/>
              </a:rPr>
              <a:t>//Step1: Data Source</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chemeClr val="tx2">
                    <a:lumMod val="60000"/>
                    <a:lumOff val="40000"/>
                  </a:schemeClr>
                </a:solidFill>
                <a:latin typeface="Cascadia Mono" panose="020B0609020000020004" pitchFamily="49" charset="0"/>
              </a:rPr>
              <a:t>List</a:t>
            </a:r>
            <a:r>
              <a:rPr lang="en-IN" sz="1600" dirty="0">
                <a:solidFill>
                  <a:srgbClr val="000000"/>
                </a:solidFill>
                <a:latin typeface="Cascadia Mono" panose="020B0609020000020004" pitchFamily="49" charset="0"/>
              </a:rPr>
              <a:t>&lt;</a:t>
            </a:r>
            <a:r>
              <a:rPr lang="en-IN" sz="1600" dirty="0" err="1">
                <a:solidFill>
                  <a:srgbClr val="0000FF"/>
                </a:solidFill>
                <a:latin typeface="Cascadia Mono" panose="020B0609020000020004" pitchFamily="49" charset="0"/>
              </a:rPr>
              <a:t>int</a:t>
            </a:r>
            <a:r>
              <a:rPr lang="en-IN" sz="1600" dirty="0">
                <a:solidFill>
                  <a:srgbClr val="000000"/>
                </a:solidFill>
                <a:latin typeface="Cascadia Mono" panose="020B0609020000020004" pitchFamily="49" charset="0"/>
              </a:rPr>
              <a:t>&gt; </a:t>
            </a:r>
            <a:r>
              <a:rPr lang="en-IN" sz="1600" dirty="0" err="1">
                <a:solidFill>
                  <a:srgbClr val="000000"/>
                </a:solidFill>
                <a:latin typeface="Cascadia Mono" panose="020B0609020000020004" pitchFamily="49" charset="0"/>
              </a:rPr>
              <a:t>integerList</a:t>
            </a:r>
            <a:r>
              <a:rPr lang="en-IN" sz="1600" dirty="0">
                <a:solidFill>
                  <a:srgbClr val="000000"/>
                </a:solidFill>
                <a:latin typeface="Cascadia Mono" panose="020B0609020000020004" pitchFamily="49" charset="0"/>
              </a:rPr>
              <a:t> = </a:t>
            </a:r>
            <a:r>
              <a:rPr lang="en-IN" sz="1600" dirty="0">
                <a:solidFill>
                  <a:srgbClr val="0000FF"/>
                </a:solidFill>
                <a:latin typeface="Cascadia Mono" panose="020B0609020000020004" pitchFamily="49" charset="0"/>
              </a:rPr>
              <a:t>new</a:t>
            </a:r>
            <a:r>
              <a:rPr lang="en-IN" sz="1600" dirty="0">
                <a:solidFill>
                  <a:srgbClr val="000000"/>
                </a:solidFill>
                <a:latin typeface="Cascadia Mono" panose="020B0609020000020004" pitchFamily="49" charset="0"/>
              </a:rPr>
              <a:t> </a:t>
            </a:r>
            <a:r>
              <a:rPr lang="en-IN" sz="1600" dirty="0">
                <a:solidFill>
                  <a:schemeClr val="tx2">
                    <a:lumMod val="60000"/>
                    <a:lumOff val="40000"/>
                  </a:schemeClr>
                </a:solidFill>
                <a:latin typeface="Cascadia Mono" panose="020B0609020000020004" pitchFamily="49" charset="0"/>
              </a:rPr>
              <a:t>List</a:t>
            </a:r>
            <a:r>
              <a:rPr lang="en-IN" sz="1600" dirty="0">
                <a:solidFill>
                  <a:srgbClr val="000000"/>
                </a:solidFill>
                <a:latin typeface="Cascadia Mono" panose="020B0609020000020004" pitchFamily="49" charset="0"/>
              </a:rPr>
              <a:t>&lt;</a:t>
            </a:r>
            <a:r>
              <a:rPr lang="en-IN" sz="1600" dirty="0" err="1">
                <a:solidFill>
                  <a:srgbClr val="0000FF"/>
                </a:solidFill>
                <a:latin typeface="Cascadia Mono" panose="020B0609020000020004" pitchFamily="49" charset="0"/>
              </a:rPr>
              <a:t>int</a:t>
            </a:r>
            <a:r>
              <a:rPr lang="en-IN" sz="1600" dirty="0">
                <a:solidFill>
                  <a:srgbClr val="000000"/>
                </a:solidFill>
                <a:latin typeface="Cascadia Mono" panose="020B0609020000020004" pitchFamily="49" charset="0"/>
              </a:rPr>
              <a:t>&gt;()</a:t>
            </a: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1, 2, 3, 4, 5, 6, 7, 8, 9, 10</a:t>
            </a:r>
          </a:p>
          <a:p>
            <a:r>
              <a:rPr lang="en-IN" sz="1600" dirty="0">
                <a:solidFill>
                  <a:srgbClr val="000000"/>
                </a:solidFill>
                <a:latin typeface="Cascadia Mono" panose="020B0609020000020004" pitchFamily="49" charset="0"/>
              </a:rPr>
              <a:t>            };</a:t>
            </a:r>
          </a:p>
          <a:p>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8000"/>
                </a:solidFill>
                <a:latin typeface="Cascadia Mono" panose="020B0609020000020004" pitchFamily="49" charset="0"/>
              </a:rPr>
              <a:t>//Step2: Query</a:t>
            </a:r>
            <a:endParaRPr lang="en-IN"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//LINQ Query using Query Syntax to fetch all numbers which are &gt; 5</a:t>
            </a:r>
            <a:endParaRPr lang="en-US"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err="1">
                <a:solidFill>
                  <a:srgbClr val="0000FF"/>
                </a:solidFill>
                <a:latin typeface="Cascadia Mono" panose="020B0609020000020004" pitchFamily="49" charset="0"/>
              </a:rPr>
              <a:t>var</a:t>
            </a:r>
            <a:r>
              <a:rPr lang="en-IN" sz="1600" dirty="0">
                <a:solidFill>
                  <a:srgbClr val="000000"/>
                </a:solidFill>
                <a:latin typeface="Cascadia Mono" panose="020B0609020000020004" pitchFamily="49" charset="0"/>
              </a:rPr>
              <a:t> </a:t>
            </a:r>
            <a:r>
              <a:rPr lang="en-IN" sz="1600" dirty="0" err="1">
                <a:solidFill>
                  <a:srgbClr val="000000"/>
                </a:solidFill>
                <a:latin typeface="Cascadia Mono" panose="020B0609020000020004" pitchFamily="49" charset="0"/>
              </a:rPr>
              <a:t>QuerySyntax</a:t>
            </a:r>
            <a:r>
              <a:rPr lang="en-IN" sz="1600" dirty="0">
                <a:solidFill>
                  <a:srgbClr val="000000"/>
                </a:solidFill>
                <a:latin typeface="Cascadia Mono" panose="020B0609020000020004" pitchFamily="49" charset="0"/>
              </a:rPr>
              <a:t> = </a:t>
            </a:r>
            <a:r>
              <a:rPr lang="en-IN" sz="1600" dirty="0">
                <a:solidFill>
                  <a:srgbClr val="0000FF"/>
                </a:solidFill>
                <a:latin typeface="Cascadia Mono" panose="020B0609020000020004" pitchFamily="49" charset="0"/>
              </a:rPr>
              <a:t>from</a:t>
            </a:r>
            <a:r>
              <a:rPr lang="en-IN" sz="1600" dirty="0">
                <a:solidFill>
                  <a:srgbClr val="000000"/>
                </a:solidFill>
                <a:latin typeface="Cascadia Mono" panose="020B0609020000020004" pitchFamily="49" charset="0"/>
              </a:rPr>
              <a:t> </a:t>
            </a:r>
            <a:r>
              <a:rPr lang="en-IN" sz="1600" dirty="0" err="1">
                <a:solidFill>
                  <a:srgbClr val="000000"/>
                </a:solidFill>
                <a:latin typeface="Cascadia Mono" panose="020B0609020000020004" pitchFamily="49" charset="0"/>
              </a:rPr>
              <a:t>obj</a:t>
            </a:r>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in</a:t>
            </a:r>
            <a:r>
              <a:rPr lang="en-IN" sz="1600" dirty="0">
                <a:solidFill>
                  <a:srgbClr val="000000"/>
                </a:solidFill>
                <a:latin typeface="Cascadia Mono" panose="020B0609020000020004" pitchFamily="49" charset="0"/>
              </a:rPr>
              <a:t> </a:t>
            </a:r>
            <a:r>
              <a:rPr lang="en-IN" sz="1600" dirty="0" err="1">
                <a:solidFill>
                  <a:srgbClr val="000000"/>
                </a:solidFill>
                <a:latin typeface="Cascadia Mono" panose="020B0609020000020004" pitchFamily="49" charset="0"/>
              </a:rPr>
              <a:t>integerList</a:t>
            </a:r>
            <a:r>
              <a:rPr lang="en-IN" sz="1600" dirty="0">
                <a:solidFill>
                  <a:srgbClr val="000000"/>
                </a:solidFill>
                <a:latin typeface="Cascadia Mono" panose="020B0609020000020004" pitchFamily="49" charset="0"/>
              </a:rPr>
              <a:t> </a:t>
            </a:r>
            <a:r>
              <a:rPr lang="en-IN" sz="1600" dirty="0">
                <a:solidFill>
                  <a:srgbClr val="008000"/>
                </a:solidFill>
                <a:latin typeface="Cascadia Mono" panose="020B0609020000020004" pitchFamily="49" charset="0"/>
              </a:rPr>
              <a:t>//Data Source</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where</a:t>
            </a:r>
            <a:r>
              <a:rPr lang="en-IN" sz="1600" dirty="0">
                <a:solidFill>
                  <a:srgbClr val="000000"/>
                </a:solidFill>
                <a:latin typeface="Cascadia Mono" panose="020B0609020000020004" pitchFamily="49" charset="0"/>
              </a:rPr>
              <a:t> </a:t>
            </a:r>
            <a:r>
              <a:rPr lang="en-IN" sz="1600" dirty="0" err="1">
                <a:solidFill>
                  <a:srgbClr val="000000"/>
                </a:solidFill>
                <a:latin typeface="Cascadia Mono" panose="020B0609020000020004" pitchFamily="49" charset="0"/>
              </a:rPr>
              <a:t>obj</a:t>
            </a:r>
            <a:r>
              <a:rPr lang="en-IN" sz="1600" dirty="0">
                <a:solidFill>
                  <a:srgbClr val="000000"/>
                </a:solidFill>
                <a:latin typeface="Cascadia Mono" panose="020B0609020000020004" pitchFamily="49" charset="0"/>
              </a:rPr>
              <a:t> &gt; 5 </a:t>
            </a:r>
            <a:r>
              <a:rPr lang="en-IN" sz="1600" dirty="0">
                <a:solidFill>
                  <a:srgbClr val="008000"/>
                </a:solidFill>
                <a:latin typeface="Cascadia Mono" panose="020B0609020000020004" pitchFamily="49" charset="0"/>
              </a:rPr>
              <a:t>//Condition</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00FF"/>
                </a:solidFill>
                <a:latin typeface="Cascadia Mono" panose="020B0609020000020004" pitchFamily="49" charset="0"/>
              </a:rPr>
              <a:t>select</a:t>
            </a:r>
            <a:r>
              <a:rPr lang="en-IN" sz="1600" dirty="0">
                <a:solidFill>
                  <a:srgbClr val="000000"/>
                </a:solidFill>
                <a:latin typeface="Cascadia Mono" panose="020B0609020000020004" pitchFamily="49" charset="0"/>
              </a:rPr>
              <a:t> </a:t>
            </a:r>
            <a:r>
              <a:rPr lang="en-IN" sz="1600" dirty="0" err="1">
                <a:solidFill>
                  <a:srgbClr val="000000"/>
                </a:solidFill>
                <a:latin typeface="Cascadia Mono" panose="020B0609020000020004" pitchFamily="49" charset="0"/>
              </a:rPr>
              <a:t>obj</a:t>
            </a:r>
            <a:r>
              <a:rPr lang="en-IN" sz="1600" dirty="0">
                <a:solidFill>
                  <a:srgbClr val="000000"/>
                </a:solidFill>
                <a:latin typeface="Cascadia Mono" panose="020B0609020000020004" pitchFamily="49" charset="0"/>
              </a:rPr>
              <a:t>; </a:t>
            </a:r>
            <a:r>
              <a:rPr lang="en-IN" sz="1600" dirty="0">
                <a:solidFill>
                  <a:srgbClr val="008000"/>
                </a:solidFill>
                <a:latin typeface="Cascadia Mono" panose="020B0609020000020004" pitchFamily="49" charset="0"/>
              </a:rPr>
              <a:t>//Selection</a:t>
            </a:r>
            <a:endParaRPr lang="en-IN" sz="1600" dirty="0">
              <a:solidFill>
                <a:srgbClr val="000000"/>
              </a:solidFill>
              <a:latin typeface="Cascadia Mono" panose="020B0609020000020004" pitchFamily="49" charset="0"/>
            </a:endParaRPr>
          </a:p>
          <a:p>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a:solidFill>
                  <a:srgbClr val="008000"/>
                </a:solidFill>
                <a:latin typeface="Cascadia Mono" panose="020B0609020000020004" pitchFamily="49" charset="0"/>
              </a:rPr>
              <a:t>//Step3: Execution</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r>
              <a:rPr lang="en-IN" sz="1600" dirty="0" err="1">
                <a:solidFill>
                  <a:srgbClr val="0000FF"/>
                </a:solidFill>
                <a:latin typeface="Cascadia Mono" panose="020B0609020000020004" pitchFamily="49" charset="0"/>
              </a:rPr>
              <a:t>foreach</a:t>
            </a:r>
            <a:r>
              <a:rPr lang="en-IN" sz="1600" dirty="0">
                <a:solidFill>
                  <a:srgbClr val="000000"/>
                </a:solidFill>
                <a:latin typeface="Cascadia Mono" panose="020B0609020000020004" pitchFamily="49" charset="0"/>
              </a:rPr>
              <a:t> </a:t>
            </a:r>
            <a:r>
              <a:rPr lang="en-IN" sz="1600" dirty="0" smtClean="0">
                <a:solidFill>
                  <a:srgbClr val="000000"/>
                </a:solidFill>
                <a:latin typeface="Cascadia Mono" panose="020B0609020000020004" pitchFamily="49" charset="0"/>
              </a:rPr>
              <a:t>(</a:t>
            </a:r>
            <a:r>
              <a:rPr lang="en-IN" sz="1600" dirty="0" err="1">
                <a:solidFill>
                  <a:srgbClr val="0000FF"/>
                </a:solidFill>
                <a:latin typeface="Cascadia Mono" panose="020B0609020000020004" pitchFamily="49" charset="0"/>
              </a:rPr>
              <a:t>var</a:t>
            </a:r>
            <a:r>
              <a:rPr lang="en-IN" sz="1600" dirty="0" smtClean="0">
                <a:solidFill>
                  <a:srgbClr val="000000"/>
                </a:solidFill>
                <a:latin typeface="Cascadia Mono" panose="020B0609020000020004" pitchFamily="49" charset="0"/>
              </a:rPr>
              <a:t> </a:t>
            </a:r>
            <a:r>
              <a:rPr lang="en-IN" sz="1600" dirty="0">
                <a:solidFill>
                  <a:srgbClr val="000000"/>
                </a:solidFill>
                <a:latin typeface="Cascadia Mono" panose="020B0609020000020004" pitchFamily="49" charset="0"/>
              </a:rPr>
              <a:t>item </a:t>
            </a:r>
            <a:r>
              <a:rPr lang="en-IN" sz="1600" dirty="0">
                <a:solidFill>
                  <a:srgbClr val="0000FF"/>
                </a:solidFill>
                <a:latin typeface="Cascadia Mono" panose="020B0609020000020004" pitchFamily="49" charset="0"/>
              </a:rPr>
              <a:t>in</a:t>
            </a:r>
            <a:r>
              <a:rPr lang="en-IN" sz="1600" dirty="0">
                <a:solidFill>
                  <a:srgbClr val="000000"/>
                </a:solidFill>
                <a:latin typeface="Cascadia Mono" panose="020B0609020000020004" pitchFamily="49" charset="0"/>
              </a:rPr>
              <a:t> </a:t>
            </a:r>
            <a:r>
              <a:rPr lang="en-IN" sz="1600" dirty="0" err="1">
                <a:solidFill>
                  <a:srgbClr val="000000"/>
                </a:solidFill>
                <a:latin typeface="Cascadia Mono" panose="020B0609020000020004" pitchFamily="49" charset="0"/>
              </a:rPr>
              <a:t>QuerySyntax</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err="1">
                <a:solidFill>
                  <a:srgbClr val="000000"/>
                </a:solidFill>
                <a:latin typeface="Cascadia Mono" panose="020B0609020000020004" pitchFamily="49" charset="0"/>
              </a:rPr>
              <a:t>Console.Write</a:t>
            </a:r>
            <a:r>
              <a:rPr lang="en-IN" sz="1600" dirty="0">
                <a:solidFill>
                  <a:srgbClr val="000000"/>
                </a:solidFill>
                <a:latin typeface="Cascadia Mono" panose="020B0609020000020004" pitchFamily="49" charset="0"/>
              </a:rPr>
              <a:t>(item + </a:t>
            </a:r>
            <a:r>
              <a:rPr lang="en-IN" sz="1600" dirty="0">
                <a:solidFill>
                  <a:srgbClr val="A31515"/>
                </a:solidFill>
                <a:latin typeface="Cascadia Mono" panose="020B0609020000020004" pitchFamily="49" charset="0"/>
              </a:rPr>
              <a:t>" "</a:t>
            </a:r>
            <a:r>
              <a:rPr lang="en-IN" sz="1600" dirty="0">
                <a:solidFill>
                  <a:srgbClr val="000000"/>
                </a:solidFill>
                <a:latin typeface="Cascadia Mono" panose="020B0609020000020004" pitchFamily="49" charset="0"/>
              </a:rPr>
              <a:t>);</a:t>
            </a:r>
          </a:p>
          <a:p>
            <a:r>
              <a:rPr lang="en-IN" sz="1600" dirty="0">
                <a:solidFill>
                  <a:srgbClr val="000000"/>
                </a:solidFill>
                <a:latin typeface="Cascadia Mono" panose="020B0609020000020004" pitchFamily="49" charset="0"/>
              </a:rPr>
              <a:t>            </a:t>
            </a:r>
            <a:r>
              <a:rPr lang="en-IN" sz="1600" dirty="0" smtClean="0">
                <a:solidFill>
                  <a:srgbClr val="000000"/>
                </a:solidFill>
                <a:latin typeface="Cascadia Mono" panose="020B0609020000020004" pitchFamily="49" charset="0"/>
              </a:rPr>
              <a:t>}</a:t>
            </a:r>
            <a:endParaRPr lang="en-IN" sz="1600" dirty="0">
              <a:solidFill>
                <a:srgbClr val="000000"/>
              </a:solidFill>
              <a:latin typeface="Cascadia Mono" panose="020B0609020000020004" pitchFamily="49" charset="0"/>
            </a:endParaRPr>
          </a:p>
          <a:p>
            <a:r>
              <a:rPr lang="en-IN" sz="1600" dirty="0">
                <a:solidFill>
                  <a:srgbClr val="000000"/>
                </a:solidFill>
                <a:latin typeface="Cascadia Mono" panose="020B0609020000020004" pitchFamily="49" charset="0"/>
              </a:rPr>
              <a:t>        }</a:t>
            </a:r>
          </a:p>
          <a:p>
            <a:r>
              <a:rPr lang="en-IN" sz="1600" dirty="0">
                <a:solidFill>
                  <a:srgbClr val="000000"/>
                </a:solidFill>
                <a:latin typeface="Cascadia Mono" panose="020B0609020000020004" pitchFamily="49" charset="0"/>
              </a:rPr>
              <a:t> </a:t>
            </a:r>
            <a:r>
              <a:rPr lang="en-IN" sz="1600" dirty="0" smtClean="0">
                <a:solidFill>
                  <a:srgbClr val="000000"/>
                </a:solidFill>
                <a:latin typeface="Cascadia Mono" panose="020B0609020000020004" pitchFamily="49" charset="0"/>
              </a:rPr>
              <a:t>   }</a:t>
            </a:r>
            <a:endParaRPr lang="en-IN" sz="1600" dirty="0">
              <a:solidFill>
                <a:srgbClr val="000000"/>
              </a:solidFill>
              <a:latin typeface="Cascadia Mono" panose="020B0609020000020004" pitchFamily="49" charset="0"/>
            </a:endParaRPr>
          </a:p>
        </p:txBody>
      </p:sp>
      <p:sp>
        <p:nvSpPr>
          <p:cNvPr id="7" name="TextBox 6"/>
          <p:cNvSpPr txBox="1"/>
          <p:nvPr/>
        </p:nvSpPr>
        <p:spPr>
          <a:xfrm>
            <a:off x="7772400" y="863444"/>
            <a:ext cx="853119" cy="369332"/>
          </a:xfrm>
          <a:prstGeom prst="rect">
            <a:avLst/>
          </a:prstGeom>
          <a:noFill/>
        </p:spPr>
        <p:txBody>
          <a:bodyPr wrap="none" rtlCol="0">
            <a:spAutoFit/>
          </a:bodyPr>
          <a:lstStyle/>
          <a:p>
            <a:r>
              <a:rPr lang="en-US" dirty="0" smtClean="0"/>
              <a:t>Output:</a:t>
            </a:r>
            <a:endParaRPr lang="en-IN" dirty="0"/>
          </a:p>
        </p:txBody>
      </p:sp>
      <p:pic>
        <p:nvPicPr>
          <p:cNvPr id="8" name="Picture 7"/>
          <p:cNvPicPr>
            <a:picLocks noChangeAspect="1"/>
          </p:cNvPicPr>
          <p:nvPr/>
        </p:nvPicPr>
        <p:blipFill rotWithShape="1">
          <a:blip r:embed="rId2"/>
          <a:srcRect l="1740" t="6472"/>
          <a:stretch/>
        </p:blipFill>
        <p:spPr>
          <a:xfrm>
            <a:off x="7772399" y="1232776"/>
            <a:ext cx="3705180" cy="1205344"/>
          </a:xfrm>
          <a:prstGeom prst="rect">
            <a:avLst/>
          </a:prstGeom>
        </p:spPr>
      </p:pic>
    </p:spTree>
    <p:extLst>
      <p:ext uri="{BB962C8B-B14F-4D97-AF65-F5344CB8AC3E}">
        <p14:creationId xmlns:p14="http://schemas.microsoft.com/office/powerpoint/2010/main" val="133189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LINQ Method Syntax</a:t>
            </a:r>
          </a:p>
        </p:txBody>
      </p:sp>
      <p:sp>
        <p:nvSpPr>
          <p:cNvPr id="3" name="Content Placeholder 2"/>
          <p:cNvSpPr>
            <a:spLocks noGrp="1"/>
          </p:cNvSpPr>
          <p:nvPr>
            <p:ph idx="1"/>
          </p:nvPr>
        </p:nvSpPr>
        <p:spPr/>
        <p:txBody>
          <a:bodyPr/>
          <a:lstStyle/>
          <a:p>
            <a:r>
              <a:rPr lang="en-US" dirty="0"/>
              <a:t>Method syntax (also known as fluent syntax) </a:t>
            </a:r>
            <a:r>
              <a:rPr lang="en-US" b="1" dirty="0"/>
              <a:t>uses extension methods included in the Enumerable or </a:t>
            </a:r>
            <a:r>
              <a:rPr lang="en-US" b="1" dirty="0" err="1"/>
              <a:t>Queryable</a:t>
            </a:r>
            <a:r>
              <a:rPr lang="en-US" b="1" dirty="0"/>
              <a:t> static class</a:t>
            </a:r>
            <a:r>
              <a:rPr lang="en-US" dirty="0"/>
              <a:t>, similar to how you would call the extension method of any class.</a:t>
            </a:r>
          </a:p>
          <a:p>
            <a:r>
              <a:rPr lang="en-US" b="1" dirty="0"/>
              <a:t>The compiler converts query syntax into method syntax at compile time</a:t>
            </a:r>
            <a:r>
              <a:rPr lang="en-US" b="1" dirty="0" smtClean="0"/>
              <a:t>.</a:t>
            </a:r>
            <a:endParaRPr lang="en-US" b="1" dirty="0"/>
          </a:p>
        </p:txBody>
      </p:sp>
    </p:spTree>
    <p:extLst>
      <p:ext uri="{BB962C8B-B14F-4D97-AF65-F5344CB8AC3E}">
        <p14:creationId xmlns:p14="http://schemas.microsoft.com/office/powerpoint/2010/main" val="161603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- 1</a:t>
            </a:r>
            <a:endParaRPr lang="en-IN" dirty="0"/>
          </a:p>
        </p:txBody>
      </p:sp>
      <p:sp>
        <p:nvSpPr>
          <p:cNvPr id="3" name="Content Placeholder 2"/>
          <p:cNvSpPr>
            <a:spLocks noGrp="1"/>
          </p:cNvSpPr>
          <p:nvPr>
            <p:ph idx="1"/>
          </p:nvPr>
        </p:nvSpPr>
        <p:spPr/>
        <p:txBody>
          <a:bodyPr/>
          <a:lstStyle/>
          <a:p>
            <a:r>
              <a:rPr lang="en-US" dirty="0"/>
              <a:t>LINQ query that returns a collection of strings which contains a word "Tutorials".</a:t>
            </a:r>
            <a:endParaRPr lang="en-IN" dirty="0"/>
          </a:p>
        </p:txBody>
      </p:sp>
      <p:sp>
        <p:nvSpPr>
          <p:cNvPr id="4" name="Rectangle 3"/>
          <p:cNvSpPr/>
          <p:nvPr/>
        </p:nvSpPr>
        <p:spPr>
          <a:xfrm>
            <a:off x="498762" y="1568671"/>
            <a:ext cx="11388437" cy="2062103"/>
          </a:xfrm>
          <a:prstGeom prst="rect">
            <a:avLst/>
          </a:prstGeom>
        </p:spPr>
        <p:txBody>
          <a:bodyPr wrap="square">
            <a:spAutoFit/>
          </a:bodyPr>
          <a:lstStyle/>
          <a:p>
            <a:r>
              <a:rPr lang="en-IN" sz="1600" dirty="0">
                <a:solidFill>
                  <a:srgbClr val="008000"/>
                </a:solidFill>
                <a:latin typeface="Cascadia Mono" panose="020B0609020000020004" pitchFamily="49" charset="0"/>
              </a:rPr>
              <a:t>// string collection </a:t>
            </a:r>
            <a:endParaRPr lang="en-IN" sz="1600" dirty="0">
              <a:solidFill>
                <a:srgbClr val="000000"/>
              </a:solidFill>
              <a:latin typeface="Cascadia Mono" panose="020B0609020000020004" pitchFamily="49" charset="0"/>
            </a:endParaRPr>
          </a:p>
          <a:p>
            <a:r>
              <a:rPr lang="en-IN" sz="1600" dirty="0" err="1" smtClean="0">
                <a:solidFill>
                  <a:schemeClr val="tx2">
                    <a:lumMod val="60000"/>
                    <a:lumOff val="40000"/>
                  </a:schemeClr>
                </a:solidFill>
                <a:latin typeface="Cascadia Mono" panose="020B0609020000020004" pitchFamily="49" charset="0"/>
              </a:rPr>
              <a:t>IList</a:t>
            </a:r>
            <a:r>
              <a:rPr lang="en-IN" sz="1600" dirty="0" smtClean="0">
                <a:solidFill>
                  <a:srgbClr val="000000"/>
                </a:solidFill>
                <a:latin typeface="Cascadia Mono" panose="020B0609020000020004" pitchFamily="49" charset="0"/>
              </a:rPr>
              <a:t>&lt;</a:t>
            </a:r>
            <a:r>
              <a:rPr lang="en-IN" sz="1600" dirty="0" smtClean="0">
                <a:solidFill>
                  <a:srgbClr val="0000FF"/>
                </a:solidFill>
                <a:latin typeface="Cascadia Mono" panose="020B0609020000020004" pitchFamily="49" charset="0"/>
              </a:rPr>
              <a:t>string</a:t>
            </a:r>
            <a:r>
              <a:rPr lang="en-IN" sz="1600" dirty="0">
                <a:solidFill>
                  <a:srgbClr val="000000"/>
                </a:solidFill>
                <a:latin typeface="Cascadia Mono" panose="020B0609020000020004" pitchFamily="49" charset="0"/>
              </a:rPr>
              <a:t>&gt; </a:t>
            </a:r>
            <a:r>
              <a:rPr lang="en-IN" sz="1600" dirty="0" err="1">
                <a:solidFill>
                  <a:srgbClr val="000000"/>
                </a:solidFill>
                <a:latin typeface="Cascadia Mono" panose="020B0609020000020004" pitchFamily="49" charset="0"/>
              </a:rPr>
              <a:t>stringList</a:t>
            </a:r>
            <a:r>
              <a:rPr lang="en-IN" sz="1600" dirty="0">
                <a:solidFill>
                  <a:srgbClr val="000000"/>
                </a:solidFill>
                <a:latin typeface="Cascadia Mono" panose="020B0609020000020004" pitchFamily="49" charset="0"/>
              </a:rPr>
              <a:t> = </a:t>
            </a:r>
            <a:r>
              <a:rPr lang="en-IN" sz="1600" dirty="0">
                <a:solidFill>
                  <a:srgbClr val="0000FF"/>
                </a:solidFill>
                <a:latin typeface="Cascadia Mono" panose="020B0609020000020004" pitchFamily="49" charset="0"/>
              </a:rPr>
              <a:t>new</a:t>
            </a:r>
            <a:r>
              <a:rPr lang="en-IN" sz="1600" dirty="0">
                <a:solidFill>
                  <a:srgbClr val="000000"/>
                </a:solidFill>
                <a:latin typeface="Cascadia Mono" panose="020B0609020000020004" pitchFamily="49" charset="0"/>
              </a:rPr>
              <a:t> </a:t>
            </a:r>
            <a:r>
              <a:rPr lang="en-IN" sz="1600" dirty="0">
                <a:solidFill>
                  <a:schemeClr val="tx2">
                    <a:lumMod val="60000"/>
                    <a:lumOff val="40000"/>
                  </a:schemeClr>
                </a:solidFill>
                <a:latin typeface="Cascadia Mono" panose="020B0609020000020004" pitchFamily="49" charset="0"/>
              </a:rPr>
              <a:t>List</a:t>
            </a:r>
            <a:r>
              <a:rPr lang="en-IN" sz="1600" dirty="0">
                <a:solidFill>
                  <a:srgbClr val="000000"/>
                </a:solidFill>
                <a:latin typeface="Cascadia Mono" panose="020B0609020000020004" pitchFamily="49" charset="0"/>
              </a:rPr>
              <a:t>&lt;</a:t>
            </a:r>
            <a:r>
              <a:rPr lang="en-IN" sz="1600" dirty="0">
                <a:solidFill>
                  <a:srgbClr val="0000FF"/>
                </a:solidFill>
                <a:latin typeface="Cascadia Mono" panose="020B0609020000020004" pitchFamily="49" charset="0"/>
              </a:rPr>
              <a:t>string</a:t>
            </a:r>
            <a:r>
              <a:rPr lang="en-IN" sz="1600" dirty="0">
                <a:solidFill>
                  <a:srgbClr val="000000"/>
                </a:solidFill>
                <a:latin typeface="Cascadia Mono" panose="020B0609020000020004" pitchFamily="49" charset="0"/>
              </a:rPr>
              <a:t>&gt;()</a:t>
            </a:r>
          </a:p>
          <a:p>
            <a:r>
              <a:rPr lang="en-IN" sz="1600" dirty="0" smtClean="0">
                <a:solidFill>
                  <a:srgbClr val="000000"/>
                </a:solidFill>
                <a:latin typeface="Cascadia Mono" panose="020B0609020000020004" pitchFamily="49" charset="0"/>
              </a:rPr>
              <a:t>{</a:t>
            </a:r>
            <a:endParaRPr lang="en-IN" sz="1600" dirty="0">
              <a:solidFill>
                <a:srgbClr val="000000"/>
              </a:solidFill>
              <a:latin typeface="Cascadia Mono" panose="020B0609020000020004" pitchFamily="49" charset="0"/>
            </a:endParaRPr>
          </a:p>
          <a:p>
            <a:r>
              <a:rPr lang="en-IN" sz="1600" dirty="0">
                <a:solidFill>
                  <a:srgbClr val="A31515"/>
                </a:solidFill>
                <a:latin typeface="Cascadia Mono" panose="020B0609020000020004" pitchFamily="49" charset="0"/>
              </a:rPr>
              <a:t>	</a:t>
            </a:r>
            <a:r>
              <a:rPr lang="en-IN" sz="1600" dirty="0" smtClean="0">
                <a:solidFill>
                  <a:srgbClr val="A31515"/>
                </a:solidFill>
                <a:latin typeface="Cascadia Mono" panose="020B0609020000020004" pitchFamily="49" charset="0"/>
              </a:rPr>
              <a:t>"</a:t>
            </a:r>
            <a:r>
              <a:rPr lang="en-IN" sz="1600" dirty="0">
                <a:solidFill>
                  <a:srgbClr val="A31515"/>
                </a:solidFill>
                <a:latin typeface="Cascadia Mono" panose="020B0609020000020004" pitchFamily="49" charset="0"/>
              </a:rPr>
              <a:t>C# Tutorials</a:t>
            </a:r>
            <a:r>
              <a:rPr lang="en-IN" sz="1600" dirty="0" smtClean="0">
                <a:solidFill>
                  <a:srgbClr val="A31515"/>
                </a:solidFill>
                <a:latin typeface="Cascadia Mono" panose="020B0609020000020004" pitchFamily="49" charset="0"/>
              </a:rPr>
              <a:t>"</a:t>
            </a:r>
            <a:r>
              <a:rPr lang="en-IN" sz="1600" dirty="0" smtClean="0">
                <a:solidFill>
                  <a:srgbClr val="000000"/>
                </a:solidFill>
                <a:latin typeface="Cascadia Mono" panose="020B0609020000020004" pitchFamily="49" charset="0"/>
              </a:rPr>
              <a:t>, </a:t>
            </a:r>
            <a:r>
              <a:rPr lang="en-IN" sz="1600" dirty="0">
                <a:solidFill>
                  <a:srgbClr val="A31515"/>
                </a:solidFill>
                <a:latin typeface="Cascadia Mono" panose="020B0609020000020004" pitchFamily="49" charset="0"/>
              </a:rPr>
              <a:t>"VB.NET Tutorials</a:t>
            </a:r>
            <a:r>
              <a:rPr lang="en-IN" sz="1600" dirty="0" smtClean="0">
                <a:solidFill>
                  <a:srgbClr val="A31515"/>
                </a:solidFill>
                <a:latin typeface="Cascadia Mono" panose="020B0609020000020004" pitchFamily="49" charset="0"/>
              </a:rPr>
              <a:t>"</a:t>
            </a:r>
            <a:r>
              <a:rPr lang="en-IN" sz="1600" dirty="0" smtClean="0">
                <a:solidFill>
                  <a:srgbClr val="000000"/>
                </a:solidFill>
                <a:latin typeface="Cascadia Mono" panose="020B0609020000020004" pitchFamily="49" charset="0"/>
              </a:rPr>
              <a:t>, </a:t>
            </a:r>
            <a:r>
              <a:rPr lang="en-IN" sz="1600" dirty="0">
                <a:solidFill>
                  <a:srgbClr val="A31515"/>
                </a:solidFill>
                <a:latin typeface="Cascadia Mono" panose="020B0609020000020004" pitchFamily="49" charset="0"/>
              </a:rPr>
              <a:t>"Learn C</a:t>
            </a:r>
            <a:r>
              <a:rPr lang="en-IN" sz="1600" dirty="0" smtClean="0">
                <a:solidFill>
                  <a:srgbClr val="A31515"/>
                </a:solidFill>
                <a:latin typeface="Cascadia Mono" panose="020B0609020000020004" pitchFamily="49" charset="0"/>
              </a:rPr>
              <a:t>++"</a:t>
            </a:r>
            <a:r>
              <a:rPr lang="en-IN" sz="1600" dirty="0" smtClean="0">
                <a:solidFill>
                  <a:srgbClr val="000000"/>
                </a:solidFill>
                <a:latin typeface="Cascadia Mono" panose="020B0609020000020004" pitchFamily="49" charset="0"/>
              </a:rPr>
              <a:t>, </a:t>
            </a:r>
            <a:r>
              <a:rPr lang="en-IN" sz="1600" dirty="0" smtClean="0">
                <a:solidFill>
                  <a:srgbClr val="A31515"/>
                </a:solidFill>
                <a:latin typeface="Cascadia Mono" panose="020B0609020000020004" pitchFamily="49" charset="0"/>
              </a:rPr>
              <a:t>"MVC Tutorials"</a:t>
            </a:r>
            <a:r>
              <a:rPr lang="en-IN" sz="1600" dirty="0" smtClean="0">
                <a:solidFill>
                  <a:srgbClr val="000000"/>
                </a:solidFill>
                <a:latin typeface="Cascadia Mono" panose="020B0609020000020004" pitchFamily="49" charset="0"/>
              </a:rPr>
              <a:t>, </a:t>
            </a:r>
            <a:r>
              <a:rPr lang="en-IN" sz="1600" dirty="0" smtClean="0">
                <a:solidFill>
                  <a:srgbClr val="A31515"/>
                </a:solidFill>
                <a:latin typeface="Cascadia Mono" panose="020B0609020000020004" pitchFamily="49" charset="0"/>
              </a:rPr>
              <a:t>"Java"</a:t>
            </a:r>
            <a:endParaRPr lang="en-IN" sz="1600" dirty="0" smtClean="0">
              <a:solidFill>
                <a:srgbClr val="000000"/>
              </a:solidFill>
              <a:latin typeface="Cascadia Mono" panose="020B0609020000020004" pitchFamily="49" charset="0"/>
            </a:endParaRPr>
          </a:p>
          <a:p>
            <a:r>
              <a:rPr lang="en-IN" sz="1600" dirty="0" smtClean="0">
                <a:solidFill>
                  <a:srgbClr val="000000"/>
                </a:solidFill>
                <a:latin typeface="Cascadia Mono" panose="020B0609020000020004" pitchFamily="49" charset="0"/>
              </a:rPr>
              <a:t>};</a:t>
            </a:r>
            <a:endParaRPr lang="en-IN" sz="1600" dirty="0">
              <a:solidFill>
                <a:srgbClr val="000000"/>
              </a:solidFill>
              <a:latin typeface="Cascadia Mono" panose="020B0609020000020004" pitchFamily="49" charset="0"/>
            </a:endParaRPr>
          </a:p>
          <a:p>
            <a:endParaRPr lang="en-IN" sz="1600" dirty="0" smtClean="0">
              <a:solidFill>
                <a:srgbClr val="008000"/>
              </a:solidFill>
              <a:latin typeface="Cascadia Mono" panose="020B0609020000020004" pitchFamily="49" charset="0"/>
            </a:endParaRPr>
          </a:p>
          <a:p>
            <a:r>
              <a:rPr lang="en-IN" sz="1600" dirty="0" smtClean="0">
                <a:solidFill>
                  <a:srgbClr val="008000"/>
                </a:solidFill>
                <a:latin typeface="Cascadia Mono" panose="020B0609020000020004" pitchFamily="49" charset="0"/>
              </a:rPr>
              <a:t>// </a:t>
            </a:r>
            <a:r>
              <a:rPr lang="en-IN" sz="1600" dirty="0">
                <a:solidFill>
                  <a:srgbClr val="008000"/>
                </a:solidFill>
                <a:latin typeface="Cascadia Mono" panose="020B0609020000020004" pitchFamily="49" charset="0"/>
              </a:rPr>
              <a:t>LINQ Method Syntax </a:t>
            </a:r>
            <a:endParaRPr lang="en-IN" sz="1600" dirty="0">
              <a:solidFill>
                <a:srgbClr val="000000"/>
              </a:solidFill>
              <a:latin typeface="Cascadia Mono" panose="020B0609020000020004" pitchFamily="49" charset="0"/>
            </a:endParaRPr>
          </a:p>
          <a:p>
            <a:r>
              <a:rPr lang="en-US" sz="1600" dirty="0" err="1" smtClean="0">
                <a:solidFill>
                  <a:srgbClr val="0000FF"/>
                </a:solidFill>
                <a:latin typeface="Cascadia Mono" panose="020B0609020000020004" pitchFamily="49" charset="0"/>
              </a:rPr>
              <a:t>var</a:t>
            </a:r>
            <a:r>
              <a:rPr lang="en-US" sz="1600" dirty="0" smtClean="0">
                <a:solidFill>
                  <a:srgbClr val="000000"/>
                </a:solidFill>
                <a:latin typeface="Cascadia Mono" panose="020B0609020000020004" pitchFamily="49" charset="0"/>
              </a:rPr>
              <a:t> </a:t>
            </a:r>
            <a:r>
              <a:rPr lang="en-US" sz="1600" dirty="0">
                <a:solidFill>
                  <a:srgbClr val="000000"/>
                </a:solidFill>
                <a:latin typeface="Cascadia Mono" panose="020B0609020000020004" pitchFamily="49" charset="0"/>
              </a:rPr>
              <a:t>result = </a:t>
            </a:r>
            <a:r>
              <a:rPr lang="en-US" sz="1600" dirty="0" err="1">
                <a:solidFill>
                  <a:srgbClr val="000000"/>
                </a:solidFill>
                <a:latin typeface="Cascadia Mono" panose="020B0609020000020004" pitchFamily="49" charset="0"/>
              </a:rPr>
              <a:t>stringList.Where</a:t>
            </a:r>
            <a:r>
              <a:rPr lang="en-US" sz="1600" dirty="0">
                <a:solidFill>
                  <a:srgbClr val="000000"/>
                </a:solidFill>
                <a:latin typeface="Cascadia Mono" panose="020B0609020000020004" pitchFamily="49" charset="0"/>
              </a:rPr>
              <a:t>(s =&gt; </a:t>
            </a:r>
            <a:r>
              <a:rPr lang="en-US" sz="1600" dirty="0" err="1">
                <a:solidFill>
                  <a:srgbClr val="000000"/>
                </a:solidFill>
                <a:latin typeface="Cascadia Mono" panose="020B0609020000020004" pitchFamily="49" charset="0"/>
              </a:rPr>
              <a:t>s.Contains</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"Tutorials"</a:t>
            </a:r>
            <a:r>
              <a:rPr lang="en-US" sz="1600" dirty="0">
                <a:solidFill>
                  <a:srgbClr val="000000"/>
                </a:solidFill>
                <a:latin typeface="Cascadia Mono" panose="020B0609020000020004" pitchFamily="49" charset="0"/>
              </a:rPr>
              <a:t>));</a:t>
            </a:r>
            <a:endParaRPr lang="en-IN" sz="1600" dirty="0"/>
          </a:p>
        </p:txBody>
      </p:sp>
      <p:pic>
        <p:nvPicPr>
          <p:cNvPr id="3074" name="Picture 2" descr="https://lh7-us.googleusercontent.com/WbiZA_7XfMHr68eCLhk0ERXsKPcoqkvCv94rHB8EIEJH63ESyJSKYBYWPQQLe1tLI83rUwIX3Rjjhq_-rNgrA9tJfdthTXeVjRCKzBb84at17k4FFge_oDVXSMrpnqGNv4L1uzropyGAdwbXFnz6CI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185" y="3796872"/>
            <a:ext cx="10187498" cy="1550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50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- 2</a:t>
            </a:r>
            <a:endParaRPr lang="en-IN" dirty="0"/>
          </a:p>
        </p:txBody>
      </p:sp>
      <p:sp>
        <p:nvSpPr>
          <p:cNvPr id="3" name="Content Placeholder 2"/>
          <p:cNvSpPr>
            <a:spLocks noGrp="1"/>
          </p:cNvSpPr>
          <p:nvPr>
            <p:ph idx="1"/>
          </p:nvPr>
        </p:nvSpPr>
        <p:spPr/>
        <p:txBody>
          <a:bodyPr/>
          <a:lstStyle/>
          <a:p>
            <a:r>
              <a:rPr lang="en-US" dirty="0"/>
              <a:t>LINQ query that returns a collection of </a:t>
            </a:r>
            <a:r>
              <a:rPr lang="en-US" dirty="0" smtClean="0"/>
              <a:t>students </a:t>
            </a:r>
            <a:endParaRPr lang="en-IN" dirty="0"/>
          </a:p>
        </p:txBody>
      </p:sp>
      <p:sp>
        <p:nvSpPr>
          <p:cNvPr id="5" name="Rectangle 4"/>
          <p:cNvSpPr/>
          <p:nvPr/>
        </p:nvSpPr>
        <p:spPr>
          <a:xfrm>
            <a:off x="405025" y="1221847"/>
            <a:ext cx="11631331" cy="5078313"/>
          </a:xfrm>
          <a:prstGeom prst="rect">
            <a:avLst/>
          </a:prstGeom>
        </p:spPr>
        <p:txBody>
          <a:bodyPr wrap="square">
            <a:spAutoFit/>
          </a:bodyPr>
          <a:lstStyle/>
          <a:p>
            <a:r>
              <a:rPr lang="en-IN" dirty="0" smtClean="0">
                <a:solidFill>
                  <a:srgbClr val="0000FF"/>
                </a:solidFill>
                <a:latin typeface="Cascadia Mono" panose="020B0609020000020004" pitchFamily="49" charset="0"/>
              </a:rPr>
              <a:t>public</a:t>
            </a:r>
            <a:r>
              <a:rPr lang="en-IN" dirty="0" smtClean="0">
                <a:solidFill>
                  <a:srgbClr val="000000"/>
                </a:solidFill>
                <a:latin typeface="Cascadia Mono" panose="020B0609020000020004" pitchFamily="49" charset="0"/>
              </a:rPr>
              <a:t> </a:t>
            </a:r>
            <a:r>
              <a:rPr lang="en-IN" dirty="0" smtClean="0">
                <a:solidFill>
                  <a:srgbClr val="0000FF"/>
                </a:solidFill>
                <a:latin typeface="Cascadia Mono" panose="020B0609020000020004" pitchFamily="49" charset="0"/>
              </a:rPr>
              <a:t>class</a:t>
            </a:r>
            <a:r>
              <a:rPr lang="en-IN" dirty="0" smtClean="0">
                <a:solidFill>
                  <a:srgbClr val="000000"/>
                </a:solidFill>
                <a:latin typeface="Cascadia Mono" panose="020B0609020000020004" pitchFamily="49" charset="0"/>
              </a:rPr>
              <a:t> </a:t>
            </a:r>
            <a:r>
              <a:rPr lang="en-IN" dirty="0" smtClean="0">
                <a:solidFill>
                  <a:srgbClr val="2B91AF"/>
                </a:solidFill>
                <a:latin typeface="Cascadia Mono" panose="020B0609020000020004" pitchFamily="49" charset="0"/>
              </a:rPr>
              <a:t>Student</a:t>
            </a:r>
            <a:endParaRPr lang="en-IN" dirty="0" smtClean="0">
              <a:solidFill>
                <a:srgbClr val="000000"/>
              </a:solidFill>
              <a:latin typeface="Cascadia Mono" panose="020B0609020000020004" pitchFamily="49" charset="0"/>
            </a:endParaRPr>
          </a:p>
          <a:p>
            <a:r>
              <a:rPr lang="en-IN" dirty="0" smtClean="0">
                <a:solidFill>
                  <a:srgbClr val="000000"/>
                </a:solidFill>
                <a:latin typeface="Cascadia Mono" panose="020B0609020000020004" pitchFamily="49" charset="0"/>
              </a:rPr>
              <a:t>{</a:t>
            </a:r>
          </a:p>
          <a:p>
            <a:r>
              <a:rPr lang="en-US" dirty="0" smtClean="0">
                <a:solidFill>
                  <a:srgbClr val="0000FF"/>
                </a:solidFill>
                <a:latin typeface="Cascadia Mono" panose="020B0609020000020004" pitchFamily="49" charset="0"/>
              </a:rPr>
              <a:t>	public</a:t>
            </a:r>
            <a:r>
              <a:rPr lang="en-US" dirty="0" smtClean="0">
                <a:solidFill>
                  <a:srgbClr val="000000"/>
                </a:solidFill>
                <a:latin typeface="Cascadia Mono" panose="020B0609020000020004" pitchFamily="49" charset="0"/>
              </a:rPr>
              <a:t> </a:t>
            </a:r>
            <a:r>
              <a:rPr lang="en-US" dirty="0" err="1" smtClean="0">
                <a:solidFill>
                  <a:srgbClr val="0000FF"/>
                </a:solidFill>
                <a:latin typeface="Cascadia Mono" panose="020B0609020000020004" pitchFamily="49" charset="0"/>
              </a:rPr>
              <a:t>int</a:t>
            </a:r>
            <a:r>
              <a:rPr lang="en-US" dirty="0" smtClean="0">
                <a:solidFill>
                  <a:srgbClr val="000000"/>
                </a:solidFill>
                <a:latin typeface="Cascadia Mono" panose="020B0609020000020004" pitchFamily="49" charset="0"/>
              </a:rPr>
              <a:t> </a:t>
            </a:r>
            <a:r>
              <a:rPr lang="en-US" dirty="0" err="1" smtClean="0">
                <a:solidFill>
                  <a:srgbClr val="000000"/>
                </a:solidFill>
                <a:latin typeface="Cascadia Mono" panose="020B0609020000020004" pitchFamily="49" charset="0"/>
              </a:rPr>
              <a:t>StudentID</a:t>
            </a:r>
            <a:r>
              <a:rPr lang="en-US" dirty="0" smtClean="0">
                <a:solidFill>
                  <a:srgbClr val="000000"/>
                </a:solidFill>
                <a:latin typeface="Cascadia Mono" panose="020B0609020000020004" pitchFamily="49" charset="0"/>
              </a:rPr>
              <a:t> { </a:t>
            </a:r>
            <a:r>
              <a:rPr lang="en-US" dirty="0" smtClean="0">
                <a:solidFill>
                  <a:srgbClr val="0000FF"/>
                </a:solidFill>
                <a:latin typeface="Cascadia Mono" panose="020B0609020000020004" pitchFamily="49" charset="0"/>
              </a:rPr>
              <a:t>get</a:t>
            </a:r>
            <a:r>
              <a:rPr lang="en-US" dirty="0" smtClean="0">
                <a:solidFill>
                  <a:srgbClr val="000000"/>
                </a:solidFill>
                <a:latin typeface="Cascadia Mono" panose="020B0609020000020004" pitchFamily="49" charset="0"/>
              </a:rPr>
              <a:t>; </a:t>
            </a:r>
            <a:r>
              <a:rPr lang="en-US" dirty="0" smtClean="0">
                <a:solidFill>
                  <a:srgbClr val="0000FF"/>
                </a:solidFill>
                <a:latin typeface="Cascadia Mono" panose="020B0609020000020004" pitchFamily="49" charset="0"/>
              </a:rPr>
              <a:t>set</a:t>
            </a:r>
            <a:r>
              <a:rPr lang="en-US" dirty="0" smtClean="0">
                <a:solidFill>
                  <a:srgbClr val="000000"/>
                </a:solidFill>
                <a:latin typeface="Cascadia Mono" panose="020B0609020000020004" pitchFamily="49" charset="0"/>
              </a:rPr>
              <a:t>; }</a:t>
            </a:r>
          </a:p>
          <a:p>
            <a:r>
              <a:rPr lang="en-US" dirty="0" smtClean="0">
                <a:solidFill>
                  <a:srgbClr val="000000"/>
                </a:solidFill>
                <a:latin typeface="Cascadia Mono" panose="020B0609020000020004" pitchFamily="49" charset="0"/>
              </a:rPr>
              <a:t>       </a:t>
            </a:r>
            <a:r>
              <a:rPr lang="en-US" dirty="0" smtClean="0">
                <a:solidFill>
                  <a:srgbClr val="0000FF"/>
                </a:solidFill>
                <a:latin typeface="Cascadia Mono" panose="020B0609020000020004" pitchFamily="49" charset="0"/>
              </a:rPr>
              <a:t>public</a:t>
            </a:r>
            <a:r>
              <a:rPr lang="en-US" dirty="0" smtClean="0">
                <a:solidFill>
                  <a:srgbClr val="000000"/>
                </a:solidFill>
                <a:latin typeface="Cascadia Mono" panose="020B0609020000020004" pitchFamily="49" charset="0"/>
              </a:rPr>
              <a:t> </a:t>
            </a:r>
            <a:r>
              <a:rPr lang="en-US" dirty="0" smtClean="0">
                <a:solidFill>
                  <a:srgbClr val="0000FF"/>
                </a:solidFill>
                <a:latin typeface="Cascadia Mono" panose="020B0609020000020004" pitchFamily="49" charset="0"/>
              </a:rPr>
              <a:t>string</a:t>
            </a:r>
            <a:r>
              <a:rPr lang="en-US" dirty="0" smtClean="0">
                <a:solidFill>
                  <a:srgbClr val="000000"/>
                </a:solidFill>
                <a:latin typeface="Cascadia Mono" panose="020B0609020000020004" pitchFamily="49" charset="0"/>
              </a:rPr>
              <a:t> </a:t>
            </a:r>
            <a:r>
              <a:rPr lang="en-US" dirty="0" err="1" smtClean="0">
                <a:solidFill>
                  <a:srgbClr val="000000"/>
                </a:solidFill>
                <a:latin typeface="Cascadia Mono" panose="020B0609020000020004" pitchFamily="49" charset="0"/>
              </a:rPr>
              <a:t>StudentName</a:t>
            </a:r>
            <a:r>
              <a:rPr lang="en-US" dirty="0" smtClean="0">
                <a:solidFill>
                  <a:srgbClr val="000000"/>
                </a:solidFill>
                <a:latin typeface="Cascadia Mono" panose="020B0609020000020004" pitchFamily="49" charset="0"/>
              </a:rPr>
              <a:t> { </a:t>
            </a:r>
            <a:r>
              <a:rPr lang="en-US" dirty="0" smtClean="0">
                <a:solidFill>
                  <a:srgbClr val="0000FF"/>
                </a:solidFill>
                <a:latin typeface="Cascadia Mono" panose="020B0609020000020004" pitchFamily="49" charset="0"/>
              </a:rPr>
              <a:t>get</a:t>
            </a:r>
            <a:r>
              <a:rPr lang="en-US" dirty="0" smtClean="0">
                <a:solidFill>
                  <a:srgbClr val="000000"/>
                </a:solidFill>
                <a:latin typeface="Cascadia Mono" panose="020B0609020000020004" pitchFamily="49" charset="0"/>
              </a:rPr>
              <a:t>; </a:t>
            </a:r>
            <a:r>
              <a:rPr lang="en-US" dirty="0" smtClean="0">
                <a:solidFill>
                  <a:srgbClr val="0000FF"/>
                </a:solidFill>
                <a:latin typeface="Cascadia Mono" panose="020B0609020000020004" pitchFamily="49" charset="0"/>
              </a:rPr>
              <a:t>set</a:t>
            </a:r>
            <a:r>
              <a:rPr lang="en-US" dirty="0" smtClean="0">
                <a:solidFill>
                  <a:srgbClr val="000000"/>
                </a:solidFill>
                <a:latin typeface="Cascadia Mono" panose="020B0609020000020004" pitchFamily="49" charset="0"/>
              </a:rPr>
              <a:t>; }</a:t>
            </a:r>
          </a:p>
          <a:p>
            <a:r>
              <a:rPr lang="en-US" dirty="0" smtClean="0">
                <a:solidFill>
                  <a:srgbClr val="000000"/>
                </a:solidFill>
                <a:latin typeface="Cascadia Mono" panose="020B0609020000020004" pitchFamily="49" charset="0"/>
              </a:rPr>
              <a:t>       </a:t>
            </a:r>
            <a:r>
              <a:rPr lang="en-US" dirty="0" smtClean="0">
                <a:solidFill>
                  <a:srgbClr val="0000FF"/>
                </a:solidFill>
                <a:latin typeface="Cascadia Mono" panose="020B0609020000020004" pitchFamily="49" charset="0"/>
              </a:rPr>
              <a:t>public</a:t>
            </a:r>
            <a:r>
              <a:rPr lang="en-US" dirty="0" smtClean="0">
                <a:solidFill>
                  <a:srgbClr val="000000"/>
                </a:solidFill>
                <a:latin typeface="Cascadia Mono" panose="020B0609020000020004" pitchFamily="49" charset="0"/>
              </a:rPr>
              <a:t> </a:t>
            </a:r>
            <a:r>
              <a:rPr lang="en-US" dirty="0" err="1" smtClean="0">
                <a:solidFill>
                  <a:srgbClr val="0000FF"/>
                </a:solidFill>
                <a:latin typeface="Cascadia Mono" panose="020B0609020000020004" pitchFamily="49" charset="0"/>
              </a:rPr>
              <a:t>int</a:t>
            </a:r>
            <a:r>
              <a:rPr lang="en-US" dirty="0" smtClean="0">
                <a:solidFill>
                  <a:srgbClr val="000000"/>
                </a:solidFill>
                <a:latin typeface="Cascadia Mono" panose="020B0609020000020004" pitchFamily="49" charset="0"/>
              </a:rPr>
              <a:t> Age { </a:t>
            </a:r>
            <a:r>
              <a:rPr lang="en-US" dirty="0" smtClean="0">
                <a:solidFill>
                  <a:srgbClr val="0000FF"/>
                </a:solidFill>
                <a:latin typeface="Cascadia Mono" panose="020B0609020000020004" pitchFamily="49" charset="0"/>
              </a:rPr>
              <a:t>get</a:t>
            </a:r>
            <a:r>
              <a:rPr lang="en-US" dirty="0" smtClean="0">
                <a:solidFill>
                  <a:srgbClr val="000000"/>
                </a:solidFill>
                <a:latin typeface="Cascadia Mono" panose="020B0609020000020004" pitchFamily="49" charset="0"/>
              </a:rPr>
              <a:t>; </a:t>
            </a:r>
            <a:r>
              <a:rPr lang="en-US" dirty="0" smtClean="0">
                <a:solidFill>
                  <a:srgbClr val="0000FF"/>
                </a:solidFill>
                <a:latin typeface="Cascadia Mono" panose="020B0609020000020004" pitchFamily="49" charset="0"/>
              </a:rPr>
              <a:t>set</a:t>
            </a:r>
            <a:r>
              <a:rPr lang="en-US" dirty="0" smtClean="0">
                <a:solidFill>
                  <a:srgbClr val="000000"/>
                </a:solidFill>
                <a:latin typeface="Cascadia Mono" panose="020B0609020000020004" pitchFamily="49" charset="0"/>
              </a:rPr>
              <a:t>; }</a:t>
            </a:r>
          </a:p>
          <a:p>
            <a:r>
              <a:rPr lang="en-US" dirty="0" smtClean="0">
                <a:solidFill>
                  <a:srgbClr val="000000"/>
                </a:solidFill>
                <a:latin typeface="Cascadia Mono" panose="020B0609020000020004" pitchFamily="49" charset="0"/>
              </a:rPr>
              <a:t>}</a:t>
            </a:r>
          </a:p>
          <a:p>
            <a:r>
              <a:rPr lang="en-IN" dirty="0" smtClean="0">
                <a:solidFill>
                  <a:srgbClr val="0000FF"/>
                </a:solidFill>
                <a:latin typeface="Cascadia Mono" panose="020B0609020000020004" pitchFamily="49" charset="0"/>
              </a:rPr>
              <a:t>public</a:t>
            </a:r>
            <a:r>
              <a:rPr lang="en-IN" dirty="0" smtClean="0">
                <a:solidFill>
                  <a:srgbClr val="000000"/>
                </a:solidFill>
                <a:latin typeface="Cascadia Mono" panose="020B0609020000020004" pitchFamily="49" charset="0"/>
              </a:rPr>
              <a:t> </a:t>
            </a:r>
            <a:r>
              <a:rPr lang="en-IN" dirty="0" smtClean="0">
                <a:solidFill>
                  <a:srgbClr val="0000FF"/>
                </a:solidFill>
                <a:latin typeface="Cascadia Mono" panose="020B0609020000020004" pitchFamily="49" charset="0"/>
              </a:rPr>
              <a:t>class</a:t>
            </a:r>
            <a:r>
              <a:rPr lang="en-IN" dirty="0" smtClean="0">
                <a:solidFill>
                  <a:srgbClr val="000000"/>
                </a:solidFill>
                <a:latin typeface="Cascadia Mono" panose="020B0609020000020004" pitchFamily="49" charset="0"/>
              </a:rPr>
              <a:t> </a:t>
            </a:r>
            <a:r>
              <a:rPr lang="en-IN" dirty="0" smtClean="0">
                <a:solidFill>
                  <a:srgbClr val="2B91AF"/>
                </a:solidFill>
                <a:latin typeface="Cascadia Mono" panose="020B0609020000020004" pitchFamily="49" charset="0"/>
              </a:rPr>
              <a:t>Program</a:t>
            </a:r>
            <a:endParaRPr lang="en-IN" dirty="0" smtClean="0">
              <a:solidFill>
                <a:srgbClr val="000000"/>
              </a:solidFill>
              <a:latin typeface="Cascadia Mono" panose="020B0609020000020004" pitchFamily="49" charset="0"/>
            </a:endParaRPr>
          </a:p>
          <a:p>
            <a:r>
              <a:rPr lang="en-IN" dirty="0" smtClean="0">
                <a:solidFill>
                  <a:srgbClr val="000000"/>
                </a:solidFill>
                <a:latin typeface="Cascadia Mono" panose="020B0609020000020004" pitchFamily="49" charset="0"/>
              </a:rPr>
              <a:t>    {</a:t>
            </a:r>
          </a:p>
          <a:p>
            <a:r>
              <a:rPr lang="en-IN" dirty="0" smtClean="0">
                <a:solidFill>
                  <a:srgbClr val="000000"/>
                </a:solidFill>
                <a:latin typeface="Cascadia Mono" panose="020B0609020000020004" pitchFamily="49" charset="0"/>
              </a:rPr>
              <a:t>        </a:t>
            </a:r>
            <a:r>
              <a:rPr lang="en-IN" dirty="0" smtClean="0">
                <a:solidFill>
                  <a:srgbClr val="0000FF"/>
                </a:solidFill>
                <a:latin typeface="Cascadia Mono" panose="020B0609020000020004" pitchFamily="49" charset="0"/>
              </a:rPr>
              <a:t>static</a:t>
            </a:r>
            <a:r>
              <a:rPr lang="en-IN" dirty="0" smtClean="0">
                <a:solidFill>
                  <a:srgbClr val="000000"/>
                </a:solidFill>
                <a:latin typeface="Cascadia Mono" panose="020B0609020000020004" pitchFamily="49" charset="0"/>
              </a:rPr>
              <a:t> </a:t>
            </a:r>
            <a:r>
              <a:rPr lang="en-IN" dirty="0" smtClean="0">
                <a:solidFill>
                  <a:srgbClr val="0000FF"/>
                </a:solidFill>
                <a:latin typeface="Cascadia Mono" panose="020B0609020000020004" pitchFamily="49" charset="0"/>
              </a:rPr>
              <a:t>void</a:t>
            </a:r>
            <a:r>
              <a:rPr lang="en-IN" dirty="0" smtClean="0">
                <a:solidFill>
                  <a:srgbClr val="000000"/>
                </a:solidFill>
                <a:latin typeface="Cascadia Mono" panose="020B0609020000020004" pitchFamily="49" charset="0"/>
              </a:rPr>
              <a:t> Main(</a:t>
            </a:r>
            <a:r>
              <a:rPr lang="en-IN" dirty="0" smtClean="0">
                <a:solidFill>
                  <a:srgbClr val="0000FF"/>
                </a:solidFill>
                <a:latin typeface="Cascadia Mono" panose="020B0609020000020004" pitchFamily="49" charset="0"/>
              </a:rPr>
              <a:t>string</a:t>
            </a:r>
            <a:r>
              <a:rPr lang="en-IN" dirty="0" smtClean="0">
                <a:solidFill>
                  <a:srgbClr val="000000"/>
                </a:solidFill>
                <a:latin typeface="Cascadia Mono" panose="020B0609020000020004" pitchFamily="49" charset="0"/>
              </a:rPr>
              <a:t>[] </a:t>
            </a:r>
            <a:r>
              <a:rPr lang="en-IN" dirty="0" err="1" smtClean="0">
                <a:solidFill>
                  <a:srgbClr val="000000"/>
                </a:solidFill>
                <a:latin typeface="Cascadia Mono" panose="020B0609020000020004" pitchFamily="49" charset="0"/>
              </a:rPr>
              <a:t>args</a:t>
            </a:r>
            <a:r>
              <a:rPr lang="en-IN" dirty="0" smtClean="0">
                <a:solidFill>
                  <a:srgbClr val="000000"/>
                </a:solidFill>
                <a:latin typeface="Cascadia Mono" panose="020B0609020000020004" pitchFamily="49" charset="0"/>
              </a:rPr>
              <a:t>)</a:t>
            </a:r>
          </a:p>
          <a:p>
            <a:r>
              <a:rPr lang="en-IN" dirty="0" smtClean="0">
                <a:solidFill>
                  <a:srgbClr val="000000"/>
                </a:solidFill>
                <a:latin typeface="Cascadia Mono" panose="020B0609020000020004" pitchFamily="49" charset="0"/>
              </a:rPr>
              <a:t>        {</a:t>
            </a:r>
          </a:p>
          <a:p>
            <a:r>
              <a:rPr lang="en-IN" dirty="0" smtClean="0">
                <a:solidFill>
                  <a:srgbClr val="000000"/>
                </a:solidFill>
                <a:latin typeface="Cascadia Mono" panose="020B0609020000020004" pitchFamily="49" charset="0"/>
              </a:rPr>
              <a:t>            </a:t>
            </a:r>
            <a:r>
              <a:rPr lang="en-IN" dirty="0" smtClean="0">
                <a:solidFill>
                  <a:srgbClr val="008000"/>
                </a:solidFill>
                <a:latin typeface="Cascadia Mono" panose="020B0609020000020004" pitchFamily="49" charset="0"/>
              </a:rPr>
              <a:t>// Student collection </a:t>
            </a:r>
            <a:endParaRPr lang="en-IN" dirty="0" smtClean="0">
              <a:solidFill>
                <a:srgbClr val="000000"/>
              </a:solidFill>
              <a:latin typeface="Cascadia Mono" panose="020B0609020000020004" pitchFamily="49" charset="0"/>
            </a:endParaRPr>
          </a:p>
          <a:p>
            <a:r>
              <a:rPr lang="en-IN" dirty="0" smtClean="0">
                <a:solidFill>
                  <a:srgbClr val="000000"/>
                </a:solidFill>
                <a:latin typeface="Cascadia Mono" panose="020B0609020000020004" pitchFamily="49" charset="0"/>
              </a:rPr>
              <a:t>            </a:t>
            </a:r>
            <a:r>
              <a:rPr lang="en-IN" dirty="0" err="1" smtClean="0">
                <a:solidFill>
                  <a:schemeClr val="tx2">
                    <a:lumMod val="60000"/>
                    <a:lumOff val="40000"/>
                  </a:schemeClr>
                </a:solidFill>
                <a:latin typeface="Cascadia Mono" panose="020B0609020000020004" pitchFamily="49" charset="0"/>
              </a:rPr>
              <a:t>IList</a:t>
            </a:r>
            <a:r>
              <a:rPr lang="en-IN" dirty="0" smtClean="0">
                <a:solidFill>
                  <a:srgbClr val="000000"/>
                </a:solidFill>
                <a:latin typeface="Cascadia Mono" panose="020B0609020000020004" pitchFamily="49" charset="0"/>
              </a:rPr>
              <a:t>&lt;</a:t>
            </a:r>
            <a:r>
              <a:rPr lang="en-IN" dirty="0" smtClean="0">
                <a:solidFill>
                  <a:schemeClr val="tx2">
                    <a:lumMod val="60000"/>
                    <a:lumOff val="40000"/>
                  </a:schemeClr>
                </a:solidFill>
                <a:latin typeface="Cascadia Mono" panose="020B0609020000020004" pitchFamily="49" charset="0"/>
              </a:rPr>
              <a:t>Student</a:t>
            </a:r>
            <a:r>
              <a:rPr lang="en-IN" dirty="0" smtClean="0">
                <a:solidFill>
                  <a:srgbClr val="000000"/>
                </a:solidFill>
                <a:latin typeface="Cascadia Mono" panose="020B0609020000020004" pitchFamily="49" charset="0"/>
              </a:rPr>
              <a:t>&gt; </a:t>
            </a:r>
            <a:r>
              <a:rPr lang="en-IN" dirty="0" err="1" smtClean="0">
                <a:solidFill>
                  <a:srgbClr val="000000"/>
                </a:solidFill>
                <a:latin typeface="Cascadia Mono" panose="020B0609020000020004" pitchFamily="49" charset="0"/>
              </a:rPr>
              <a:t>studentList</a:t>
            </a:r>
            <a:r>
              <a:rPr lang="en-IN" dirty="0" smtClean="0">
                <a:solidFill>
                  <a:srgbClr val="000000"/>
                </a:solidFill>
                <a:latin typeface="Cascadia Mono" panose="020B0609020000020004" pitchFamily="49" charset="0"/>
              </a:rPr>
              <a:t> = </a:t>
            </a:r>
            <a:r>
              <a:rPr lang="en-IN" dirty="0" smtClean="0">
                <a:solidFill>
                  <a:srgbClr val="0000FF"/>
                </a:solidFill>
                <a:latin typeface="Cascadia Mono" panose="020B0609020000020004" pitchFamily="49" charset="0"/>
              </a:rPr>
              <a:t>new</a:t>
            </a:r>
            <a:r>
              <a:rPr lang="en-IN" dirty="0" smtClean="0">
                <a:solidFill>
                  <a:srgbClr val="000000"/>
                </a:solidFill>
                <a:latin typeface="Cascadia Mono" panose="020B0609020000020004" pitchFamily="49" charset="0"/>
              </a:rPr>
              <a:t> </a:t>
            </a:r>
            <a:r>
              <a:rPr lang="en-IN" dirty="0" smtClean="0">
                <a:solidFill>
                  <a:schemeClr val="tx2">
                    <a:lumMod val="60000"/>
                    <a:lumOff val="40000"/>
                  </a:schemeClr>
                </a:solidFill>
                <a:latin typeface="Cascadia Mono" panose="020B0609020000020004" pitchFamily="49" charset="0"/>
              </a:rPr>
              <a:t>List</a:t>
            </a:r>
            <a:r>
              <a:rPr lang="en-IN" dirty="0" smtClean="0">
                <a:solidFill>
                  <a:srgbClr val="000000"/>
                </a:solidFill>
                <a:latin typeface="Cascadia Mono" panose="020B0609020000020004" pitchFamily="49" charset="0"/>
              </a:rPr>
              <a:t>&lt;</a:t>
            </a:r>
            <a:r>
              <a:rPr lang="en-IN" dirty="0" smtClean="0">
                <a:solidFill>
                  <a:schemeClr val="tx2">
                    <a:lumMod val="60000"/>
                    <a:lumOff val="40000"/>
                  </a:schemeClr>
                </a:solidFill>
                <a:latin typeface="Cascadia Mono" panose="020B0609020000020004" pitchFamily="49" charset="0"/>
              </a:rPr>
              <a:t>Student</a:t>
            </a:r>
            <a:r>
              <a:rPr lang="en-IN" dirty="0" smtClean="0">
                <a:solidFill>
                  <a:srgbClr val="000000"/>
                </a:solidFill>
                <a:latin typeface="Cascadia Mono" panose="020B0609020000020004" pitchFamily="49" charset="0"/>
              </a:rPr>
              <a:t>&gt;(){</a:t>
            </a:r>
          </a:p>
          <a:p>
            <a:r>
              <a:rPr lang="en-IN" dirty="0" smtClean="0">
                <a:solidFill>
                  <a:srgbClr val="000000"/>
                </a:solidFill>
                <a:latin typeface="Cascadia Mono" panose="020B0609020000020004" pitchFamily="49" charset="0"/>
              </a:rPr>
              <a:t>                  </a:t>
            </a:r>
            <a:r>
              <a:rPr lang="en-IN" dirty="0" smtClean="0">
                <a:solidFill>
                  <a:srgbClr val="0000FF"/>
                </a:solidFill>
                <a:latin typeface="Cascadia Mono" panose="020B0609020000020004" pitchFamily="49" charset="0"/>
              </a:rPr>
              <a:t>new</a:t>
            </a:r>
            <a:r>
              <a:rPr lang="en-IN" dirty="0" smtClean="0">
                <a:solidFill>
                  <a:srgbClr val="000000"/>
                </a:solidFill>
                <a:latin typeface="Cascadia Mono" panose="020B0609020000020004" pitchFamily="49" charset="0"/>
              </a:rPr>
              <a:t> </a:t>
            </a:r>
            <a:r>
              <a:rPr lang="en-IN" dirty="0" smtClean="0">
                <a:solidFill>
                  <a:schemeClr val="tx2">
                    <a:lumMod val="60000"/>
                    <a:lumOff val="40000"/>
                  </a:schemeClr>
                </a:solidFill>
                <a:latin typeface="Cascadia Mono" panose="020B0609020000020004" pitchFamily="49" charset="0"/>
              </a:rPr>
              <a:t>Student</a:t>
            </a:r>
            <a:r>
              <a:rPr lang="en-IN" dirty="0" smtClean="0">
                <a:solidFill>
                  <a:srgbClr val="000000"/>
                </a:solidFill>
                <a:latin typeface="Cascadia Mono" panose="020B0609020000020004" pitchFamily="49" charset="0"/>
              </a:rPr>
              <a:t>() { </a:t>
            </a:r>
            <a:r>
              <a:rPr lang="en-IN" dirty="0" err="1" smtClean="0">
                <a:solidFill>
                  <a:srgbClr val="000000"/>
                </a:solidFill>
                <a:latin typeface="Cascadia Mono" panose="020B0609020000020004" pitchFamily="49" charset="0"/>
              </a:rPr>
              <a:t>StudentID</a:t>
            </a:r>
            <a:r>
              <a:rPr lang="en-IN" dirty="0" smtClean="0">
                <a:solidFill>
                  <a:srgbClr val="000000"/>
                </a:solidFill>
                <a:latin typeface="Cascadia Mono" panose="020B0609020000020004" pitchFamily="49" charset="0"/>
              </a:rPr>
              <a:t> = 1, </a:t>
            </a:r>
            <a:r>
              <a:rPr lang="en-IN" dirty="0" err="1" smtClean="0">
                <a:solidFill>
                  <a:srgbClr val="000000"/>
                </a:solidFill>
                <a:latin typeface="Cascadia Mono" panose="020B0609020000020004" pitchFamily="49" charset="0"/>
              </a:rPr>
              <a:t>StudentName</a:t>
            </a:r>
            <a:r>
              <a:rPr lang="en-IN" dirty="0" smtClean="0">
                <a:solidFill>
                  <a:srgbClr val="000000"/>
                </a:solidFill>
                <a:latin typeface="Cascadia Mono" panose="020B0609020000020004" pitchFamily="49" charset="0"/>
              </a:rPr>
              <a:t> = </a:t>
            </a:r>
            <a:r>
              <a:rPr lang="en-IN" dirty="0" smtClean="0">
                <a:solidFill>
                  <a:srgbClr val="A31515"/>
                </a:solidFill>
                <a:latin typeface="Cascadia Mono" panose="020B0609020000020004" pitchFamily="49" charset="0"/>
              </a:rPr>
              <a:t>"Raj"</a:t>
            </a:r>
            <a:r>
              <a:rPr lang="en-IN" dirty="0" smtClean="0">
                <a:solidFill>
                  <a:srgbClr val="000000"/>
                </a:solidFill>
                <a:latin typeface="Cascadia Mono" panose="020B0609020000020004" pitchFamily="49" charset="0"/>
              </a:rPr>
              <a:t>, Age = 19}</a:t>
            </a:r>
          </a:p>
          <a:p>
            <a:r>
              <a:rPr lang="en-IN" dirty="0" smtClean="0">
                <a:solidFill>
                  <a:srgbClr val="000000"/>
                </a:solidFill>
                <a:latin typeface="Cascadia Mono" panose="020B0609020000020004" pitchFamily="49" charset="0"/>
              </a:rPr>
              <a:t>                , </a:t>
            </a:r>
            <a:r>
              <a:rPr lang="en-IN" dirty="0" smtClean="0">
                <a:solidFill>
                  <a:srgbClr val="0000FF"/>
                </a:solidFill>
                <a:latin typeface="Cascadia Mono" panose="020B0609020000020004" pitchFamily="49" charset="0"/>
              </a:rPr>
              <a:t>new</a:t>
            </a:r>
            <a:r>
              <a:rPr lang="en-IN" dirty="0" smtClean="0">
                <a:solidFill>
                  <a:srgbClr val="000000"/>
                </a:solidFill>
                <a:latin typeface="Cascadia Mono" panose="020B0609020000020004" pitchFamily="49" charset="0"/>
              </a:rPr>
              <a:t> </a:t>
            </a:r>
            <a:r>
              <a:rPr lang="en-IN" dirty="0" smtClean="0">
                <a:solidFill>
                  <a:schemeClr val="tx2">
                    <a:lumMod val="60000"/>
                    <a:lumOff val="40000"/>
                  </a:schemeClr>
                </a:solidFill>
                <a:latin typeface="Cascadia Mono" panose="020B0609020000020004" pitchFamily="49" charset="0"/>
              </a:rPr>
              <a:t>Student</a:t>
            </a:r>
            <a:r>
              <a:rPr lang="en-IN" dirty="0" smtClean="0">
                <a:solidFill>
                  <a:srgbClr val="000000"/>
                </a:solidFill>
                <a:latin typeface="Cascadia Mono" panose="020B0609020000020004" pitchFamily="49" charset="0"/>
              </a:rPr>
              <a:t>() { </a:t>
            </a:r>
            <a:r>
              <a:rPr lang="en-IN" dirty="0" err="1" smtClean="0">
                <a:solidFill>
                  <a:srgbClr val="000000"/>
                </a:solidFill>
                <a:latin typeface="Cascadia Mono" panose="020B0609020000020004" pitchFamily="49" charset="0"/>
              </a:rPr>
              <a:t>StudentID</a:t>
            </a:r>
            <a:r>
              <a:rPr lang="en-IN" dirty="0" smtClean="0">
                <a:solidFill>
                  <a:srgbClr val="000000"/>
                </a:solidFill>
                <a:latin typeface="Cascadia Mono" panose="020B0609020000020004" pitchFamily="49" charset="0"/>
              </a:rPr>
              <a:t> = 2, </a:t>
            </a:r>
            <a:r>
              <a:rPr lang="en-IN" dirty="0" err="1" smtClean="0">
                <a:solidFill>
                  <a:srgbClr val="000000"/>
                </a:solidFill>
                <a:latin typeface="Cascadia Mono" panose="020B0609020000020004" pitchFamily="49" charset="0"/>
              </a:rPr>
              <a:t>StudentName</a:t>
            </a:r>
            <a:r>
              <a:rPr lang="en-IN" dirty="0" smtClean="0">
                <a:solidFill>
                  <a:srgbClr val="000000"/>
                </a:solidFill>
                <a:latin typeface="Cascadia Mono" panose="020B0609020000020004" pitchFamily="49" charset="0"/>
              </a:rPr>
              <a:t> = </a:t>
            </a:r>
            <a:r>
              <a:rPr lang="en-IN" dirty="0" smtClean="0">
                <a:solidFill>
                  <a:srgbClr val="A31515"/>
                </a:solidFill>
                <a:latin typeface="Cascadia Mono" panose="020B0609020000020004" pitchFamily="49" charset="0"/>
              </a:rPr>
              <a:t>"Karan"</a:t>
            </a:r>
            <a:r>
              <a:rPr lang="en-IN" dirty="0" smtClean="0">
                <a:solidFill>
                  <a:srgbClr val="000000"/>
                </a:solidFill>
                <a:latin typeface="Cascadia Mono" panose="020B0609020000020004" pitchFamily="49" charset="0"/>
              </a:rPr>
              <a:t>, Age = 23 }</a:t>
            </a:r>
          </a:p>
          <a:p>
            <a:r>
              <a:rPr lang="en-US" dirty="0" smtClean="0">
                <a:solidFill>
                  <a:srgbClr val="000000"/>
                </a:solidFill>
                <a:latin typeface="Cascadia Mono" panose="020B0609020000020004" pitchFamily="49" charset="0"/>
              </a:rPr>
              <a:t>                , </a:t>
            </a:r>
            <a:r>
              <a:rPr lang="en-US" dirty="0" smtClean="0">
                <a:solidFill>
                  <a:srgbClr val="0000FF"/>
                </a:solidFill>
                <a:latin typeface="Cascadia Mono" panose="020B0609020000020004" pitchFamily="49" charset="0"/>
              </a:rPr>
              <a:t>new</a:t>
            </a:r>
            <a:r>
              <a:rPr lang="en-US" dirty="0" smtClean="0">
                <a:solidFill>
                  <a:srgbClr val="000000"/>
                </a:solidFill>
                <a:latin typeface="Cascadia Mono" panose="020B0609020000020004" pitchFamily="49" charset="0"/>
              </a:rPr>
              <a:t> </a:t>
            </a:r>
            <a:r>
              <a:rPr lang="en-IN" dirty="0" smtClean="0">
                <a:solidFill>
                  <a:schemeClr val="tx2">
                    <a:lumMod val="60000"/>
                    <a:lumOff val="40000"/>
                  </a:schemeClr>
                </a:solidFill>
                <a:latin typeface="Cascadia Mono" panose="020B0609020000020004" pitchFamily="49" charset="0"/>
              </a:rPr>
              <a:t>Student</a:t>
            </a:r>
            <a:r>
              <a:rPr lang="en-US" dirty="0" smtClean="0">
                <a:solidFill>
                  <a:srgbClr val="000000"/>
                </a:solidFill>
                <a:latin typeface="Cascadia Mono" panose="020B0609020000020004" pitchFamily="49" charset="0"/>
              </a:rPr>
              <a:t>() { </a:t>
            </a:r>
            <a:r>
              <a:rPr lang="en-US" dirty="0" err="1" smtClean="0">
                <a:solidFill>
                  <a:srgbClr val="000000"/>
                </a:solidFill>
                <a:latin typeface="Cascadia Mono" panose="020B0609020000020004" pitchFamily="49" charset="0"/>
              </a:rPr>
              <a:t>StudentID</a:t>
            </a:r>
            <a:r>
              <a:rPr lang="en-US" dirty="0" smtClean="0">
                <a:solidFill>
                  <a:srgbClr val="000000"/>
                </a:solidFill>
                <a:latin typeface="Cascadia Mono" panose="020B0609020000020004" pitchFamily="49" charset="0"/>
              </a:rPr>
              <a:t> = 3, </a:t>
            </a:r>
            <a:r>
              <a:rPr lang="en-US" dirty="0" err="1" smtClean="0">
                <a:solidFill>
                  <a:srgbClr val="000000"/>
                </a:solidFill>
                <a:latin typeface="Cascadia Mono" panose="020B0609020000020004" pitchFamily="49" charset="0"/>
              </a:rPr>
              <a:t>StudentName</a:t>
            </a:r>
            <a:r>
              <a:rPr lang="en-US" dirty="0" smtClean="0">
                <a:solidFill>
                  <a:srgbClr val="000000"/>
                </a:solidFill>
                <a:latin typeface="Cascadia Mono" panose="020B0609020000020004" pitchFamily="49" charset="0"/>
              </a:rPr>
              <a:t> = </a:t>
            </a:r>
            <a:r>
              <a:rPr lang="en-US" dirty="0" smtClean="0">
                <a:solidFill>
                  <a:srgbClr val="A31515"/>
                </a:solidFill>
                <a:latin typeface="Cascadia Mono" panose="020B0609020000020004" pitchFamily="49" charset="0"/>
              </a:rPr>
              <a:t>"</a:t>
            </a:r>
            <a:r>
              <a:rPr lang="en-US" dirty="0" err="1" smtClean="0">
                <a:solidFill>
                  <a:srgbClr val="A31515"/>
                </a:solidFill>
                <a:latin typeface="Cascadia Mono" panose="020B0609020000020004" pitchFamily="49" charset="0"/>
              </a:rPr>
              <a:t>Mohit</a:t>
            </a:r>
            <a:r>
              <a:rPr lang="en-US" dirty="0" smtClean="0">
                <a:solidFill>
                  <a:srgbClr val="A31515"/>
                </a:solidFill>
                <a:latin typeface="Cascadia Mono" panose="020B0609020000020004" pitchFamily="49" charset="0"/>
              </a:rPr>
              <a:t>"</a:t>
            </a:r>
            <a:r>
              <a:rPr lang="en-US" dirty="0" smtClean="0">
                <a:solidFill>
                  <a:srgbClr val="000000"/>
                </a:solidFill>
                <a:latin typeface="Cascadia Mono" panose="020B0609020000020004" pitchFamily="49" charset="0"/>
              </a:rPr>
              <a:t>, Age = 27 }</a:t>
            </a:r>
          </a:p>
          <a:p>
            <a:r>
              <a:rPr lang="en-IN" dirty="0" smtClean="0">
                <a:solidFill>
                  <a:srgbClr val="000000"/>
                </a:solidFill>
                <a:latin typeface="Cascadia Mono" panose="020B0609020000020004" pitchFamily="49" charset="0"/>
              </a:rPr>
              <a:t>                , </a:t>
            </a:r>
            <a:r>
              <a:rPr lang="en-IN" dirty="0" smtClean="0">
                <a:solidFill>
                  <a:srgbClr val="0000FF"/>
                </a:solidFill>
                <a:latin typeface="Cascadia Mono" panose="020B0609020000020004" pitchFamily="49" charset="0"/>
              </a:rPr>
              <a:t>new</a:t>
            </a:r>
            <a:r>
              <a:rPr lang="en-IN" dirty="0" smtClean="0">
                <a:solidFill>
                  <a:srgbClr val="000000"/>
                </a:solidFill>
                <a:latin typeface="Cascadia Mono" panose="020B0609020000020004" pitchFamily="49" charset="0"/>
              </a:rPr>
              <a:t> </a:t>
            </a:r>
            <a:r>
              <a:rPr lang="en-IN" dirty="0" smtClean="0">
                <a:solidFill>
                  <a:schemeClr val="tx2">
                    <a:lumMod val="60000"/>
                    <a:lumOff val="40000"/>
                  </a:schemeClr>
                </a:solidFill>
                <a:latin typeface="Cascadia Mono" panose="020B0609020000020004" pitchFamily="49" charset="0"/>
              </a:rPr>
              <a:t>Student</a:t>
            </a:r>
            <a:r>
              <a:rPr lang="en-IN" dirty="0" smtClean="0">
                <a:solidFill>
                  <a:srgbClr val="000000"/>
                </a:solidFill>
                <a:latin typeface="Cascadia Mono" panose="020B0609020000020004" pitchFamily="49" charset="0"/>
              </a:rPr>
              <a:t>() { </a:t>
            </a:r>
            <a:r>
              <a:rPr lang="en-IN" dirty="0" err="1" smtClean="0">
                <a:solidFill>
                  <a:srgbClr val="000000"/>
                </a:solidFill>
                <a:latin typeface="Cascadia Mono" panose="020B0609020000020004" pitchFamily="49" charset="0"/>
              </a:rPr>
              <a:t>StudentID</a:t>
            </a:r>
            <a:r>
              <a:rPr lang="en-IN" dirty="0" smtClean="0">
                <a:solidFill>
                  <a:srgbClr val="000000"/>
                </a:solidFill>
                <a:latin typeface="Cascadia Mono" panose="020B0609020000020004" pitchFamily="49" charset="0"/>
              </a:rPr>
              <a:t> = 4, </a:t>
            </a:r>
            <a:r>
              <a:rPr lang="en-IN" dirty="0" err="1" smtClean="0">
                <a:solidFill>
                  <a:srgbClr val="000000"/>
                </a:solidFill>
                <a:latin typeface="Cascadia Mono" panose="020B0609020000020004" pitchFamily="49" charset="0"/>
              </a:rPr>
              <a:t>StudentName</a:t>
            </a:r>
            <a:r>
              <a:rPr lang="en-IN" dirty="0" smtClean="0">
                <a:solidFill>
                  <a:srgbClr val="000000"/>
                </a:solidFill>
                <a:latin typeface="Cascadia Mono" panose="020B0609020000020004" pitchFamily="49" charset="0"/>
              </a:rPr>
              <a:t> = </a:t>
            </a:r>
            <a:r>
              <a:rPr lang="en-IN" dirty="0" smtClean="0">
                <a:solidFill>
                  <a:srgbClr val="A31515"/>
                </a:solidFill>
                <a:latin typeface="Cascadia Mono" panose="020B0609020000020004" pitchFamily="49" charset="0"/>
              </a:rPr>
              <a:t>"Ram"</a:t>
            </a:r>
            <a:r>
              <a:rPr lang="en-IN" dirty="0" smtClean="0">
                <a:solidFill>
                  <a:srgbClr val="000000"/>
                </a:solidFill>
                <a:latin typeface="Cascadia Mono" panose="020B0609020000020004" pitchFamily="49" charset="0"/>
              </a:rPr>
              <a:t> , Age = 20}</a:t>
            </a:r>
          </a:p>
          <a:p>
            <a:r>
              <a:rPr lang="en-IN" dirty="0" smtClean="0">
                <a:solidFill>
                  <a:srgbClr val="000000"/>
                </a:solidFill>
                <a:latin typeface="Cascadia Mono" panose="020B0609020000020004" pitchFamily="49" charset="0"/>
              </a:rPr>
              <a:t>                , </a:t>
            </a:r>
            <a:r>
              <a:rPr lang="en-IN" dirty="0" smtClean="0">
                <a:solidFill>
                  <a:srgbClr val="0000FF"/>
                </a:solidFill>
                <a:latin typeface="Cascadia Mono" panose="020B0609020000020004" pitchFamily="49" charset="0"/>
              </a:rPr>
              <a:t>new</a:t>
            </a:r>
            <a:r>
              <a:rPr lang="en-IN" dirty="0" smtClean="0">
                <a:solidFill>
                  <a:srgbClr val="000000"/>
                </a:solidFill>
                <a:latin typeface="Cascadia Mono" panose="020B0609020000020004" pitchFamily="49" charset="0"/>
              </a:rPr>
              <a:t> </a:t>
            </a:r>
            <a:r>
              <a:rPr lang="en-IN" dirty="0" smtClean="0">
                <a:solidFill>
                  <a:schemeClr val="tx2">
                    <a:lumMod val="60000"/>
                    <a:lumOff val="40000"/>
                  </a:schemeClr>
                </a:solidFill>
                <a:latin typeface="Cascadia Mono" panose="020B0609020000020004" pitchFamily="49" charset="0"/>
              </a:rPr>
              <a:t>Student</a:t>
            </a:r>
            <a:r>
              <a:rPr lang="en-IN" dirty="0" smtClean="0">
                <a:solidFill>
                  <a:srgbClr val="000000"/>
                </a:solidFill>
                <a:latin typeface="Cascadia Mono" panose="020B0609020000020004" pitchFamily="49" charset="0"/>
              </a:rPr>
              <a:t>() { </a:t>
            </a:r>
            <a:r>
              <a:rPr lang="en-IN" dirty="0" err="1" smtClean="0">
                <a:solidFill>
                  <a:srgbClr val="000000"/>
                </a:solidFill>
                <a:latin typeface="Cascadia Mono" panose="020B0609020000020004" pitchFamily="49" charset="0"/>
              </a:rPr>
              <a:t>StudentID</a:t>
            </a:r>
            <a:r>
              <a:rPr lang="en-IN" dirty="0" smtClean="0">
                <a:solidFill>
                  <a:srgbClr val="000000"/>
                </a:solidFill>
                <a:latin typeface="Cascadia Mono" panose="020B0609020000020004" pitchFamily="49" charset="0"/>
              </a:rPr>
              <a:t> = 5, </a:t>
            </a:r>
            <a:r>
              <a:rPr lang="en-IN" dirty="0" err="1" smtClean="0">
                <a:solidFill>
                  <a:srgbClr val="000000"/>
                </a:solidFill>
                <a:latin typeface="Cascadia Mono" panose="020B0609020000020004" pitchFamily="49" charset="0"/>
              </a:rPr>
              <a:t>StudentName</a:t>
            </a:r>
            <a:r>
              <a:rPr lang="en-IN" dirty="0" smtClean="0">
                <a:solidFill>
                  <a:srgbClr val="000000"/>
                </a:solidFill>
                <a:latin typeface="Cascadia Mono" panose="020B0609020000020004" pitchFamily="49" charset="0"/>
              </a:rPr>
              <a:t> = </a:t>
            </a:r>
            <a:r>
              <a:rPr lang="en-IN" dirty="0" smtClean="0">
                <a:solidFill>
                  <a:srgbClr val="A31515"/>
                </a:solidFill>
                <a:latin typeface="Cascadia Mono" panose="020B0609020000020004" pitchFamily="49" charset="0"/>
              </a:rPr>
              <a:t>"</a:t>
            </a:r>
            <a:r>
              <a:rPr lang="en-IN" dirty="0" err="1" smtClean="0">
                <a:solidFill>
                  <a:srgbClr val="A31515"/>
                </a:solidFill>
                <a:latin typeface="Cascadia Mono" panose="020B0609020000020004" pitchFamily="49" charset="0"/>
              </a:rPr>
              <a:t>Laxman</a:t>
            </a:r>
            <a:r>
              <a:rPr lang="en-IN" dirty="0" smtClean="0">
                <a:solidFill>
                  <a:srgbClr val="A31515"/>
                </a:solidFill>
                <a:latin typeface="Cascadia Mono" panose="020B0609020000020004" pitchFamily="49" charset="0"/>
              </a:rPr>
              <a:t>"</a:t>
            </a:r>
            <a:r>
              <a:rPr lang="en-IN" dirty="0" smtClean="0">
                <a:solidFill>
                  <a:srgbClr val="000000"/>
                </a:solidFill>
                <a:latin typeface="Cascadia Mono" panose="020B0609020000020004" pitchFamily="49" charset="0"/>
              </a:rPr>
              <a:t> , Age = 12 }</a:t>
            </a:r>
          </a:p>
          <a:p>
            <a:r>
              <a:rPr lang="en-IN" dirty="0" smtClean="0">
                <a:solidFill>
                  <a:srgbClr val="000000"/>
                </a:solidFill>
                <a:latin typeface="Cascadia Mono" panose="020B0609020000020004" pitchFamily="49" charset="0"/>
              </a:rPr>
              <a:t>            };</a:t>
            </a:r>
            <a:endParaRPr lang="en-IN" dirty="0"/>
          </a:p>
        </p:txBody>
      </p:sp>
      <p:sp>
        <p:nvSpPr>
          <p:cNvPr id="6" name="TextBox 5"/>
          <p:cNvSpPr txBox="1"/>
          <p:nvPr/>
        </p:nvSpPr>
        <p:spPr>
          <a:xfrm>
            <a:off x="6220691" y="2105891"/>
            <a:ext cx="184731" cy="369332"/>
          </a:xfrm>
          <a:prstGeom prst="rect">
            <a:avLst/>
          </a:prstGeom>
          <a:noFill/>
        </p:spPr>
        <p:txBody>
          <a:bodyPr wrap="none" rtlCol="0">
            <a:spAutoFit/>
          </a:bodyPr>
          <a:lstStyle/>
          <a:p>
            <a:endParaRPr lang="en-IN" dirty="0"/>
          </a:p>
        </p:txBody>
      </p:sp>
    </p:spTree>
    <p:extLst>
      <p:ext uri="{BB962C8B-B14F-4D97-AF65-F5344CB8AC3E}">
        <p14:creationId xmlns:p14="http://schemas.microsoft.com/office/powerpoint/2010/main" val="907974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- 2 Cont..</a:t>
            </a:r>
            <a:endParaRPr lang="en-IN" dirty="0"/>
          </a:p>
        </p:txBody>
      </p:sp>
      <p:sp>
        <p:nvSpPr>
          <p:cNvPr id="3" name="Content Placeholder 2"/>
          <p:cNvSpPr>
            <a:spLocks noGrp="1"/>
          </p:cNvSpPr>
          <p:nvPr>
            <p:ph idx="1"/>
          </p:nvPr>
        </p:nvSpPr>
        <p:spPr/>
        <p:txBody>
          <a:bodyPr/>
          <a:lstStyle/>
          <a:p>
            <a:endParaRPr lang="en-IN" dirty="0"/>
          </a:p>
        </p:txBody>
      </p:sp>
      <p:sp>
        <p:nvSpPr>
          <p:cNvPr id="5" name="Rectangle 4"/>
          <p:cNvSpPr/>
          <p:nvPr/>
        </p:nvSpPr>
        <p:spPr>
          <a:xfrm>
            <a:off x="471055" y="863444"/>
            <a:ext cx="7855527" cy="3416320"/>
          </a:xfrm>
          <a:prstGeom prst="rect">
            <a:avLst/>
          </a:prstGeom>
        </p:spPr>
        <p:txBody>
          <a:bodyPr wrap="square">
            <a:spAutoFit/>
          </a:bodyPr>
          <a:lstStyle/>
          <a:p>
            <a:r>
              <a:rPr lang="en-US" dirty="0">
                <a:solidFill>
                  <a:srgbClr val="008000"/>
                </a:solidFill>
                <a:latin typeface="Cascadia Mono" panose="020B0609020000020004" pitchFamily="49" charset="0"/>
              </a:rPr>
              <a:t>// LINQ Method Syntax to find student age </a:t>
            </a:r>
            <a:r>
              <a:rPr lang="en-US" dirty="0" err="1">
                <a:solidFill>
                  <a:srgbClr val="008000"/>
                </a:solidFill>
                <a:latin typeface="Cascadia Mono" panose="020B0609020000020004" pitchFamily="49" charset="0"/>
              </a:rPr>
              <a:t>betwen</a:t>
            </a:r>
            <a:r>
              <a:rPr lang="en-US" dirty="0">
                <a:solidFill>
                  <a:srgbClr val="008000"/>
                </a:solidFill>
                <a:latin typeface="Cascadia Mono" panose="020B0609020000020004" pitchFamily="49" charset="0"/>
              </a:rPr>
              <a:t> 18 to 24</a:t>
            </a:r>
            <a:endParaRPr lang="en-US" dirty="0">
              <a:solidFill>
                <a:srgbClr val="000000"/>
              </a:solidFill>
              <a:latin typeface="Cascadia Mono" panose="020B0609020000020004" pitchFamily="49" charset="0"/>
            </a:endParaRPr>
          </a:p>
          <a:p>
            <a:r>
              <a:rPr lang="en-IN" dirty="0" err="1" smtClean="0">
                <a:solidFill>
                  <a:srgbClr val="0000FF"/>
                </a:solidFill>
                <a:latin typeface="Cascadia Mono" panose="020B0609020000020004" pitchFamily="49" charset="0"/>
              </a:rPr>
              <a:t>var</a:t>
            </a:r>
            <a:r>
              <a:rPr lang="en-IN" dirty="0" smtClean="0">
                <a:solidFill>
                  <a:srgbClr val="000000"/>
                </a:solidFill>
                <a:latin typeface="Cascadia Mono" panose="020B0609020000020004" pitchFamily="49" charset="0"/>
              </a:rPr>
              <a:t> Students </a:t>
            </a:r>
            <a:r>
              <a:rPr lang="en-IN" dirty="0">
                <a:solidFill>
                  <a:srgbClr val="000000"/>
                </a:solidFill>
                <a:latin typeface="Cascadia Mono" panose="020B0609020000020004" pitchFamily="49" charset="0"/>
              </a:rPr>
              <a:t>= </a:t>
            </a:r>
            <a:r>
              <a:rPr lang="en-IN" dirty="0" err="1">
                <a:solidFill>
                  <a:srgbClr val="000000"/>
                </a:solidFill>
                <a:latin typeface="Cascadia Mono" panose="020B0609020000020004" pitchFamily="49" charset="0"/>
              </a:rPr>
              <a:t>studentList</a:t>
            </a:r>
            <a:endParaRPr lang="en-IN" dirty="0">
              <a:solidFill>
                <a:srgbClr val="000000"/>
              </a:solidFill>
              <a:latin typeface="Cascadia Mono" panose="020B0609020000020004" pitchFamily="49" charset="0"/>
            </a:endParaRPr>
          </a:p>
          <a:p>
            <a:r>
              <a:rPr lang="en-US" dirty="0" smtClean="0">
                <a:solidFill>
                  <a:srgbClr val="000000"/>
                </a:solidFill>
                <a:latin typeface="Cascadia Mono" panose="020B0609020000020004" pitchFamily="49" charset="0"/>
              </a:rPr>
              <a:t>		 .</a:t>
            </a:r>
            <a:r>
              <a:rPr lang="en-US" dirty="0">
                <a:solidFill>
                  <a:schemeClr val="accent5">
                    <a:lumMod val="50000"/>
                  </a:schemeClr>
                </a:solidFill>
                <a:latin typeface="Cascadia Mono" panose="020B0609020000020004" pitchFamily="49" charset="0"/>
              </a:rPr>
              <a:t>Where</a:t>
            </a:r>
            <a:r>
              <a:rPr lang="en-US" dirty="0">
                <a:solidFill>
                  <a:srgbClr val="000000"/>
                </a:solidFill>
                <a:latin typeface="Cascadia Mono" panose="020B0609020000020004" pitchFamily="49" charset="0"/>
              </a:rPr>
              <a:t>(s =&gt; </a:t>
            </a:r>
            <a:r>
              <a:rPr lang="en-US" dirty="0" err="1">
                <a:solidFill>
                  <a:srgbClr val="000000"/>
                </a:solidFill>
                <a:latin typeface="Cascadia Mono" panose="020B0609020000020004" pitchFamily="49" charset="0"/>
              </a:rPr>
              <a:t>s.Age</a:t>
            </a:r>
            <a:r>
              <a:rPr lang="en-US" dirty="0">
                <a:solidFill>
                  <a:srgbClr val="000000"/>
                </a:solidFill>
                <a:latin typeface="Cascadia Mono" panose="020B0609020000020004" pitchFamily="49" charset="0"/>
              </a:rPr>
              <a:t> &gt; 18 &amp;&amp; </a:t>
            </a:r>
            <a:r>
              <a:rPr lang="en-US" dirty="0" err="1">
                <a:solidFill>
                  <a:srgbClr val="000000"/>
                </a:solidFill>
                <a:latin typeface="Cascadia Mono" panose="020B0609020000020004" pitchFamily="49" charset="0"/>
              </a:rPr>
              <a:t>s.Age</a:t>
            </a:r>
            <a:r>
              <a:rPr lang="en-US" dirty="0">
                <a:solidFill>
                  <a:srgbClr val="000000"/>
                </a:solidFill>
                <a:latin typeface="Cascadia Mono" panose="020B0609020000020004" pitchFamily="49" charset="0"/>
              </a:rPr>
              <a:t> &lt; 24)</a:t>
            </a:r>
          </a:p>
          <a:p>
            <a:r>
              <a:rPr lang="en-IN" dirty="0" smtClean="0">
                <a:solidFill>
                  <a:srgbClr val="000000"/>
                </a:solidFill>
                <a:latin typeface="Cascadia Mono" panose="020B0609020000020004" pitchFamily="49" charset="0"/>
              </a:rPr>
              <a:t>		 .</a:t>
            </a:r>
            <a:r>
              <a:rPr lang="en-IN" dirty="0" err="1">
                <a:solidFill>
                  <a:schemeClr val="accent5">
                    <a:lumMod val="50000"/>
                  </a:schemeClr>
                </a:solidFill>
                <a:latin typeface="Cascadia Mono" panose="020B0609020000020004" pitchFamily="49" charset="0"/>
              </a:rPr>
              <a:t>ToList</a:t>
            </a:r>
            <a:r>
              <a:rPr lang="en-IN" dirty="0">
                <a:solidFill>
                  <a:srgbClr val="000000"/>
                </a:solidFill>
                <a:latin typeface="Cascadia Mono" panose="020B0609020000020004" pitchFamily="49" charset="0"/>
              </a:rPr>
              <a:t>&lt;</a:t>
            </a:r>
            <a:r>
              <a:rPr lang="en-IN" dirty="0">
                <a:solidFill>
                  <a:schemeClr val="tx2">
                    <a:lumMod val="60000"/>
                    <a:lumOff val="40000"/>
                  </a:schemeClr>
                </a:solidFill>
                <a:latin typeface="Cascadia Mono" panose="020B0609020000020004" pitchFamily="49" charset="0"/>
              </a:rPr>
              <a:t>Student</a:t>
            </a:r>
            <a:r>
              <a:rPr lang="en-IN" dirty="0">
                <a:solidFill>
                  <a:srgbClr val="000000"/>
                </a:solidFill>
                <a:latin typeface="Cascadia Mono" panose="020B0609020000020004" pitchFamily="49" charset="0"/>
              </a:rPr>
              <a:t>&gt;();</a:t>
            </a:r>
          </a:p>
          <a:p>
            <a:endParaRPr lang="en-IN" dirty="0">
              <a:solidFill>
                <a:srgbClr val="000000"/>
              </a:solidFill>
              <a:latin typeface="Cascadia Mono" panose="020B0609020000020004" pitchFamily="49" charset="0"/>
            </a:endParaRPr>
          </a:p>
          <a:p>
            <a:r>
              <a:rPr lang="en-IN" dirty="0" smtClean="0">
                <a:solidFill>
                  <a:srgbClr val="0000FF"/>
                </a:solidFill>
                <a:latin typeface="Cascadia Mono" panose="020B0609020000020004" pitchFamily="49" charset="0"/>
              </a:rPr>
              <a:t>	</a:t>
            </a:r>
            <a:r>
              <a:rPr lang="en-IN" dirty="0" err="1" smtClean="0">
                <a:solidFill>
                  <a:srgbClr val="0000FF"/>
                </a:solidFill>
                <a:latin typeface="Cascadia Mono" panose="020B0609020000020004" pitchFamily="49" charset="0"/>
              </a:rPr>
              <a:t>foreach</a:t>
            </a:r>
            <a:r>
              <a:rPr lang="en-IN" dirty="0" smtClean="0">
                <a:solidFill>
                  <a:srgbClr val="000000"/>
                </a:solidFill>
                <a:latin typeface="Cascadia Mono" panose="020B0609020000020004" pitchFamily="49" charset="0"/>
              </a:rPr>
              <a:t> (</a:t>
            </a:r>
            <a:r>
              <a:rPr lang="en-IN" dirty="0" err="1">
                <a:solidFill>
                  <a:srgbClr val="0000FF"/>
                </a:solidFill>
                <a:latin typeface="Cascadia Mono" panose="020B0609020000020004" pitchFamily="49" charset="0"/>
              </a:rPr>
              <a:t>var</a:t>
            </a:r>
            <a:r>
              <a:rPr lang="en-IN" dirty="0" smtClean="0">
                <a:solidFill>
                  <a:srgbClr val="000000"/>
                </a:solidFill>
                <a:latin typeface="Cascadia Mono" panose="020B0609020000020004" pitchFamily="49" charset="0"/>
              </a:rPr>
              <a:t> </a:t>
            </a:r>
            <a:r>
              <a:rPr lang="en-IN" dirty="0">
                <a:solidFill>
                  <a:srgbClr val="000000"/>
                </a:solidFill>
                <a:latin typeface="Cascadia Mono" panose="020B0609020000020004" pitchFamily="49" charset="0"/>
              </a:rPr>
              <a:t>student </a:t>
            </a:r>
            <a:r>
              <a:rPr lang="en-IN" dirty="0">
                <a:solidFill>
                  <a:srgbClr val="0000FF"/>
                </a:solidFill>
                <a:latin typeface="Cascadia Mono" panose="020B0609020000020004" pitchFamily="49" charset="0"/>
              </a:rPr>
              <a:t>in</a:t>
            </a:r>
            <a:r>
              <a:rPr lang="en-IN" dirty="0">
                <a:solidFill>
                  <a:srgbClr val="000000"/>
                </a:solidFill>
                <a:latin typeface="Cascadia Mono" panose="020B0609020000020004" pitchFamily="49" charset="0"/>
              </a:rPr>
              <a:t> Students</a:t>
            </a:r>
            <a:r>
              <a:rPr lang="en-IN" dirty="0" smtClean="0">
                <a:solidFill>
                  <a:srgbClr val="000000"/>
                </a:solidFill>
                <a:latin typeface="Cascadia Mono" panose="020B0609020000020004" pitchFamily="49" charset="0"/>
              </a:rPr>
              <a:t>)</a:t>
            </a:r>
            <a:endParaRPr lang="en-IN" dirty="0">
              <a:solidFill>
                <a:srgbClr val="000000"/>
              </a:solidFill>
              <a:latin typeface="Cascadia Mono" panose="020B0609020000020004" pitchFamily="49" charset="0"/>
            </a:endParaRPr>
          </a:p>
          <a:p>
            <a:r>
              <a:rPr lang="en-IN" dirty="0">
                <a:solidFill>
                  <a:srgbClr val="000000"/>
                </a:solidFill>
                <a:latin typeface="Cascadia Mono" panose="020B0609020000020004" pitchFamily="49" charset="0"/>
              </a:rPr>
              <a:t>       </a:t>
            </a:r>
            <a:r>
              <a:rPr lang="en-IN" dirty="0" smtClean="0">
                <a:solidFill>
                  <a:srgbClr val="000000"/>
                </a:solidFill>
                <a:latin typeface="Cascadia Mono" panose="020B0609020000020004" pitchFamily="49" charset="0"/>
              </a:rPr>
              <a:t>{</a:t>
            </a:r>
            <a:endParaRPr lang="en-IN" dirty="0">
              <a:solidFill>
                <a:srgbClr val="000000"/>
              </a:solidFill>
              <a:latin typeface="Cascadia Mono" panose="020B0609020000020004" pitchFamily="49" charset="0"/>
            </a:endParaRPr>
          </a:p>
          <a:p>
            <a:r>
              <a:rPr lang="en-IN" dirty="0" smtClean="0">
                <a:solidFill>
                  <a:schemeClr val="tx2">
                    <a:lumMod val="60000"/>
                    <a:lumOff val="40000"/>
                  </a:schemeClr>
                </a:solidFill>
                <a:latin typeface="Cascadia Mono" panose="020B0609020000020004" pitchFamily="49" charset="0"/>
              </a:rPr>
              <a:t>		</a:t>
            </a:r>
            <a:r>
              <a:rPr lang="en-IN" dirty="0" err="1" smtClean="0">
                <a:solidFill>
                  <a:schemeClr val="tx2">
                    <a:lumMod val="60000"/>
                    <a:lumOff val="40000"/>
                  </a:schemeClr>
                </a:solidFill>
                <a:latin typeface="Cascadia Mono" panose="020B0609020000020004" pitchFamily="49" charset="0"/>
              </a:rPr>
              <a:t>Console</a:t>
            </a:r>
            <a:r>
              <a:rPr lang="en-IN" dirty="0" err="1" smtClean="0">
                <a:solidFill>
                  <a:srgbClr val="000000"/>
                </a:solidFill>
                <a:latin typeface="Cascadia Mono" panose="020B0609020000020004" pitchFamily="49" charset="0"/>
              </a:rPr>
              <a:t>.WriteLine</a:t>
            </a:r>
            <a:r>
              <a:rPr lang="en-IN" dirty="0" smtClean="0">
                <a:solidFill>
                  <a:srgbClr val="000000"/>
                </a:solidFill>
                <a:latin typeface="Cascadia Mono" panose="020B0609020000020004" pitchFamily="49" charset="0"/>
              </a:rPr>
              <a:t>(</a:t>
            </a:r>
            <a:r>
              <a:rPr lang="en-IN" dirty="0" err="1" smtClean="0">
                <a:solidFill>
                  <a:srgbClr val="000000"/>
                </a:solidFill>
                <a:latin typeface="Cascadia Mono" panose="020B0609020000020004" pitchFamily="49" charset="0"/>
              </a:rPr>
              <a:t>student.StudentName</a:t>
            </a:r>
            <a:r>
              <a:rPr lang="en-IN" dirty="0">
                <a:solidFill>
                  <a:srgbClr val="000000"/>
                </a:solidFill>
                <a:latin typeface="Cascadia Mono" panose="020B0609020000020004" pitchFamily="49" charset="0"/>
              </a:rPr>
              <a:t>);</a:t>
            </a:r>
          </a:p>
          <a:p>
            <a:r>
              <a:rPr lang="en-IN" dirty="0" smtClean="0">
                <a:solidFill>
                  <a:srgbClr val="000000"/>
                </a:solidFill>
                <a:latin typeface="Cascadia Mono" panose="020B0609020000020004" pitchFamily="49" charset="0"/>
              </a:rPr>
              <a:t>	}</a:t>
            </a:r>
            <a:endParaRPr lang="en-IN" dirty="0">
              <a:solidFill>
                <a:srgbClr val="000000"/>
              </a:solidFill>
              <a:latin typeface="Cascadia Mono" panose="020B0609020000020004" pitchFamily="49" charset="0"/>
            </a:endParaRPr>
          </a:p>
          <a:p>
            <a:endParaRPr lang="en-IN" dirty="0">
              <a:solidFill>
                <a:srgbClr val="000000"/>
              </a:solidFill>
              <a:latin typeface="Cascadia Mono" panose="020B0609020000020004" pitchFamily="49" charset="0"/>
            </a:endParaRPr>
          </a:p>
          <a:p>
            <a:r>
              <a:rPr lang="en-IN" dirty="0" smtClean="0">
                <a:solidFill>
                  <a:srgbClr val="000000"/>
                </a:solidFill>
                <a:latin typeface="Cascadia Mono" panose="020B0609020000020004" pitchFamily="49" charset="0"/>
              </a:rPr>
              <a:t>    }</a:t>
            </a:r>
            <a:endParaRPr lang="en-IN" dirty="0">
              <a:solidFill>
                <a:srgbClr val="000000"/>
              </a:solidFill>
              <a:latin typeface="Cascadia Mono" panose="020B0609020000020004" pitchFamily="49" charset="0"/>
            </a:endParaRPr>
          </a:p>
          <a:p>
            <a:r>
              <a:rPr lang="en-IN" dirty="0" smtClean="0">
                <a:solidFill>
                  <a:srgbClr val="000000"/>
                </a:solidFill>
                <a:latin typeface="Cascadia Mono" panose="020B0609020000020004" pitchFamily="49" charset="0"/>
              </a:rPr>
              <a:t>}</a:t>
            </a:r>
            <a:endParaRPr lang="en-IN" sz="4400" dirty="0"/>
          </a:p>
        </p:txBody>
      </p:sp>
      <p:sp>
        <p:nvSpPr>
          <p:cNvPr id="6" name="TextBox 5"/>
          <p:cNvSpPr txBox="1"/>
          <p:nvPr/>
        </p:nvSpPr>
        <p:spPr>
          <a:xfrm>
            <a:off x="471055" y="4279764"/>
            <a:ext cx="1482437" cy="369332"/>
          </a:xfrm>
          <a:prstGeom prst="rect">
            <a:avLst/>
          </a:prstGeom>
          <a:noFill/>
        </p:spPr>
        <p:txBody>
          <a:bodyPr wrap="square" rtlCol="0">
            <a:spAutoFit/>
          </a:bodyPr>
          <a:lstStyle/>
          <a:p>
            <a:r>
              <a:rPr lang="en-US" dirty="0" smtClean="0"/>
              <a:t>Output:</a:t>
            </a:r>
            <a:endParaRPr lang="en-IN" dirty="0"/>
          </a:p>
        </p:txBody>
      </p:sp>
      <p:pic>
        <p:nvPicPr>
          <p:cNvPr id="7" name="Picture 6"/>
          <p:cNvPicPr>
            <a:picLocks noChangeAspect="1"/>
          </p:cNvPicPr>
          <p:nvPr/>
        </p:nvPicPr>
        <p:blipFill rotWithShape="1">
          <a:blip r:embed="rId2"/>
          <a:srcRect t="7037" b="8193"/>
          <a:stretch/>
        </p:blipFill>
        <p:spPr>
          <a:xfrm>
            <a:off x="471055" y="4649096"/>
            <a:ext cx="3166628" cy="1593273"/>
          </a:xfrm>
          <a:prstGeom prst="rect">
            <a:avLst/>
          </a:prstGeom>
        </p:spPr>
      </p:pic>
    </p:spTree>
    <p:extLst>
      <p:ext uri="{BB962C8B-B14F-4D97-AF65-F5344CB8AC3E}">
        <p14:creationId xmlns:p14="http://schemas.microsoft.com/office/powerpoint/2010/main" val="67017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dirty="0"/>
              <a:t>LINQ Operators</a:t>
            </a:r>
          </a:p>
        </p:txBody>
      </p:sp>
      <p:sp>
        <p:nvSpPr>
          <p:cNvPr id="3" name="Text Placeholder 2"/>
          <p:cNvSpPr>
            <a:spLocks noGrp="1"/>
          </p:cNvSpPr>
          <p:nvPr>
            <p:ph type="body" idx="1"/>
          </p:nvPr>
        </p:nvSpPr>
        <p:spPr/>
        <p:txBody>
          <a:bodyPr/>
          <a:lstStyle/>
          <a:p>
            <a:r>
              <a:rPr lang="en-US" dirty="0" smtClean="0"/>
              <a:t>5.8</a:t>
            </a:r>
            <a:endParaRPr lang="en-IN" dirty="0"/>
          </a:p>
        </p:txBody>
      </p:sp>
    </p:spTree>
    <p:extLst>
      <p:ext uri="{BB962C8B-B14F-4D97-AF65-F5344CB8AC3E}">
        <p14:creationId xmlns:p14="http://schemas.microsoft.com/office/powerpoint/2010/main" val="39390322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LINQ Operators</a:t>
            </a:r>
            <a:endParaRPr lang="en-IN" dirty="0"/>
          </a:p>
        </p:txBody>
      </p:sp>
      <p:sp>
        <p:nvSpPr>
          <p:cNvPr id="3" name="Content Placeholder 2"/>
          <p:cNvSpPr>
            <a:spLocks noGrp="1"/>
          </p:cNvSpPr>
          <p:nvPr>
            <p:ph idx="1"/>
          </p:nvPr>
        </p:nvSpPr>
        <p:spPr/>
        <p:txBody>
          <a:bodyPr/>
          <a:lstStyle/>
          <a:p>
            <a:r>
              <a:rPr lang="en-US" dirty="0"/>
              <a:t>The LINQ Operators are nothing but a </a:t>
            </a:r>
            <a:r>
              <a:rPr lang="en-US" b="1" dirty="0">
                <a:solidFill>
                  <a:schemeClr val="accent6"/>
                </a:solidFill>
              </a:rPr>
              <a:t>set of extension methods</a:t>
            </a:r>
            <a:r>
              <a:rPr lang="en-US" dirty="0"/>
              <a:t> used to write the LINQ Query. </a:t>
            </a:r>
            <a:endParaRPr lang="en-US" dirty="0" smtClean="0"/>
          </a:p>
          <a:p>
            <a:r>
              <a:rPr lang="en-US" dirty="0" smtClean="0"/>
              <a:t>These </a:t>
            </a:r>
            <a:r>
              <a:rPr lang="en-US" dirty="0"/>
              <a:t>LINQ extension methods provide many useful features we can apply to the data source. Some of the features are filtering the data, sorting the </a:t>
            </a:r>
            <a:r>
              <a:rPr lang="en-US" dirty="0" smtClean="0"/>
              <a:t>data, </a:t>
            </a:r>
            <a:r>
              <a:rPr lang="en-US" dirty="0"/>
              <a:t>etc</a:t>
            </a:r>
            <a:r>
              <a:rPr lang="en-US" dirty="0" smtClean="0"/>
              <a:t>.</a:t>
            </a:r>
          </a:p>
          <a:p>
            <a:r>
              <a:rPr lang="en-IN" b="1" dirty="0"/>
              <a:t>Categories of LINQ Operators</a:t>
            </a:r>
          </a:p>
          <a:p>
            <a:pPr lvl="1"/>
            <a:r>
              <a:rPr lang="en-US" dirty="0"/>
              <a:t>Projection </a:t>
            </a:r>
            <a:r>
              <a:rPr lang="en-US" dirty="0" smtClean="0"/>
              <a:t>Operators</a:t>
            </a:r>
          </a:p>
          <a:p>
            <a:pPr lvl="1"/>
            <a:r>
              <a:rPr lang="en-US" dirty="0"/>
              <a:t>Filtering Operator</a:t>
            </a:r>
            <a:endParaRPr lang="en-US" dirty="0" smtClean="0"/>
          </a:p>
          <a:p>
            <a:pPr lvl="1"/>
            <a:r>
              <a:rPr lang="en-US" dirty="0" smtClean="0"/>
              <a:t>Aggregate Operators</a:t>
            </a:r>
          </a:p>
          <a:p>
            <a:pPr lvl="1"/>
            <a:r>
              <a:rPr lang="en-US" dirty="0"/>
              <a:t>Ordering Operators</a:t>
            </a:r>
            <a:endParaRPr lang="en-US" dirty="0" smtClean="0"/>
          </a:p>
          <a:p>
            <a:pPr lvl="1"/>
            <a:endParaRPr lang="en-US" dirty="0" smtClean="0"/>
          </a:p>
          <a:p>
            <a:pPr lvl="1"/>
            <a:endParaRPr lang="en-IN" dirty="0"/>
          </a:p>
        </p:txBody>
      </p:sp>
    </p:spTree>
    <p:extLst>
      <p:ext uri="{BB962C8B-B14F-4D97-AF65-F5344CB8AC3E}">
        <p14:creationId xmlns:p14="http://schemas.microsoft.com/office/powerpoint/2010/main" val="92594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LINQ Projection Operators</a:t>
            </a:r>
          </a:p>
        </p:txBody>
      </p:sp>
      <p:sp>
        <p:nvSpPr>
          <p:cNvPr id="3" name="Content Placeholder 2"/>
          <p:cNvSpPr>
            <a:spLocks noGrp="1"/>
          </p:cNvSpPr>
          <p:nvPr>
            <p:ph idx="1"/>
          </p:nvPr>
        </p:nvSpPr>
        <p:spPr/>
        <p:txBody>
          <a:bodyPr/>
          <a:lstStyle/>
          <a:p>
            <a:r>
              <a:rPr lang="en-US" dirty="0"/>
              <a:t>Projection in LINQ is nothing but a </a:t>
            </a:r>
            <a:r>
              <a:rPr lang="en-US" dirty="0">
                <a:solidFill>
                  <a:schemeClr val="accent6"/>
                </a:solidFill>
              </a:rPr>
              <a:t>mechanism used to select the data from a data source</a:t>
            </a:r>
            <a:r>
              <a:rPr lang="en-US" dirty="0" smtClean="0"/>
              <a:t>. </a:t>
            </a:r>
            <a:r>
              <a:rPr lang="en-US" dirty="0"/>
              <a:t>You can select the data in the same form (i.e., the original one). </a:t>
            </a:r>
            <a:endParaRPr lang="en-US" dirty="0" smtClean="0"/>
          </a:p>
          <a:p>
            <a:r>
              <a:rPr lang="en-US" dirty="0" smtClean="0"/>
              <a:t>Projection</a:t>
            </a:r>
            <a:r>
              <a:rPr lang="en-US" dirty="0"/>
              <a:t> is an operation that transforms an object into a new form that often consists of only the properties which we use frequently</a:t>
            </a:r>
            <a:r>
              <a:rPr lang="en-US" dirty="0" smtClean="0"/>
              <a:t>.</a:t>
            </a:r>
          </a:p>
          <a:p>
            <a:pPr fontAlgn="base"/>
            <a:r>
              <a:rPr lang="en-US" dirty="0"/>
              <a:t>There are two methods </a:t>
            </a:r>
            <a:r>
              <a:rPr lang="en-US" dirty="0" smtClean="0"/>
              <a:t>for projection operator:</a:t>
            </a:r>
          </a:p>
          <a:p>
            <a:pPr lvl="1" fontAlgn="base"/>
            <a:r>
              <a:rPr lang="en-IN" dirty="0"/>
              <a:t>Select</a:t>
            </a:r>
          </a:p>
          <a:p>
            <a:pPr lvl="1" fontAlgn="base"/>
            <a:r>
              <a:rPr lang="en-IN" dirty="0" err="1"/>
              <a:t>SelectMany</a:t>
            </a:r>
            <a:endParaRPr lang="en-IN" dirty="0"/>
          </a:p>
        </p:txBody>
      </p:sp>
    </p:spTree>
    <p:extLst>
      <p:ext uri="{BB962C8B-B14F-4D97-AF65-F5344CB8AC3E}">
        <p14:creationId xmlns:p14="http://schemas.microsoft.com/office/powerpoint/2010/main" val="419590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IN" dirty="0"/>
          </a:p>
        </p:txBody>
      </p:sp>
      <p:sp>
        <p:nvSpPr>
          <p:cNvPr id="3" name="Content Placeholder 2"/>
          <p:cNvSpPr>
            <a:spLocks noGrp="1"/>
          </p:cNvSpPr>
          <p:nvPr>
            <p:ph idx="1"/>
          </p:nvPr>
        </p:nvSpPr>
        <p:spPr/>
        <p:txBody>
          <a:bodyPr/>
          <a:lstStyle/>
          <a:p>
            <a:r>
              <a:rPr lang="en-US" dirty="0"/>
              <a:t>Suppose we are developing a .NET Application which requires data from different sources</a:t>
            </a:r>
            <a:r>
              <a:rPr lang="en-US" dirty="0" smtClean="0"/>
              <a:t>.</a:t>
            </a:r>
            <a:r>
              <a:rPr lang="en-IN" dirty="0"/>
              <a:t> For </a:t>
            </a:r>
            <a:r>
              <a:rPr lang="en-IN" dirty="0" smtClean="0"/>
              <a:t>example,</a:t>
            </a:r>
          </a:p>
          <a:p>
            <a:pPr lvl="1" fontAlgn="base"/>
            <a:r>
              <a:rPr lang="en-US" dirty="0"/>
              <a:t>The application needs data from the SQL Server Database. </a:t>
            </a:r>
            <a:r>
              <a:rPr lang="en-US" dirty="0" smtClean="0"/>
              <a:t>To </a:t>
            </a:r>
            <a:r>
              <a:rPr lang="en-US" dirty="0"/>
              <a:t>access the data from the SQL Server Database, we need to understand ADO.NET and SQL Server-specific syntaxes. </a:t>
            </a:r>
            <a:r>
              <a:rPr lang="en-US" dirty="0" smtClean="0"/>
              <a:t>Same if we work with Oracle Database then we need to learn Query Syntax specific to database</a:t>
            </a:r>
            <a:r>
              <a:rPr lang="en-US" dirty="0"/>
              <a:t> </a:t>
            </a:r>
            <a:r>
              <a:rPr lang="en-US" dirty="0" smtClean="0"/>
              <a:t>is oracle.</a:t>
            </a:r>
            <a:endParaRPr lang="en-US" dirty="0"/>
          </a:p>
          <a:p>
            <a:pPr lvl="1" fontAlgn="base"/>
            <a:r>
              <a:rPr lang="en-US" dirty="0"/>
              <a:t>The application also needs data from an XML Document. </a:t>
            </a:r>
            <a:r>
              <a:rPr lang="en-US" dirty="0" smtClean="0"/>
              <a:t>To </a:t>
            </a:r>
            <a:r>
              <a:rPr lang="en-US" dirty="0"/>
              <a:t>work with XML documents, we need to understand </a:t>
            </a:r>
            <a:r>
              <a:rPr lang="en-US" b="1" dirty="0"/>
              <a:t>XPath and</a:t>
            </a:r>
            <a:r>
              <a:rPr lang="en-US" dirty="0"/>
              <a:t> </a:t>
            </a:r>
            <a:r>
              <a:rPr lang="en-US" b="1" dirty="0"/>
              <a:t>XSLT </a:t>
            </a:r>
            <a:r>
              <a:rPr lang="en-US" dirty="0"/>
              <a:t>queries.</a:t>
            </a:r>
          </a:p>
          <a:p>
            <a:pPr lvl="1"/>
            <a:r>
              <a:rPr lang="en-US" dirty="0"/>
              <a:t>The application also needs to manipulate the data (objects) in memory, such as </a:t>
            </a:r>
            <a:r>
              <a:rPr lang="en-US" b="1" dirty="0"/>
              <a:t>List&lt;Products&gt;, List&lt;Orders&gt;</a:t>
            </a:r>
            <a:r>
              <a:rPr lang="en-US" dirty="0"/>
              <a:t>, etc. </a:t>
            </a:r>
            <a:r>
              <a:rPr lang="en-US" dirty="0" smtClean="0"/>
              <a:t>We </a:t>
            </a:r>
            <a:r>
              <a:rPr lang="en-US" dirty="0"/>
              <a:t>should also have to understand how to work with in-memory objects.</a:t>
            </a:r>
            <a:endParaRPr lang="en-IN" dirty="0"/>
          </a:p>
        </p:txBody>
      </p:sp>
      <p:grpSp>
        <p:nvGrpSpPr>
          <p:cNvPr id="19" name="Group 18"/>
          <p:cNvGrpSpPr/>
          <p:nvPr/>
        </p:nvGrpSpPr>
        <p:grpSpPr>
          <a:xfrm>
            <a:off x="3297383" y="3920836"/>
            <a:ext cx="5957454" cy="2533173"/>
            <a:chOff x="3297383" y="3920836"/>
            <a:chExt cx="5957454" cy="2533173"/>
          </a:xfrm>
        </p:grpSpPr>
        <p:sp>
          <p:nvSpPr>
            <p:cNvPr id="4" name="Rectangle 3"/>
            <p:cNvSpPr/>
            <p:nvPr/>
          </p:nvSpPr>
          <p:spPr>
            <a:xfrm>
              <a:off x="3297383" y="3920836"/>
              <a:ext cx="5957454" cy="25331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ounded Rectangle 4"/>
            <p:cNvSpPr/>
            <p:nvPr/>
          </p:nvSpPr>
          <p:spPr>
            <a:xfrm>
              <a:off x="4793674" y="4050533"/>
              <a:ext cx="2438400" cy="526473"/>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Dot Net Application</a:t>
              </a:r>
              <a:endParaRPr lang="en-IN" dirty="0"/>
            </a:p>
          </p:txBody>
        </p:sp>
        <p:sp>
          <p:nvSpPr>
            <p:cNvPr id="9" name="Rounded Rectangle 8"/>
            <p:cNvSpPr/>
            <p:nvPr/>
          </p:nvSpPr>
          <p:spPr>
            <a:xfrm>
              <a:off x="3574474" y="5163901"/>
              <a:ext cx="1524000" cy="1172347"/>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ADO.NET</a:t>
              </a:r>
            </a:p>
            <a:p>
              <a:r>
                <a:rPr lang="en-US" sz="1600" dirty="0" smtClean="0"/>
                <a:t>SQL</a:t>
              </a:r>
            </a:p>
            <a:p>
              <a:endParaRPr lang="en-US" sz="1600" dirty="0"/>
            </a:p>
            <a:p>
              <a:r>
                <a:rPr lang="en-US" sz="1600" dirty="0" smtClean="0"/>
                <a:t>Databases</a:t>
              </a:r>
            </a:p>
          </p:txBody>
        </p:sp>
        <p:sp>
          <p:nvSpPr>
            <p:cNvPr id="10" name="Rounded Rectangle 9"/>
            <p:cNvSpPr/>
            <p:nvPr/>
          </p:nvSpPr>
          <p:spPr>
            <a:xfrm>
              <a:off x="5250874" y="5163901"/>
              <a:ext cx="1524000" cy="117234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600" dirty="0" smtClean="0">
                  <a:solidFill>
                    <a:prstClr val="white"/>
                  </a:solidFill>
                </a:rPr>
                <a:t>XSLT</a:t>
              </a:r>
              <a:endParaRPr lang="en-US" sz="1600" dirty="0">
                <a:solidFill>
                  <a:prstClr val="white"/>
                </a:solidFill>
              </a:endParaRPr>
            </a:p>
            <a:p>
              <a:pPr lvl="0"/>
              <a:r>
                <a:rPr lang="en-US" sz="1600" dirty="0" smtClean="0">
                  <a:solidFill>
                    <a:prstClr val="white"/>
                  </a:solidFill>
                </a:rPr>
                <a:t>XPATH</a:t>
              </a:r>
              <a:endParaRPr lang="en-US" sz="1600" dirty="0">
                <a:solidFill>
                  <a:prstClr val="white"/>
                </a:solidFill>
              </a:endParaRPr>
            </a:p>
            <a:p>
              <a:pPr lvl="0"/>
              <a:endParaRPr lang="en-US" sz="1600" dirty="0">
                <a:solidFill>
                  <a:prstClr val="white"/>
                </a:solidFill>
              </a:endParaRPr>
            </a:p>
            <a:p>
              <a:pPr lvl="0"/>
              <a:r>
                <a:rPr lang="en-US" sz="1600" dirty="0" smtClean="0">
                  <a:solidFill>
                    <a:prstClr val="white"/>
                  </a:solidFill>
                </a:rPr>
                <a:t>XML Document</a:t>
              </a:r>
              <a:endParaRPr lang="en-US" sz="1600" dirty="0">
                <a:solidFill>
                  <a:prstClr val="white"/>
                </a:solidFill>
              </a:endParaRPr>
            </a:p>
          </p:txBody>
        </p:sp>
        <p:sp>
          <p:nvSpPr>
            <p:cNvPr id="11" name="Rounded Rectangle 10"/>
            <p:cNvSpPr/>
            <p:nvPr/>
          </p:nvSpPr>
          <p:spPr>
            <a:xfrm>
              <a:off x="6924314" y="5177756"/>
              <a:ext cx="2108849" cy="117234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600" dirty="0" smtClean="0">
                  <a:solidFill>
                    <a:prstClr val="white"/>
                  </a:solidFill>
                </a:rPr>
                <a:t>Arrays</a:t>
              </a:r>
              <a:endParaRPr lang="en-US" sz="1600" dirty="0">
                <a:solidFill>
                  <a:prstClr val="white"/>
                </a:solidFill>
              </a:endParaRPr>
            </a:p>
            <a:p>
              <a:pPr lvl="0"/>
              <a:r>
                <a:rPr lang="en-US" sz="1600" dirty="0" smtClean="0">
                  <a:solidFill>
                    <a:prstClr val="white"/>
                  </a:solidFill>
                </a:rPr>
                <a:t>Generic Collections</a:t>
              </a:r>
              <a:endParaRPr lang="en-US" sz="1600" dirty="0">
                <a:solidFill>
                  <a:prstClr val="white"/>
                </a:solidFill>
              </a:endParaRPr>
            </a:p>
            <a:p>
              <a:pPr lvl="0"/>
              <a:endParaRPr lang="en-US" sz="1600" dirty="0">
                <a:solidFill>
                  <a:prstClr val="white"/>
                </a:solidFill>
              </a:endParaRPr>
            </a:p>
            <a:p>
              <a:pPr lvl="0"/>
              <a:r>
                <a:rPr lang="en-US" sz="1600" dirty="0" smtClean="0">
                  <a:solidFill>
                    <a:prstClr val="white"/>
                  </a:solidFill>
                </a:rPr>
                <a:t>In Memory Objects</a:t>
              </a:r>
              <a:endParaRPr lang="en-US" sz="1600" dirty="0">
                <a:solidFill>
                  <a:prstClr val="white"/>
                </a:solidFill>
              </a:endParaRPr>
            </a:p>
          </p:txBody>
        </p:sp>
        <p:cxnSp>
          <p:nvCxnSpPr>
            <p:cNvPr id="12" name="Straight Arrow Connector 11"/>
            <p:cNvCxnSpPr>
              <a:endCxn id="9" idx="0"/>
            </p:cNvCxnSpPr>
            <p:nvPr/>
          </p:nvCxnSpPr>
          <p:spPr>
            <a:xfrm flipH="1">
              <a:off x="4336474" y="4577006"/>
              <a:ext cx="914401" cy="5868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5" idx="2"/>
              <a:endCxn id="10" idx="0"/>
            </p:cNvCxnSpPr>
            <p:nvPr/>
          </p:nvCxnSpPr>
          <p:spPr>
            <a:xfrm>
              <a:off x="6012874" y="4577006"/>
              <a:ext cx="0" cy="5868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endCxn id="11" idx="0"/>
            </p:cNvCxnSpPr>
            <p:nvPr/>
          </p:nvCxnSpPr>
          <p:spPr>
            <a:xfrm>
              <a:off x="6830294" y="4577005"/>
              <a:ext cx="1148445" cy="6007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94374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Operator</a:t>
            </a:r>
            <a:endParaRPr lang="en-IN" dirty="0"/>
          </a:p>
        </p:txBody>
      </p:sp>
      <p:sp>
        <p:nvSpPr>
          <p:cNvPr id="3" name="Content Placeholder 2"/>
          <p:cNvSpPr>
            <a:spLocks noGrp="1"/>
          </p:cNvSpPr>
          <p:nvPr>
            <p:ph idx="1"/>
          </p:nvPr>
        </p:nvSpPr>
        <p:spPr/>
        <p:txBody>
          <a:bodyPr/>
          <a:lstStyle/>
          <a:p>
            <a:r>
              <a:rPr lang="en-US" dirty="0"/>
              <a:t>This Operator or Method can be used to return a scaler value, a custom class, or a collection of custom classes. or anonymous type, which includes properties as per our </a:t>
            </a:r>
            <a:r>
              <a:rPr lang="en-US" dirty="0" smtClean="0"/>
              <a:t>requirements.</a:t>
            </a:r>
          </a:p>
          <a:p>
            <a:r>
              <a:rPr lang="en-US" dirty="0" smtClean="0"/>
              <a:t>Example</a:t>
            </a:r>
          </a:p>
          <a:p>
            <a:endParaRPr lang="en-IN" dirty="0"/>
          </a:p>
        </p:txBody>
      </p:sp>
      <p:pic>
        <p:nvPicPr>
          <p:cNvPr id="5" name="Picture 4"/>
          <p:cNvPicPr>
            <a:picLocks noChangeAspect="1"/>
          </p:cNvPicPr>
          <p:nvPr/>
        </p:nvPicPr>
        <p:blipFill rotWithShape="1">
          <a:blip r:embed="rId2"/>
          <a:srcRect b="2699"/>
          <a:stretch/>
        </p:blipFill>
        <p:spPr>
          <a:xfrm>
            <a:off x="517813" y="2186809"/>
            <a:ext cx="7725642" cy="4407956"/>
          </a:xfrm>
          <a:prstGeom prst="rect">
            <a:avLst/>
          </a:prstGeom>
        </p:spPr>
      </p:pic>
    </p:spTree>
    <p:extLst>
      <p:ext uri="{BB962C8B-B14F-4D97-AF65-F5344CB8AC3E}">
        <p14:creationId xmlns:p14="http://schemas.microsoft.com/office/powerpoint/2010/main" val="104205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t>
            </a:r>
            <a:r>
              <a:rPr lang="en-US" dirty="0" smtClean="0"/>
              <a:t>Operator - Example</a:t>
            </a:r>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131180" y="863443"/>
            <a:ext cx="8846565" cy="5463659"/>
          </a:xfrm>
          <a:prstGeom prst="rect">
            <a:avLst/>
          </a:prstGeom>
        </p:spPr>
      </p:pic>
    </p:spTree>
    <p:extLst>
      <p:ext uri="{BB962C8B-B14F-4D97-AF65-F5344CB8AC3E}">
        <p14:creationId xmlns:p14="http://schemas.microsoft.com/office/powerpoint/2010/main" val="17435796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Operator - Example</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001981" y="863444"/>
            <a:ext cx="8188037" cy="5565306"/>
          </a:xfrm>
          <a:prstGeom prst="rect">
            <a:avLst/>
          </a:prstGeom>
        </p:spPr>
      </p:pic>
    </p:spTree>
    <p:extLst>
      <p:ext uri="{BB962C8B-B14F-4D97-AF65-F5344CB8AC3E}">
        <p14:creationId xmlns:p14="http://schemas.microsoft.com/office/powerpoint/2010/main" val="5006491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Operator - Example</a:t>
            </a:r>
            <a:endParaRPr lang="en-IN" dirty="0"/>
          </a:p>
        </p:txBody>
      </p:sp>
      <p:pic>
        <p:nvPicPr>
          <p:cNvPr id="4" name="Picture 3"/>
          <p:cNvPicPr>
            <a:picLocks noChangeAspect="1"/>
          </p:cNvPicPr>
          <p:nvPr/>
        </p:nvPicPr>
        <p:blipFill>
          <a:blip r:embed="rId2"/>
          <a:stretch>
            <a:fillRect/>
          </a:stretch>
        </p:blipFill>
        <p:spPr>
          <a:xfrm>
            <a:off x="394416" y="1309459"/>
            <a:ext cx="4939584" cy="5106770"/>
          </a:xfrm>
          <a:prstGeom prst="rect">
            <a:avLst/>
          </a:prstGeom>
        </p:spPr>
      </p:pic>
      <p:sp>
        <p:nvSpPr>
          <p:cNvPr id="5" name="TextBox 4"/>
          <p:cNvSpPr txBox="1"/>
          <p:nvPr/>
        </p:nvSpPr>
        <p:spPr>
          <a:xfrm>
            <a:off x="394416" y="825664"/>
            <a:ext cx="1219200" cy="400110"/>
          </a:xfrm>
          <a:prstGeom prst="rect">
            <a:avLst/>
          </a:prstGeom>
          <a:noFill/>
        </p:spPr>
        <p:txBody>
          <a:bodyPr wrap="square" rtlCol="0">
            <a:spAutoFit/>
          </a:bodyPr>
          <a:lstStyle/>
          <a:p>
            <a:r>
              <a:rPr lang="en-US" sz="2000" dirty="0" smtClean="0"/>
              <a:t>Output</a:t>
            </a:r>
            <a:endParaRPr lang="en-IN" dirty="0"/>
          </a:p>
        </p:txBody>
      </p:sp>
    </p:spTree>
    <p:extLst>
      <p:ext uri="{BB962C8B-B14F-4D97-AF65-F5344CB8AC3E}">
        <p14:creationId xmlns:p14="http://schemas.microsoft.com/office/powerpoint/2010/main" val="17587280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Select Operator </a:t>
            </a:r>
            <a:r>
              <a:rPr lang="en-US" dirty="0" smtClean="0"/>
              <a:t>– </a:t>
            </a:r>
            <a:r>
              <a:rPr lang="en-IN" dirty="0" smtClean="0"/>
              <a:t>Select Specific Property</a:t>
            </a:r>
            <a:endParaRPr lang="en-IN" dirty="0"/>
          </a:p>
        </p:txBody>
      </p:sp>
      <p:sp>
        <p:nvSpPr>
          <p:cNvPr id="3" name="Content Placeholder 2"/>
          <p:cNvSpPr>
            <a:spLocks noGrp="1"/>
          </p:cNvSpPr>
          <p:nvPr>
            <p:ph idx="1"/>
          </p:nvPr>
        </p:nvSpPr>
        <p:spPr/>
        <p:txBody>
          <a:bodyPr/>
          <a:lstStyle/>
          <a:p>
            <a:endParaRPr lang="en-IN" dirty="0"/>
          </a:p>
        </p:txBody>
      </p:sp>
      <p:pic>
        <p:nvPicPr>
          <p:cNvPr id="6" name="Picture 5"/>
          <p:cNvPicPr>
            <a:picLocks noChangeAspect="1"/>
          </p:cNvPicPr>
          <p:nvPr/>
        </p:nvPicPr>
        <p:blipFill>
          <a:blip r:embed="rId2"/>
          <a:stretch>
            <a:fillRect/>
          </a:stretch>
        </p:blipFill>
        <p:spPr>
          <a:xfrm>
            <a:off x="287914" y="863444"/>
            <a:ext cx="9958623" cy="5590565"/>
          </a:xfrm>
          <a:prstGeom prst="rect">
            <a:avLst/>
          </a:prstGeom>
        </p:spPr>
      </p:pic>
    </p:spTree>
    <p:extLst>
      <p:ext uri="{BB962C8B-B14F-4D97-AF65-F5344CB8AC3E}">
        <p14:creationId xmlns:p14="http://schemas.microsoft.com/office/powerpoint/2010/main" val="22351515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Select Operator </a:t>
            </a:r>
            <a:r>
              <a:rPr lang="en-US" dirty="0" smtClean="0"/>
              <a:t>– Select </a:t>
            </a:r>
            <a:r>
              <a:rPr lang="en-US" dirty="0"/>
              <a:t>a </a:t>
            </a:r>
            <a:r>
              <a:rPr lang="en-US" dirty="0" smtClean="0"/>
              <a:t>specific properties </a:t>
            </a:r>
            <a:r>
              <a:rPr lang="en-US" dirty="0"/>
              <a:t>to a </a:t>
            </a:r>
            <a:r>
              <a:rPr lang="en-US" dirty="0" smtClean="0"/>
              <a:t>different class</a:t>
            </a:r>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131180" y="863444"/>
            <a:ext cx="5895546" cy="2602046"/>
          </a:xfrm>
          <a:prstGeom prst="rect">
            <a:avLst/>
          </a:prstGeom>
        </p:spPr>
      </p:pic>
    </p:spTree>
    <p:extLst>
      <p:ext uri="{BB962C8B-B14F-4D97-AF65-F5344CB8AC3E}">
        <p14:creationId xmlns:p14="http://schemas.microsoft.com/office/powerpoint/2010/main" val="32162264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Operator – Select a specific </a:t>
            </a:r>
            <a:r>
              <a:rPr lang="en-US" dirty="0" smtClean="0"/>
              <a:t>properties </a:t>
            </a:r>
            <a:r>
              <a:rPr lang="en-US" dirty="0"/>
              <a:t>to a </a:t>
            </a:r>
            <a:r>
              <a:rPr lang="en-US" dirty="0" smtClean="0"/>
              <a:t>different class</a:t>
            </a:r>
            <a:endParaRPr lang="en-IN" dirty="0"/>
          </a:p>
        </p:txBody>
      </p:sp>
      <p:sp>
        <p:nvSpPr>
          <p:cNvPr id="3" name="Content Placeholder 2"/>
          <p:cNvSpPr>
            <a:spLocks noGrp="1"/>
          </p:cNvSpPr>
          <p:nvPr>
            <p:ph idx="1"/>
          </p:nvPr>
        </p:nvSpPr>
        <p:spPr/>
        <p:txBody>
          <a:bodyPr/>
          <a:lstStyle/>
          <a:p>
            <a:endParaRPr lang="en-IN"/>
          </a:p>
        </p:txBody>
      </p:sp>
      <p:pic>
        <p:nvPicPr>
          <p:cNvPr id="6" name="Picture 5"/>
          <p:cNvPicPr>
            <a:picLocks noChangeAspect="1"/>
          </p:cNvPicPr>
          <p:nvPr/>
        </p:nvPicPr>
        <p:blipFill>
          <a:blip r:embed="rId2"/>
          <a:stretch>
            <a:fillRect/>
          </a:stretch>
        </p:blipFill>
        <p:spPr>
          <a:xfrm>
            <a:off x="131180" y="863443"/>
            <a:ext cx="10384420" cy="5697865"/>
          </a:xfrm>
          <a:prstGeom prst="rect">
            <a:avLst/>
          </a:prstGeom>
        </p:spPr>
      </p:pic>
    </p:spTree>
    <p:extLst>
      <p:ext uri="{BB962C8B-B14F-4D97-AF65-F5344CB8AC3E}">
        <p14:creationId xmlns:p14="http://schemas.microsoft.com/office/powerpoint/2010/main" val="33355458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Operator – Select a specific properties to a different class</a:t>
            </a:r>
            <a:endParaRPr lang="en-IN" dirty="0"/>
          </a:p>
        </p:txBody>
      </p:sp>
      <p:pic>
        <p:nvPicPr>
          <p:cNvPr id="4" name="Picture 3"/>
          <p:cNvPicPr>
            <a:picLocks noChangeAspect="1"/>
          </p:cNvPicPr>
          <p:nvPr/>
        </p:nvPicPr>
        <p:blipFill>
          <a:blip r:embed="rId2"/>
          <a:stretch>
            <a:fillRect/>
          </a:stretch>
        </p:blipFill>
        <p:spPr>
          <a:xfrm>
            <a:off x="401348" y="1372032"/>
            <a:ext cx="5948982" cy="4626986"/>
          </a:xfrm>
          <a:prstGeom prst="rect">
            <a:avLst/>
          </a:prstGeom>
        </p:spPr>
      </p:pic>
      <p:sp>
        <p:nvSpPr>
          <p:cNvPr id="5" name="TextBox 4"/>
          <p:cNvSpPr txBox="1"/>
          <p:nvPr/>
        </p:nvSpPr>
        <p:spPr>
          <a:xfrm>
            <a:off x="401348" y="841561"/>
            <a:ext cx="984107" cy="400110"/>
          </a:xfrm>
          <a:prstGeom prst="rect">
            <a:avLst/>
          </a:prstGeom>
          <a:noFill/>
        </p:spPr>
        <p:txBody>
          <a:bodyPr wrap="square" rtlCol="0">
            <a:spAutoFit/>
          </a:bodyPr>
          <a:lstStyle/>
          <a:p>
            <a:r>
              <a:rPr lang="en-US" sz="2000" dirty="0" smtClean="0"/>
              <a:t>Output</a:t>
            </a:r>
            <a:endParaRPr lang="en-IN" sz="2000" dirty="0"/>
          </a:p>
        </p:txBody>
      </p:sp>
    </p:spTree>
    <p:extLst>
      <p:ext uri="{BB962C8B-B14F-4D97-AF65-F5344CB8AC3E}">
        <p14:creationId xmlns:p14="http://schemas.microsoft.com/office/powerpoint/2010/main" val="14855884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Operator </a:t>
            </a:r>
            <a:r>
              <a:rPr lang="en-US" dirty="0" smtClean="0"/>
              <a:t>- Project </a:t>
            </a:r>
            <a:r>
              <a:rPr lang="en-US" dirty="0"/>
              <a:t>the Data to Anonymous</a:t>
            </a:r>
            <a:endParaRPr lang="en-IN" dirty="0"/>
          </a:p>
        </p:txBody>
      </p:sp>
      <p:sp>
        <p:nvSpPr>
          <p:cNvPr id="3" name="Content Placeholder 2"/>
          <p:cNvSpPr>
            <a:spLocks noGrp="1"/>
          </p:cNvSpPr>
          <p:nvPr>
            <p:ph idx="1"/>
          </p:nvPr>
        </p:nvSpPr>
        <p:spPr/>
        <p:txBody>
          <a:bodyPr/>
          <a:lstStyle/>
          <a:p>
            <a:endParaRPr lang="en-IN" dirty="0"/>
          </a:p>
        </p:txBody>
      </p:sp>
      <p:pic>
        <p:nvPicPr>
          <p:cNvPr id="5" name="Picture 4"/>
          <p:cNvPicPr>
            <a:picLocks noChangeAspect="1"/>
          </p:cNvPicPr>
          <p:nvPr/>
        </p:nvPicPr>
        <p:blipFill>
          <a:blip r:embed="rId2"/>
          <a:stretch>
            <a:fillRect/>
          </a:stretch>
        </p:blipFill>
        <p:spPr>
          <a:xfrm>
            <a:off x="131180" y="730259"/>
            <a:ext cx="8735729" cy="5884643"/>
          </a:xfrm>
          <a:prstGeom prst="rect">
            <a:avLst/>
          </a:prstGeom>
        </p:spPr>
      </p:pic>
    </p:spTree>
    <p:extLst>
      <p:ext uri="{BB962C8B-B14F-4D97-AF65-F5344CB8AC3E}">
        <p14:creationId xmlns:p14="http://schemas.microsoft.com/office/powerpoint/2010/main" val="36025081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Operator - Project the Data to Anonymous</a:t>
            </a:r>
            <a:endParaRPr lang="en-IN" dirty="0"/>
          </a:p>
        </p:txBody>
      </p:sp>
      <p:pic>
        <p:nvPicPr>
          <p:cNvPr id="4" name="Picture 3"/>
          <p:cNvPicPr>
            <a:picLocks noChangeAspect="1"/>
          </p:cNvPicPr>
          <p:nvPr/>
        </p:nvPicPr>
        <p:blipFill>
          <a:blip r:embed="rId2"/>
          <a:stretch>
            <a:fillRect/>
          </a:stretch>
        </p:blipFill>
        <p:spPr>
          <a:xfrm>
            <a:off x="255875" y="1279078"/>
            <a:ext cx="6917626" cy="4525974"/>
          </a:xfrm>
          <a:prstGeom prst="rect">
            <a:avLst/>
          </a:prstGeom>
        </p:spPr>
      </p:pic>
      <p:sp>
        <p:nvSpPr>
          <p:cNvPr id="5" name="TextBox 4"/>
          <p:cNvSpPr txBox="1"/>
          <p:nvPr/>
        </p:nvSpPr>
        <p:spPr>
          <a:xfrm>
            <a:off x="131180" y="824089"/>
            <a:ext cx="862737" cy="400110"/>
          </a:xfrm>
          <a:prstGeom prst="rect">
            <a:avLst/>
          </a:prstGeom>
          <a:noFill/>
        </p:spPr>
        <p:txBody>
          <a:bodyPr wrap="none" rtlCol="0">
            <a:spAutoFit/>
          </a:bodyPr>
          <a:lstStyle/>
          <a:p>
            <a:r>
              <a:rPr lang="en-US" sz="2000" dirty="0" smtClean="0"/>
              <a:t>Output</a:t>
            </a:r>
            <a:endParaRPr lang="en-IN" sz="2000" dirty="0"/>
          </a:p>
        </p:txBody>
      </p:sp>
    </p:spTree>
    <p:extLst>
      <p:ext uri="{BB962C8B-B14F-4D97-AF65-F5344CB8AC3E}">
        <p14:creationId xmlns:p14="http://schemas.microsoft.com/office/powerpoint/2010/main" val="2285927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F2D5F8-87CB-4B5B-8EC7-5F4CE6485746}"/>
              </a:ext>
            </a:extLst>
          </p:cNvPr>
          <p:cNvSpPr>
            <a:spLocks noGrp="1"/>
          </p:cNvSpPr>
          <p:nvPr>
            <p:ph type="title"/>
          </p:nvPr>
        </p:nvSpPr>
        <p:spPr>
          <a:xfrm>
            <a:off x="0" y="0"/>
            <a:ext cx="12192000" cy="711200"/>
          </a:xfrm>
        </p:spPr>
        <p:txBody>
          <a:bodyPr/>
          <a:lstStyle/>
          <a:p>
            <a:r>
              <a:rPr lang="en-US" dirty="0"/>
              <a:t>Introduction</a:t>
            </a:r>
          </a:p>
        </p:txBody>
      </p:sp>
      <p:sp>
        <p:nvSpPr>
          <p:cNvPr id="3" name="Content Placeholder 2">
            <a:extLst>
              <a:ext uri="{FF2B5EF4-FFF2-40B4-BE49-F238E27FC236}">
                <a16:creationId xmlns:a16="http://schemas.microsoft.com/office/drawing/2014/main" xmlns="" id="{139A428D-8F15-4206-B337-FA27C005FA71}"/>
              </a:ext>
            </a:extLst>
          </p:cNvPr>
          <p:cNvSpPr>
            <a:spLocks noGrp="1"/>
          </p:cNvSpPr>
          <p:nvPr>
            <p:ph idx="1"/>
          </p:nvPr>
        </p:nvSpPr>
        <p:spPr/>
        <p:txBody>
          <a:bodyPr/>
          <a:lstStyle/>
          <a:p>
            <a:r>
              <a:rPr lang="en-US" dirty="0" smtClean="0"/>
              <a:t>Microsoft </a:t>
            </a:r>
            <a:r>
              <a:rPr lang="en-US" dirty="0"/>
              <a:t>introduced </a:t>
            </a:r>
            <a:r>
              <a:rPr lang="en-US" b="1" dirty="0">
                <a:solidFill>
                  <a:schemeClr val="accent6"/>
                </a:solidFill>
              </a:rPr>
              <a:t>LINQ (Language Integrated Query)</a:t>
            </a:r>
            <a:r>
              <a:rPr lang="en-US" dirty="0"/>
              <a:t> with .NET Framework 3.5 and C# 3.0, available in </a:t>
            </a:r>
            <a:r>
              <a:rPr lang="en-US" b="1" dirty="0"/>
              <a:t>System.Linq</a:t>
            </a:r>
            <a:r>
              <a:rPr lang="en-US" dirty="0"/>
              <a:t> namespace</a:t>
            </a:r>
            <a:r>
              <a:rPr lang="en-US" dirty="0" smtClean="0"/>
              <a:t>.</a:t>
            </a:r>
          </a:p>
          <a:p>
            <a:r>
              <a:rPr lang="en-US" dirty="0"/>
              <a:t>LINQ Queries are the </a:t>
            </a:r>
            <a:r>
              <a:rPr lang="en-US" b="1" dirty="0"/>
              <a:t>first-class language</a:t>
            </a:r>
            <a:r>
              <a:rPr lang="en-US" dirty="0"/>
              <a:t> construct in C# .NET, just </a:t>
            </a:r>
            <a:r>
              <a:rPr lang="en-US" b="1" dirty="0"/>
              <a:t>like classes, methods, events</a:t>
            </a:r>
            <a:r>
              <a:rPr lang="en-US" dirty="0"/>
              <a:t>. </a:t>
            </a:r>
          </a:p>
          <a:p>
            <a:r>
              <a:rPr lang="en-US" dirty="0" smtClean="0"/>
              <a:t>LINQ </a:t>
            </a:r>
            <a:r>
              <a:rPr lang="en-US" dirty="0"/>
              <a:t>provides a </a:t>
            </a:r>
            <a:r>
              <a:rPr lang="en-US" b="1" dirty="0"/>
              <a:t>common syntax </a:t>
            </a:r>
            <a:r>
              <a:rPr lang="en-US" dirty="0"/>
              <a:t>that allows us to query the data from various data sources </a:t>
            </a:r>
            <a:r>
              <a:rPr lang="en-US" dirty="0" smtClean="0"/>
              <a:t>uniformly.</a:t>
            </a:r>
          </a:p>
          <a:p>
            <a:r>
              <a:rPr lang="en-US" dirty="0" smtClean="0"/>
              <a:t>The </a:t>
            </a:r>
            <a:r>
              <a:rPr lang="en-US" dirty="0"/>
              <a:t>LINQ </a:t>
            </a:r>
            <a:r>
              <a:rPr lang="en-US" b="1" dirty="0"/>
              <a:t>provides a consistent query experience</a:t>
            </a:r>
            <a:r>
              <a:rPr lang="en-US" dirty="0"/>
              <a:t> to query objects (LINQ to Objects), relational databases (LINQ to SQL), and XML (LINQ to XML</a:t>
            </a:r>
            <a:r>
              <a:rPr lang="en-US" dirty="0" smtClean="0"/>
              <a:t>).</a:t>
            </a:r>
          </a:p>
          <a:p>
            <a:r>
              <a:rPr lang="en-US" dirty="0" smtClean="0"/>
              <a:t>That </a:t>
            </a:r>
            <a:r>
              <a:rPr lang="en-US" dirty="0"/>
              <a:t>means using a single LINQ query, we can get or set the data from various data sources such as SQL Server database, XML documents, ADO.NET Datasets, and any other in-memory objects such as Collections, Generics, etc.</a:t>
            </a:r>
          </a:p>
        </p:txBody>
      </p:sp>
    </p:spTree>
    <p:extLst>
      <p:ext uri="{BB962C8B-B14F-4D97-AF65-F5344CB8AC3E}">
        <p14:creationId xmlns:p14="http://schemas.microsoft.com/office/powerpoint/2010/main" val="143939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Many Operator</a:t>
            </a:r>
            <a:endParaRPr lang="en-IN" dirty="0"/>
          </a:p>
        </p:txBody>
      </p:sp>
      <p:sp>
        <p:nvSpPr>
          <p:cNvPr id="3" name="Content Placeholder 2"/>
          <p:cNvSpPr>
            <a:spLocks noGrp="1"/>
          </p:cNvSpPr>
          <p:nvPr>
            <p:ph idx="1"/>
          </p:nvPr>
        </p:nvSpPr>
        <p:spPr/>
        <p:txBody>
          <a:bodyPr/>
          <a:lstStyle/>
          <a:p>
            <a:r>
              <a:rPr lang="en-US" dirty="0"/>
              <a:t>The LINQ </a:t>
            </a:r>
            <a:r>
              <a:rPr lang="en-US" dirty="0" err="1"/>
              <a:t>SelectMany</a:t>
            </a:r>
            <a:r>
              <a:rPr lang="en-US" dirty="0"/>
              <a:t> </a:t>
            </a:r>
            <a:r>
              <a:rPr lang="en-US" dirty="0" smtClean="0"/>
              <a:t>method is </a:t>
            </a:r>
            <a:r>
              <a:rPr lang="en-US" dirty="0"/>
              <a:t>used to project each element of a sequence or collection or data source element to an IEnumerable&lt;T&gt; type and </a:t>
            </a:r>
            <a:r>
              <a:rPr lang="en-US" dirty="0" smtClean="0"/>
              <a:t>flatten the resulting sequences into one sequence.</a:t>
            </a:r>
          </a:p>
          <a:p>
            <a:r>
              <a:rPr lang="en-US" dirty="0" smtClean="0"/>
              <a:t>That means the </a:t>
            </a:r>
            <a:r>
              <a:rPr lang="en-US" dirty="0" err="1" smtClean="0"/>
              <a:t>SelectMany</a:t>
            </a:r>
            <a:r>
              <a:rPr lang="en-US" dirty="0" smtClean="0"/>
              <a:t> projection method combines the records from a sequence of results and then converts them into one result.</a:t>
            </a:r>
          </a:p>
          <a:p>
            <a:r>
              <a:rPr lang="en-US" dirty="0" smtClean="0"/>
              <a:t>The </a:t>
            </a:r>
            <a:r>
              <a:rPr lang="en-US" dirty="0"/>
              <a:t>general syntax for </a:t>
            </a:r>
            <a:r>
              <a:rPr lang="en-US" dirty="0" err="1"/>
              <a:t>SelectMany</a:t>
            </a:r>
            <a:r>
              <a:rPr lang="en-US" dirty="0"/>
              <a:t> is as follows</a:t>
            </a:r>
            <a:r>
              <a:rPr lang="en-US" dirty="0" smtClean="0"/>
              <a:t>:</a:t>
            </a:r>
          </a:p>
          <a:p>
            <a:endParaRPr lang="en-US" dirty="0"/>
          </a:p>
          <a:p>
            <a:endParaRPr lang="en-US" dirty="0" smtClean="0"/>
          </a:p>
          <a:p>
            <a:endParaRPr lang="en-US" dirty="0" smtClean="0"/>
          </a:p>
          <a:p>
            <a:endParaRPr lang="en-US" dirty="0"/>
          </a:p>
          <a:p>
            <a:pPr lvl="1"/>
            <a:r>
              <a:rPr lang="en-US" dirty="0"/>
              <a:t>source: This is the input sequence, typically a collection of elements.</a:t>
            </a:r>
          </a:p>
          <a:p>
            <a:pPr lvl="1"/>
            <a:r>
              <a:rPr lang="en-US" dirty="0"/>
              <a:t>selector: A function that takes an element from the input sequence and returns an IEnumerable&lt;</a:t>
            </a:r>
            <a:r>
              <a:rPr lang="en-US" dirty="0" err="1"/>
              <a:t>TResult</a:t>
            </a:r>
            <a:r>
              <a:rPr lang="en-US" dirty="0"/>
              <a:t>&gt;. This function is applied to each element in the source sequence, and the results are flattened into a single sequence.</a:t>
            </a:r>
          </a:p>
          <a:p>
            <a:endParaRPr lang="en-US" dirty="0"/>
          </a:p>
        </p:txBody>
      </p:sp>
      <p:pic>
        <p:nvPicPr>
          <p:cNvPr id="5" name="Picture 4"/>
          <p:cNvPicPr>
            <a:picLocks noChangeAspect="1"/>
          </p:cNvPicPr>
          <p:nvPr/>
        </p:nvPicPr>
        <p:blipFill>
          <a:blip r:embed="rId2"/>
          <a:stretch>
            <a:fillRect/>
          </a:stretch>
        </p:blipFill>
        <p:spPr>
          <a:xfrm>
            <a:off x="997529" y="3453679"/>
            <a:ext cx="6399836" cy="1159884"/>
          </a:xfrm>
          <a:prstGeom prst="rect">
            <a:avLst/>
          </a:prstGeom>
        </p:spPr>
      </p:pic>
    </p:spTree>
    <p:extLst>
      <p:ext uri="{BB962C8B-B14F-4D97-AF65-F5344CB8AC3E}">
        <p14:creationId xmlns:p14="http://schemas.microsoft.com/office/powerpoint/2010/main" val="295358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Many </a:t>
            </a:r>
            <a:r>
              <a:rPr lang="en-US" dirty="0" smtClean="0"/>
              <a:t>Operator Example</a:t>
            </a:r>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rotWithShape="1">
          <a:blip r:embed="rId2"/>
          <a:srcRect t="61266" b="2591"/>
          <a:stretch/>
        </p:blipFill>
        <p:spPr>
          <a:xfrm>
            <a:off x="325142" y="5057229"/>
            <a:ext cx="4343838" cy="290946"/>
          </a:xfrm>
          <a:prstGeom prst="rect">
            <a:avLst/>
          </a:prstGeom>
        </p:spPr>
      </p:pic>
      <p:pic>
        <p:nvPicPr>
          <p:cNvPr id="5" name="Picture 4"/>
          <p:cNvPicPr>
            <a:picLocks noChangeAspect="1"/>
          </p:cNvPicPr>
          <p:nvPr/>
        </p:nvPicPr>
        <p:blipFill>
          <a:blip r:embed="rId3"/>
          <a:stretch>
            <a:fillRect/>
          </a:stretch>
        </p:blipFill>
        <p:spPr>
          <a:xfrm>
            <a:off x="422126" y="934862"/>
            <a:ext cx="8949150" cy="3750120"/>
          </a:xfrm>
          <a:prstGeom prst="rect">
            <a:avLst/>
          </a:prstGeom>
        </p:spPr>
      </p:pic>
      <p:sp>
        <p:nvSpPr>
          <p:cNvPr id="6" name="TextBox 5"/>
          <p:cNvSpPr txBox="1"/>
          <p:nvPr/>
        </p:nvSpPr>
        <p:spPr>
          <a:xfrm>
            <a:off x="325142" y="4684982"/>
            <a:ext cx="1268129" cy="400110"/>
          </a:xfrm>
          <a:prstGeom prst="rect">
            <a:avLst/>
          </a:prstGeom>
          <a:noFill/>
        </p:spPr>
        <p:txBody>
          <a:bodyPr wrap="square" rtlCol="0">
            <a:spAutoFit/>
          </a:bodyPr>
          <a:lstStyle/>
          <a:p>
            <a:r>
              <a:rPr lang="en-US" sz="2000" dirty="0" smtClean="0"/>
              <a:t>Output</a:t>
            </a:r>
            <a:endParaRPr lang="en-IN" sz="2000" dirty="0"/>
          </a:p>
        </p:txBody>
      </p:sp>
    </p:spTree>
    <p:extLst>
      <p:ext uri="{BB962C8B-B14F-4D97-AF65-F5344CB8AC3E}">
        <p14:creationId xmlns:p14="http://schemas.microsoft.com/office/powerpoint/2010/main" val="53364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Many Operator Example</a:t>
            </a:r>
            <a:endParaRPr lang="en-IN" dirty="0"/>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131180" y="863443"/>
            <a:ext cx="9345329" cy="5461057"/>
          </a:xfrm>
          <a:prstGeom prst="rect">
            <a:avLst/>
          </a:prstGeom>
        </p:spPr>
      </p:pic>
    </p:spTree>
    <p:extLst>
      <p:ext uri="{BB962C8B-B14F-4D97-AF65-F5344CB8AC3E}">
        <p14:creationId xmlns:p14="http://schemas.microsoft.com/office/powerpoint/2010/main" val="26569600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Many Operator Example</a:t>
            </a:r>
            <a:endParaRPr lang="en-IN" dirty="0"/>
          </a:p>
        </p:txBody>
      </p:sp>
      <p:pic>
        <p:nvPicPr>
          <p:cNvPr id="4" name="Picture 3"/>
          <p:cNvPicPr>
            <a:picLocks noChangeAspect="1"/>
          </p:cNvPicPr>
          <p:nvPr/>
        </p:nvPicPr>
        <p:blipFill>
          <a:blip r:embed="rId2"/>
          <a:stretch>
            <a:fillRect/>
          </a:stretch>
        </p:blipFill>
        <p:spPr>
          <a:xfrm>
            <a:off x="248083" y="863443"/>
            <a:ext cx="7814658" cy="4969321"/>
          </a:xfrm>
          <a:prstGeom prst="rect">
            <a:avLst/>
          </a:prstGeom>
        </p:spPr>
      </p:pic>
      <p:sp>
        <p:nvSpPr>
          <p:cNvPr id="5" name="TextBox 4"/>
          <p:cNvSpPr txBox="1"/>
          <p:nvPr/>
        </p:nvSpPr>
        <p:spPr>
          <a:xfrm>
            <a:off x="8062741" y="863443"/>
            <a:ext cx="862737" cy="400110"/>
          </a:xfrm>
          <a:prstGeom prst="rect">
            <a:avLst/>
          </a:prstGeom>
          <a:noFill/>
        </p:spPr>
        <p:txBody>
          <a:bodyPr wrap="none" rtlCol="0">
            <a:spAutoFit/>
          </a:bodyPr>
          <a:lstStyle/>
          <a:p>
            <a:r>
              <a:rPr lang="en-US" sz="2000" dirty="0" smtClean="0"/>
              <a:t>Output</a:t>
            </a:r>
            <a:endParaRPr lang="en-IN" dirty="0"/>
          </a:p>
        </p:txBody>
      </p:sp>
      <p:pic>
        <p:nvPicPr>
          <p:cNvPr id="7" name="Picture 6"/>
          <p:cNvPicPr>
            <a:picLocks noChangeAspect="1"/>
          </p:cNvPicPr>
          <p:nvPr/>
        </p:nvPicPr>
        <p:blipFill rotWithShape="1">
          <a:blip r:embed="rId3"/>
          <a:srcRect l="2799" t="1330"/>
          <a:stretch/>
        </p:blipFill>
        <p:spPr>
          <a:xfrm>
            <a:off x="8243455" y="1316182"/>
            <a:ext cx="1909107" cy="3906982"/>
          </a:xfrm>
          <a:prstGeom prst="rect">
            <a:avLst/>
          </a:prstGeom>
        </p:spPr>
      </p:pic>
    </p:spTree>
    <p:extLst>
      <p:ext uri="{BB962C8B-B14F-4D97-AF65-F5344CB8AC3E}">
        <p14:creationId xmlns:p14="http://schemas.microsoft.com/office/powerpoint/2010/main" val="148898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Many Operator Example - Remove Duplicates</a:t>
            </a:r>
            <a:endParaRPr lang="en-IN" dirty="0"/>
          </a:p>
        </p:txBody>
      </p:sp>
      <p:pic>
        <p:nvPicPr>
          <p:cNvPr id="4" name="Picture 3"/>
          <p:cNvPicPr>
            <a:picLocks noChangeAspect="1"/>
          </p:cNvPicPr>
          <p:nvPr/>
        </p:nvPicPr>
        <p:blipFill>
          <a:blip r:embed="rId2"/>
          <a:stretch>
            <a:fillRect/>
          </a:stretch>
        </p:blipFill>
        <p:spPr>
          <a:xfrm>
            <a:off x="329478" y="863444"/>
            <a:ext cx="8213670" cy="4844629"/>
          </a:xfrm>
          <a:prstGeom prst="rect">
            <a:avLst/>
          </a:prstGeom>
        </p:spPr>
      </p:pic>
      <p:sp>
        <p:nvSpPr>
          <p:cNvPr id="5" name="TextBox 4"/>
          <p:cNvSpPr txBox="1"/>
          <p:nvPr/>
        </p:nvSpPr>
        <p:spPr>
          <a:xfrm>
            <a:off x="8310077" y="884114"/>
            <a:ext cx="862737" cy="400110"/>
          </a:xfrm>
          <a:prstGeom prst="rect">
            <a:avLst/>
          </a:prstGeom>
          <a:noFill/>
        </p:spPr>
        <p:txBody>
          <a:bodyPr wrap="none" rtlCol="0">
            <a:spAutoFit/>
          </a:bodyPr>
          <a:lstStyle/>
          <a:p>
            <a:r>
              <a:rPr lang="en-US" sz="2000" dirty="0" smtClean="0"/>
              <a:t>Output</a:t>
            </a:r>
            <a:endParaRPr lang="en-IN" dirty="0"/>
          </a:p>
        </p:txBody>
      </p:sp>
      <p:pic>
        <p:nvPicPr>
          <p:cNvPr id="7" name="Picture 6"/>
          <p:cNvPicPr>
            <a:picLocks noChangeAspect="1"/>
          </p:cNvPicPr>
          <p:nvPr/>
        </p:nvPicPr>
        <p:blipFill>
          <a:blip r:embed="rId3"/>
          <a:stretch>
            <a:fillRect/>
          </a:stretch>
        </p:blipFill>
        <p:spPr>
          <a:xfrm>
            <a:off x="8431162" y="1284224"/>
            <a:ext cx="1751929" cy="2383577"/>
          </a:xfrm>
          <a:prstGeom prst="rect">
            <a:avLst/>
          </a:prstGeom>
        </p:spPr>
      </p:pic>
    </p:spTree>
    <p:extLst>
      <p:ext uri="{BB962C8B-B14F-4D97-AF65-F5344CB8AC3E}">
        <p14:creationId xmlns:p14="http://schemas.microsoft.com/office/powerpoint/2010/main" val="56681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Many Operator Example </a:t>
            </a:r>
            <a:r>
              <a:rPr lang="en-US" dirty="0" smtClean="0"/>
              <a:t>- Complex Types</a:t>
            </a:r>
            <a:endParaRPr lang="en-IN" dirty="0"/>
          </a:p>
        </p:txBody>
      </p:sp>
      <p:pic>
        <p:nvPicPr>
          <p:cNvPr id="5" name="Picture 4"/>
          <p:cNvPicPr>
            <a:picLocks noChangeAspect="1"/>
          </p:cNvPicPr>
          <p:nvPr/>
        </p:nvPicPr>
        <p:blipFill>
          <a:blip r:embed="rId2"/>
          <a:stretch>
            <a:fillRect/>
          </a:stretch>
        </p:blipFill>
        <p:spPr>
          <a:xfrm>
            <a:off x="131180" y="863443"/>
            <a:ext cx="8521012" cy="5759029"/>
          </a:xfrm>
          <a:prstGeom prst="rect">
            <a:avLst/>
          </a:prstGeom>
        </p:spPr>
      </p:pic>
      <p:sp>
        <p:nvSpPr>
          <p:cNvPr id="6" name="TextBox 5"/>
          <p:cNvSpPr txBox="1"/>
          <p:nvPr/>
        </p:nvSpPr>
        <p:spPr>
          <a:xfrm>
            <a:off x="8652192" y="863442"/>
            <a:ext cx="1002197" cy="461665"/>
          </a:xfrm>
          <a:prstGeom prst="rect">
            <a:avLst/>
          </a:prstGeom>
          <a:noFill/>
        </p:spPr>
        <p:txBody>
          <a:bodyPr wrap="none" rtlCol="0">
            <a:spAutoFit/>
          </a:bodyPr>
          <a:lstStyle/>
          <a:p>
            <a:r>
              <a:rPr lang="en-US" sz="2400" dirty="0" smtClean="0"/>
              <a:t>Output</a:t>
            </a:r>
            <a:endParaRPr lang="en-IN" sz="2000" dirty="0"/>
          </a:p>
        </p:txBody>
      </p:sp>
      <p:pic>
        <p:nvPicPr>
          <p:cNvPr id="9" name="Picture 8"/>
          <p:cNvPicPr>
            <a:picLocks noChangeAspect="1"/>
          </p:cNvPicPr>
          <p:nvPr/>
        </p:nvPicPr>
        <p:blipFill rotWithShape="1">
          <a:blip r:embed="rId3"/>
          <a:srcRect l="396"/>
          <a:stretch/>
        </p:blipFill>
        <p:spPr>
          <a:xfrm>
            <a:off x="8783782" y="1269687"/>
            <a:ext cx="2410691" cy="3434365"/>
          </a:xfrm>
          <a:prstGeom prst="rect">
            <a:avLst/>
          </a:prstGeom>
        </p:spPr>
      </p:pic>
    </p:spTree>
    <p:extLst>
      <p:ext uri="{BB962C8B-B14F-4D97-AF65-F5344CB8AC3E}">
        <p14:creationId xmlns:p14="http://schemas.microsoft.com/office/powerpoint/2010/main" val="131126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 </a:t>
            </a:r>
            <a:r>
              <a:rPr lang="en-US" dirty="0"/>
              <a:t>Operator</a:t>
            </a:r>
            <a:endParaRPr lang="en-IN" dirty="0"/>
          </a:p>
        </p:txBody>
      </p:sp>
      <p:sp>
        <p:nvSpPr>
          <p:cNvPr id="3" name="Content Placeholder 2"/>
          <p:cNvSpPr>
            <a:spLocks noGrp="1"/>
          </p:cNvSpPr>
          <p:nvPr>
            <p:ph idx="1"/>
          </p:nvPr>
        </p:nvSpPr>
        <p:spPr/>
        <p:txBody>
          <a:bodyPr/>
          <a:lstStyle/>
          <a:p>
            <a:r>
              <a:rPr lang="en-US" dirty="0"/>
              <a:t>Filtering is nothing but the process of getting only those elements from a data source that satisfies the given condition. </a:t>
            </a:r>
            <a:endParaRPr lang="en-US" dirty="0" smtClean="0"/>
          </a:p>
          <a:p>
            <a:r>
              <a:rPr lang="en-US" dirty="0" smtClean="0"/>
              <a:t>It </a:t>
            </a:r>
            <a:r>
              <a:rPr lang="en-US" dirty="0"/>
              <a:t>is also possible to fetch the data from a data source with more than one condition as per our business requirements. For example:</a:t>
            </a:r>
            <a:r>
              <a:rPr lang="en-US" dirty="0" smtClean="0"/>
              <a:t> </a:t>
            </a:r>
          </a:p>
          <a:p>
            <a:pPr lvl="1"/>
            <a:r>
              <a:rPr lang="en-US" dirty="0"/>
              <a:t>Employees having a salary greater than 50000.</a:t>
            </a:r>
          </a:p>
          <a:p>
            <a:pPr lvl="1"/>
            <a:r>
              <a:rPr lang="en-US" dirty="0"/>
              <a:t>Students Having Marks greater than 80% from a particular batch.</a:t>
            </a:r>
          </a:p>
          <a:p>
            <a:pPr lvl="1"/>
            <a:r>
              <a:rPr lang="en-US" dirty="0"/>
              <a:t>Employees having experience of more than 6 Years and the department is IT, </a:t>
            </a:r>
            <a:r>
              <a:rPr lang="en-US" dirty="0" smtClean="0"/>
              <a:t>etc.</a:t>
            </a:r>
          </a:p>
          <a:p>
            <a:r>
              <a:rPr lang="en-US" dirty="0" smtClean="0"/>
              <a:t>Types of Filtering Operator</a:t>
            </a:r>
          </a:p>
          <a:p>
            <a:pPr lvl="1"/>
            <a:r>
              <a:rPr lang="en-US" dirty="0" smtClean="0"/>
              <a:t>Where - </a:t>
            </a:r>
            <a:r>
              <a:rPr lang="en-US" dirty="0"/>
              <a:t>used to select values from the list based on predicate functions.</a:t>
            </a:r>
            <a:endParaRPr lang="en-US" dirty="0" smtClean="0"/>
          </a:p>
          <a:p>
            <a:pPr lvl="1"/>
            <a:r>
              <a:rPr lang="en-US" dirty="0" smtClean="0"/>
              <a:t>OfType - </a:t>
            </a:r>
            <a:r>
              <a:rPr lang="en-US" dirty="0"/>
              <a:t>used to select values based on their ability to caste a specified type</a:t>
            </a:r>
            <a:r>
              <a:rPr lang="en-US" dirty="0" smtClean="0"/>
              <a:t>.</a:t>
            </a:r>
          </a:p>
        </p:txBody>
      </p:sp>
    </p:spTree>
    <p:extLst>
      <p:ext uri="{BB962C8B-B14F-4D97-AF65-F5344CB8AC3E}">
        <p14:creationId xmlns:p14="http://schemas.microsoft.com/office/powerpoint/2010/main" val="18138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Filtering Operator or Method</a:t>
            </a:r>
            <a:endParaRPr lang="en-IN" dirty="0"/>
          </a:p>
        </p:txBody>
      </p:sp>
      <p:sp>
        <p:nvSpPr>
          <p:cNvPr id="3" name="Content Placeholder 2"/>
          <p:cNvSpPr>
            <a:spLocks noGrp="1"/>
          </p:cNvSpPr>
          <p:nvPr>
            <p:ph idx="1"/>
          </p:nvPr>
        </p:nvSpPr>
        <p:spPr/>
        <p:txBody>
          <a:bodyPr/>
          <a:lstStyle/>
          <a:p>
            <a:r>
              <a:rPr lang="en-US" dirty="0"/>
              <a:t>The LINQ Where Method is used for filtering collections based on a predicate that takes each element in the collection and returns a </a:t>
            </a:r>
            <a:r>
              <a:rPr lang="en-US" dirty="0" err="1"/>
              <a:t>boolean</a:t>
            </a:r>
            <a:r>
              <a:rPr lang="en-US" dirty="0"/>
              <a:t> value.</a:t>
            </a:r>
          </a:p>
          <a:p>
            <a:r>
              <a:rPr lang="en-US" dirty="0"/>
              <a:t>If the function returns true for an element, it is included in the result; otherwise, it’s excluded.</a:t>
            </a:r>
          </a:p>
          <a:p>
            <a:r>
              <a:rPr lang="en-US" dirty="0"/>
              <a:t>The conditions can be written using the </a:t>
            </a:r>
            <a:r>
              <a:rPr lang="en-US" b="1" dirty="0"/>
              <a:t>==, &gt;=, &lt;=, &amp;&amp;, ||, &gt;, &lt;, etc. </a:t>
            </a:r>
            <a:r>
              <a:rPr lang="en-US" dirty="0"/>
              <a:t>symbols</a:t>
            </a:r>
            <a:r>
              <a:rPr lang="en-US" dirty="0" smtClean="0"/>
              <a:t>.</a:t>
            </a:r>
          </a:p>
          <a:p>
            <a:r>
              <a:rPr lang="en-US" dirty="0"/>
              <a:t>Two overloaded versions of the “Where” Method are available in LINQ. They are as follows</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r>
              <a:rPr lang="en-US" dirty="0"/>
              <a:t>Above methods are implemented as extension methods on the IEnumerable&lt;T&gt; interface. The methods accept a predicate as a parameter.</a:t>
            </a:r>
            <a:endParaRPr lang="en-IN" dirty="0"/>
          </a:p>
          <a:p>
            <a:endParaRPr lang="en-US" dirty="0"/>
          </a:p>
          <a:p>
            <a:endParaRPr lang="en-IN" dirty="0"/>
          </a:p>
        </p:txBody>
      </p:sp>
      <p:pic>
        <p:nvPicPr>
          <p:cNvPr id="4" name="Picture 3"/>
          <p:cNvPicPr>
            <a:picLocks noChangeAspect="1"/>
          </p:cNvPicPr>
          <p:nvPr/>
        </p:nvPicPr>
        <p:blipFill>
          <a:blip r:embed="rId2"/>
          <a:stretch>
            <a:fillRect/>
          </a:stretch>
        </p:blipFill>
        <p:spPr>
          <a:xfrm>
            <a:off x="515216" y="3128962"/>
            <a:ext cx="6759293" cy="2454420"/>
          </a:xfrm>
          <a:prstGeom prst="rect">
            <a:avLst/>
          </a:prstGeom>
        </p:spPr>
      </p:pic>
    </p:spTree>
    <p:extLst>
      <p:ext uri="{BB962C8B-B14F-4D97-AF65-F5344CB8AC3E}">
        <p14:creationId xmlns:p14="http://schemas.microsoft.com/office/powerpoint/2010/main" val="254861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a </a:t>
            </a:r>
            <a:r>
              <a:rPr lang="en-IN" dirty="0" smtClean="0"/>
              <a:t>Predicate?</a:t>
            </a:r>
            <a:endParaRPr lang="en-IN" dirty="0"/>
          </a:p>
        </p:txBody>
      </p:sp>
      <p:sp>
        <p:nvSpPr>
          <p:cNvPr id="3" name="Content Placeholder 2"/>
          <p:cNvSpPr>
            <a:spLocks noGrp="1"/>
          </p:cNvSpPr>
          <p:nvPr>
            <p:ph idx="1"/>
          </p:nvPr>
        </p:nvSpPr>
        <p:spPr/>
        <p:txBody>
          <a:bodyPr/>
          <a:lstStyle/>
          <a:p>
            <a:r>
              <a:rPr lang="en-US" dirty="0"/>
              <a:t>A Predicate is nothing but a function, or </a:t>
            </a:r>
            <a:r>
              <a:rPr lang="en-US" dirty="0" smtClean="0"/>
              <a:t>a delegate </a:t>
            </a:r>
            <a:r>
              <a:rPr lang="en-US" dirty="0"/>
              <a:t>used to test every element for a given condition. </a:t>
            </a:r>
            <a:r>
              <a:rPr lang="en-US" dirty="0" smtClean="0"/>
              <a:t>For example,</a:t>
            </a:r>
          </a:p>
        </p:txBody>
      </p:sp>
      <p:pic>
        <p:nvPicPr>
          <p:cNvPr id="4" name="Picture 3"/>
          <p:cNvPicPr>
            <a:picLocks noChangeAspect="1"/>
          </p:cNvPicPr>
          <p:nvPr/>
        </p:nvPicPr>
        <p:blipFill>
          <a:blip r:embed="rId2"/>
          <a:stretch>
            <a:fillRect/>
          </a:stretch>
        </p:blipFill>
        <p:spPr>
          <a:xfrm>
            <a:off x="487939" y="1673802"/>
            <a:ext cx="9431916" cy="4446672"/>
          </a:xfrm>
          <a:prstGeom prst="rect">
            <a:avLst/>
          </a:prstGeom>
        </p:spPr>
      </p:pic>
      <p:sp>
        <p:nvSpPr>
          <p:cNvPr id="5" name="TextBox 4"/>
          <p:cNvSpPr txBox="1"/>
          <p:nvPr/>
        </p:nvSpPr>
        <p:spPr>
          <a:xfrm>
            <a:off x="9994073" y="1580847"/>
            <a:ext cx="922047" cy="400110"/>
          </a:xfrm>
          <a:prstGeom prst="rect">
            <a:avLst/>
          </a:prstGeom>
          <a:noFill/>
        </p:spPr>
        <p:txBody>
          <a:bodyPr wrap="none" rtlCol="0">
            <a:spAutoFit/>
          </a:bodyPr>
          <a:lstStyle/>
          <a:p>
            <a:r>
              <a:rPr lang="en-US" sz="2000" dirty="0" smtClean="0"/>
              <a:t>Output:</a:t>
            </a:r>
            <a:endParaRPr lang="en-IN" sz="2000" dirty="0"/>
          </a:p>
        </p:txBody>
      </p:sp>
      <p:pic>
        <p:nvPicPr>
          <p:cNvPr id="6" name="Picture 5"/>
          <p:cNvPicPr>
            <a:picLocks noChangeAspect="1"/>
          </p:cNvPicPr>
          <p:nvPr/>
        </p:nvPicPr>
        <p:blipFill>
          <a:blip r:embed="rId3"/>
          <a:stretch>
            <a:fillRect/>
          </a:stretch>
        </p:blipFill>
        <p:spPr>
          <a:xfrm>
            <a:off x="10019878" y="1927701"/>
            <a:ext cx="970459" cy="2069091"/>
          </a:xfrm>
          <a:prstGeom prst="rect">
            <a:avLst/>
          </a:prstGeom>
        </p:spPr>
      </p:pic>
    </p:spTree>
    <p:extLst>
      <p:ext uri="{BB962C8B-B14F-4D97-AF65-F5344CB8AC3E}">
        <p14:creationId xmlns:p14="http://schemas.microsoft.com/office/powerpoint/2010/main" val="180426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a Predicate?</a:t>
            </a:r>
          </a:p>
        </p:txBody>
      </p:sp>
      <p:sp>
        <p:nvSpPr>
          <p:cNvPr id="3" name="Content Placeholder 2"/>
          <p:cNvSpPr>
            <a:spLocks noGrp="1"/>
          </p:cNvSpPr>
          <p:nvPr>
            <p:ph idx="1"/>
          </p:nvPr>
        </p:nvSpPr>
        <p:spPr/>
        <p:txBody>
          <a:bodyPr/>
          <a:lstStyle/>
          <a:p>
            <a:r>
              <a:rPr lang="en-US" dirty="0" smtClean="0"/>
              <a:t>Visual </a:t>
            </a:r>
            <a:r>
              <a:rPr lang="en-US" dirty="0"/>
              <a:t>Studio Intelligence shows the following when you hover the mouse over the WHERE extension method in the above example</a:t>
            </a:r>
            <a:r>
              <a:rPr lang="en-US" dirty="0" smtClean="0"/>
              <a:t>.</a:t>
            </a:r>
          </a:p>
          <a:p>
            <a:endParaRPr lang="en-US" dirty="0"/>
          </a:p>
          <a:p>
            <a:endParaRPr lang="en-US" dirty="0" smtClean="0"/>
          </a:p>
          <a:p>
            <a:endParaRPr lang="en-US" dirty="0"/>
          </a:p>
          <a:p>
            <a:endParaRPr lang="en-US" dirty="0" smtClean="0"/>
          </a:p>
          <a:p>
            <a:endParaRPr lang="en-US" dirty="0"/>
          </a:p>
          <a:p>
            <a:r>
              <a:rPr lang="en-US" dirty="0"/>
              <a:t>the Predicate (</a:t>
            </a:r>
            <a:r>
              <a:rPr lang="en-US" b="1" dirty="0" err="1"/>
              <a:t>Func</a:t>
            </a:r>
            <a:r>
              <a:rPr lang="en-US" b="1" dirty="0"/>
              <a:t>&lt;</a:t>
            </a:r>
            <a:r>
              <a:rPr lang="en-US" b="1" dirty="0" err="1"/>
              <a:t>int</a:t>
            </a:r>
            <a:r>
              <a:rPr lang="en-US" b="1" dirty="0"/>
              <a:t>, bool&gt;</a:t>
            </a:r>
            <a:r>
              <a:rPr lang="en-US" dirty="0"/>
              <a:t> predicate) expects one input parameter of type integer, and it returns a </a:t>
            </a:r>
            <a:r>
              <a:rPr lang="en-US" dirty="0" err="1"/>
              <a:t>boolean</a:t>
            </a:r>
            <a:r>
              <a:rPr lang="en-US" dirty="0"/>
              <a:t> value.</a:t>
            </a:r>
          </a:p>
          <a:p>
            <a:r>
              <a:rPr lang="en-US" dirty="0"/>
              <a:t>The </a:t>
            </a:r>
            <a:r>
              <a:rPr lang="en-US" dirty="0" err="1"/>
              <a:t>Func</a:t>
            </a:r>
            <a:r>
              <a:rPr lang="en-US" dirty="0"/>
              <a:t> is a generic delegate that takes one or more input parameters and returns one out parameter. The last parameter is considered the return value. </a:t>
            </a:r>
          </a:p>
          <a:p>
            <a:r>
              <a:rPr lang="en-US" dirty="0"/>
              <a:t>The return type is mandatory, but the input parameter is not.</a:t>
            </a:r>
          </a:p>
          <a:p>
            <a:endParaRPr lang="en-US" dirty="0" smtClean="0"/>
          </a:p>
          <a:p>
            <a:endParaRPr lang="en-US" dirty="0" smtClean="0"/>
          </a:p>
          <a:p>
            <a:endParaRPr lang="en-IN" dirty="0"/>
          </a:p>
        </p:txBody>
      </p:sp>
      <p:pic>
        <p:nvPicPr>
          <p:cNvPr id="7" name="Picture 6"/>
          <p:cNvPicPr>
            <a:picLocks noChangeAspect="1"/>
          </p:cNvPicPr>
          <p:nvPr/>
        </p:nvPicPr>
        <p:blipFill>
          <a:blip r:embed="rId2"/>
          <a:stretch>
            <a:fillRect/>
          </a:stretch>
        </p:blipFill>
        <p:spPr>
          <a:xfrm>
            <a:off x="495733" y="1724024"/>
            <a:ext cx="9077023" cy="2194445"/>
          </a:xfrm>
          <a:prstGeom prst="rect">
            <a:avLst/>
          </a:prstGeom>
        </p:spPr>
      </p:pic>
    </p:spTree>
    <p:extLst>
      <p:ext uri="{BB962C8B-B14F-4D97-AF65-F5344CB8AC3E}">
        <p14:creationId xmlns:p14="http://schemas.microsoft.com/office/powerpoint/2010/main" val="366824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LINQ Operators</a:t>
            </a:r>
          </a:p>
        </p:txBody>
      </p:sp>
      <p:sp>
        <p:nvSpPr>
          <p:cNvPr id="3" name="Content Placeholder 2"/>
          <p:cNvSpPr>
            <a:spLocks noGrp="1"/>
          </p:cNvSpPr>
          <p:nvPr>
            <p:ph idx="1"/>
          </p:nvPr>
        </p:nvSpPr>
        <p:spPr>
          <a:xfrm>
            <a:off x="101601" y="819901"/>
            <a:ext cx="6096000" cy="5590565"/>
          </a:xfrm>
        </p:spPr>
        <p:txBody>
          <a:bodyPr/>
          <a:lstStyle/>
          <a:p>
            <a:r>
              <a:rPr lang="en-US" dirty="0"/>
              <a:t>The LINQ Operators are nothing but a set of extension methods used to write the LINQ Query. </a:t>
            </a:r>
          </a:p>
          <a:p>
            <a:r>
              <a:rPr lang="en-US" dirty="0"/>
              <a:t>These LINQ extension methods provide many useful features we can apply to the data source. Some of the features are filtering the data, sorting the data, grouping the data, etc.</a:t>
            </a:r>
            <a:endParaRPr lang="en-IN" dirty="0"/>
          </a:p>
        </p:txBody>
      </p:sp>
      <p:graphicFrame>
        <p:nvGraphicFramePr>
          <p:cNvPr id="4" name="Table 2">
            <a:extLst>
              <a:ext uri="{FF2B5EF4-FFF2-40B4-BE49-F238E27FC236}">
                <a16:creationId xmlns:a16="http://schemas.microsoft.com/office/drawing/2014/main" xmlns="" id="{A53AC5F8-58AB-4FFD-AC38-4C4939B55090}"/>
              </a:ext>
            </a:extLst>
          </p:cNvPr>
          <p:cNvGraphicFramePr>
            <a:graphicFrameLocks noGrp="1"/>
          </p:cNvGraphicFramePr>
          <p:nvPr>
            <p:extLst>
              <p:ext uri="{D42A27DB-BD31-4B8C-83A1-F6EECF244321}">
                <p14:modId xmlns:p14="http://schemas.microsoft.com/office/powerpoint/2010/main" val="4211054436"/>
              </p:ext>
            </p:extLst>
          </p:nvPr>
        </p:nvGraphicFramePr>
        <p:xfrm>
          <a:off x="6487886" y="819901"/>
          <a:ext cx="5384800" cy="2431298"/>
        </p:xfrm>
        <a:graphic>
          <a:graphicData uri="http://schemas.openxmlformats.org/drawingml/2006/table">
            <a:tbl>
              <a:tblPr firstRow="1" bandRow="1">
                <a:tableStyleId>{5940675A-B579-460E-94D1-54222C63F5DA}</a:tableStyleId>
              </a:tblPr>
              <a:tblGrid>
                <a:gridCol w="721398">
                  <a:extLst>
                    <a:ext uri="{9D8B030D-6E8A-4147-A177-3AD203B41FA5}">
                      <a16:colId xmlns:a16="http://schemas.microsoft.com/office/drawing/2014/main" xmlns="" val="1785440712"/>
                    </a:ext>
                  </a:extLst>
                </a:gridCol>
                <a:gridCol w="4663402">
                  <a:extLst>
                    <a:ext uri="{9D8B030D-6E8A-4147-A177-3AD203B41FA5}">
                      <a16:colId xmlns:a16="http://schemas.microsoft.com/office/drawing/2014/main" xmlns="" val="1774611958"/>
                    </a:ext>
                  </a:extLst>
                </a:gridCol>
              </a:tblGrid>
              <a:tr h="447234">
                <a:tc>
                  <a:txBody>
                    <a:bodyPr/>
                    <a:lstStyle/>
                    <a:p>
                      <a:pPr algn="ctr"/>
                      <a:r>
                        <a:rPr lang="en-US" b="1" dirty="0"/>
                        <a:t>Sr.</a:t>
                      </a:r>
                    </a:p>
                  </a:txBody>
                  <a:tcPr anchor="ctr" anchorCtr="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tc>
                  <a:txBody>
                    <a:bodyPr/>
                    <a:lstStyle/>
                    <a:p>
                      <a:r>
                        <a:rPr lang="en-US" b="1" dirty="0" smtClean="0"/>
                        <a:t>LINQ</a:t>
                      </a:r>
                      <a:r>
                        <a:rPr lang="en-US" b="1" baseline="0" dirty="0" smtClean="0"/>
                        <a:t> Operators</a:t>
                      </a:r>
                      <a:endParaRPr lang="en-US" b="1"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tx1">
                        <a:lumMod val="10000"/>
                        <a:lumOff val="90000"/>
                      </a:schemeClr>
                    </a:solidFill>
                  </a:tcPr>
                </a:tc>
                <a:extLst>
                  <a:ext uri="{0D108BD9-81ED-4DB2-BD59-A6C34878D82A}">
                    <a16:rowId xmlns:a16="http://schemas.microsoft.com/office/drawing/2014/main" xmlns="" val="462981149"/>
                  </a:ext>
                </a:extLst>
              </a:tr>
              <a:tr h="496016">
                <a:tc>
                  <a:txBody>
                    <a:bodyPr/>
                    <a:lstStyle/>
                    <a:p>
                      <a:pPr algn="ctr"/>
                      <a:r>
                        <a:rPr lang="en-US" dirty="0"/>
                        <a:t>1</a:t>
                      </a:r>
                      <a:endParaRPr lang="en-IN" dirty="0"/>
                    </a:p>
                  </a:txBody>
                  <a:tcPr anchor="ctr" anchorCtr="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dirty="0" smtClean="0"/>
                        <a:t>Projection Operators</a:t>
                      </a:r>
                      <a:endParaRPr lang="en-IN"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xmlns="" val="2890972625"/>
                  </a:ext>
                </a:extLst>
              </a:tr>
              <a:tr h="496016">
                <a:tc>
                  <a:txBody>
                    <a:bodyPr/>
                    <a:lstStyle/>
                    <a:p>
                      <a:pPr algn="ctr"/>
                      <a:r>
                        <a:rPr lang="en-US" dirty="0"/>
                        <a:t>2</a:t>
                      </a:r>
                      <a:endParaRPr lang="en-IN" dirty="0"/>
                    </a:p>
                  </a:txBody>
                  <a:tcPr anchor="ctr" anchorCtr="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dirty="0" smtClean="0"/>
                        <a:t>Filtering Operator</a:t>
                      </a:r>
                      <a:endParaRPr lang="en-IN"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xmlns="" val="3259207211"/>
                  </a:ext>
                </a:extLst>
              </a:tr>
              <a:tr h="496016">
                <a:tc>
                  <a:txBody>
                    <a:bodyPr/>
                    <a:lstStyle/>
                    <a:p>
                      <a:pPr algn="ctr"/>
                      <a:r>
                        <a:rPr lang="en-US" dirty="0"/>
                        <a:t>3</a:t>
                      </a:r>
                      <a:endParaRPr lang="en-IN" dirty="0"/>
                    </a:p>
                  </a:txBody>
                  <a:tcPr anchor="ctr" anchorCtr="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US" dirty="0" smtClean="0"/>
                        <a:t>Aggregate Operators</a:t>
                      </a:r>
                      <a:endParaRPr lang="en-IN"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xmlns="" val="1746811671"/>
                  </a:ext>
                </a:extLst>
              </a:tr>
              <a:tr h="496016">
                <a:tc>
                  <a:txBody>
                    <a:bodyPr/>
                    <a:lstStyle/>
                    <a:p>
                      <a:pPr algn="ctr"/>
                      <a:r>
                        <a:rPr lang="en-US" dirty="0"/>
                        <a:t>4</a:t>
                      </a:r>
                      <a:endParaRPr lang="en-IN" dirty="0"/>
                    </a:p>
                  </a:txBody>
                  <a:tcPr anchor="ctr" anchorCtr="1">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tc>
                  <a:txBody>
                    <a:bodyPr/>
                    <a:lstStyle/>
                    <a:p>
                      <a:r>
                        <a:rPr lang="en-IN" dirty="0" smtClean="0"/>
                        <a:t>Sorting Operators</a:t>
                      </a:r>
                      <a:endParaRPr lang="en-IN" dirty="0"/>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xmlns="" val="112685385"/>
                  </a:ext>
                </a:extLst>
              </a:tr>
            </a:tbl>
          </a:graphicData>
        </a:graphic>
      </p:graphicFrame>
    </p:spTree>
    <p:extLst>
      <p:ext uri="{BB962C8B-B14F-4D97-AF65-F5344CB8AC3E}">
        <p14:creationId xmlns:p14="http://schemas.microsoft.com/office/powerpoint/2010/main" val="146748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is a Predicate?</a:t>
            </a:r>
          </a:p>
        </p:txBody>
      </p:sp>
      <p:sp>
        <p:nvSpPr>
          <p:cNvPr id="3" name="Content Placeholder 2"/>
          <p:cNvSpPr>
            <a:spLocks noGrp="1"/>
          </p:cNvSpPr>
          <p:nvPr>
            <p:ph idx="1"/>
          </p:nvPr>
        </p:nvSpPr>
        <p:spPr/>
        <p:txBody>
          <a:bodyPr/>
          <a:lstStyle/>
          <a:p>
            <a:r>
              <a:rPr lang="en-US" dirty="0" smtClean="0"/>
              <a:t>Following syntax is for 2</a:t>
            </a:r>
            <a:r>
              <a:rPr lang="en-US" baseline="30000" dirty="0" smtClean="0"/>
              <a:t>nd</a:t>
            </a:r>
            <a:r>
              <a:rPr lang="en-US" dirty="0" smtClean="0"/>
              <a:t> overloaded method for predicate.</a:t>
            </a:r>
            <a:endParaRPr lang="en-IN" dirty="0"/>
          </a:p>
        </p:txBody>
      </p:sp>
      <p:pic>
        <p:nvPicPr>
          <p:cNvPr id="4" name="Picture 3"/>
          <p:cNvPicPr>
            <a:picLocks noChangeAspect="1"/>
          </p:cNvPicPr>
          <p:nvPr/>
        </p:nvPicPr>
        <p:blipFill rotWithShape="1">
          <a:blip r:embed="rId2"/>
          <a:srcRect l="976" t="47732" r="2238" b="4291"/>
          <a:stretch/>
        </p:blipFill>
        <p:spPr>
          <a:xfrm>
            <a:off x="476521" y="1406129"/>
            <a:ext cx="6630860" cy="1193555"/>
          </a:xfrm>
          <a:prstGeom prst="rect">
            <a:avLst/>
          </a:prstGeom>
        </p:spPr>
      </p:pic>
    </p:spTree>
    <p:extLst>
      <p:ext uri="{BB962C8B-B14F-4D97-AF65-F5344CB8AC3E}">
        <p14:creationId xmlns:p14="http://schemas.microsoft.com/office/powerpoint/2010/main" val="21202031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Filtering Operator or </a:t>
            </a:r>
            <a:r>
              <a:rPr lang="en-US" dirty="0" smtClean="0"/>
              <a:t>Method -</a:t>
            </a:r>
            <a:r>
              <a:rPr lang="en-IN" dirty="0" smtClean="0"/>
              <a:t> </a:t>
            </a:r>
            <a:r>
              <a:rPr lang="en-US" dirty="0"/>
              <a:t>Example</a:t>
            </a:r>
            <a:endParaRPr lang="en-IN" dirty="0"/>
          </a:p>
        </p:txBody>
      </p:sp>
      <p:pic>
        <p:nvPicPr>
          <p:cNvPr id="4" name="Picture 3"/>
          <p:cNvPicPr>
            <a:picLocks noChangeAspect="1"/>
          </p:cNvPicPr>
          <p:nvPr/>
        </p:nvPicPr>
        <p:blipFill>
          <a:blip r:embed="rId2"/>
          <a:stretch>
            <a:fillRect/>
          </a:stretch>
        </p:blipFill>
        <p:spPr>
          <a:xfrm>
            <a:off x="249380" y="863443"/>
            <a:ext cx="8519972" cy="5301830"/>
          </a:xfrm>
          <a:prstGeom prst="rect">
            <a:avLst/>
          </a:prstGeom>
        </p:spPr>
      </p:pic>
      <p:sp>
        <p:nvSpPr>
          <p:cNvPr id="3" name="Content Placeholder 2"/>
          <p:cNvSpPr>
            <a:spLocks noGrp="1"/>
          </p:cNvSpPr>
          <p:nvPr>
            <p:ph idx="1"/>
          </p:nvPr>
        </p:nvSpPr>
        <p:spPr>
          <a:xfrm>
            <a:off x="8451273" y="863444"/>
            <a:ext cx="3609548" cy="5590565"/>
          </a:xfrm>
        </p:spPr>
        <p:txBody>
          <a:bodyPr/>
          <a:lstStyle/>
          <a:p>
            <a:r>
              <a:rPr lang="en-US" dirty="0"/>
              <a:t>Here, we need to filter only the odd numbers, i.e., those not divisible by 2. </a:t>
            </a:r>
          </a:p>
          <a:p>
            <a:r>
              <a:rPr lang="en-US" dirty="0"/>
              <a:t>Along with the numbers, we also need to fetch the index position of the number. The index is 0 based. </a:t>
            </a:r>
            <a:endParaRPr lang="en-IN" dirty="0"/>
          </a:p>
          <a:p>
            <a:r>
              <a:rPr lang="en-US" dirty="0" smtClean="0"/>
              <a:t>Output:</a:t>
            </a:r>
          </a:p>
          <a:p>
            <a:endParaRPr lang="en-IN" dirty="0"/>
          </a:p>
        </p:txBody>
      </p:sp>
      <p:pic>
        <p:nvPicPr>
          <p:cNvPr id="6" name="Picture 5"/>
          <p:cNvPicPr>
            <a:picLocks noChangeAspect="1"/>
          </p:cNvPicPr>
          <p:nvPr/>
        </p:nvPicPr>
        <p:blipFill rotWithShape="1">
          <a:blip r:embed="rId3"/>
          <a:srcRect l="402" r="5498"/>
          <a:stretch/>
        </p:blipFill>
        <p:spPr>
          <a:xfrm>
            <a:off x="8713857" y="4322380"/>
            <a:ext cx="3346964" cy="1324841"/>
          </a:xfrm>
          <a:prstGeom prst="rect">
            <a:avLst/>
          </a:prstGeom>
        </p:spPr>
      </p:pic>
    </p:spTree>
    <p:extLst>
      <p:ext uri="{BB962C8B-B14F-4D97-AF65-F5344CB8AC3E}">
        <p14:creationId xmlns:p14="http://schemas.microsoft.com/office/powerpoint/2010/main" val="132985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Specify Multiple Conditions using LINQ Where Method</a:t>
            </a:r>
            <a:endParaRPr lang="en-IN" dirty="0"/>
          </a:p>
        </p:txBody>
      </p:sp>
      <p:sp>
        <p:nvSpPr>
          <p:cNvPr id="3" name="Content Placeholder 2"/>
          <p:cNvSpPr>
            <a:spLocks noGrp="1"/>
          </p:cNvSpPr>
          <p:nvPr>
            <p:ph idx="1"/>
          </p:nvPr>
        </p:nvSpPr>
        <p:spPr/>
        <p:txBody>
          <a:bodyPr/>
          <a:lstStyle/>
          <a:p>
            <a:r>
              <a:rPr lang="en-US" dirty="0" smtClean="0"/>
              <a:t>Fetch </a:t>
            </a:r>
            <a:r>
              <a:rPr lang="en-US" dirty="0"/>
              <a:t>all employees whose gender is Male and </a:t>
            </a:r>
            <a:r>
              <a:rPr lang="en-US" dirty="0" smtClean="0"/>
              <a:t>Salary </a:t>
            </a:r>
            <a:r>
              <a:rPr lang="en-US" dirty="0"/>
              <a:t>is greater than 500000.</a:t>
            </a:r>
            <a:endParaRPr lang="en-IN" dirty="0"/>
          </a:p>
        </p:txBody>
      </p:sp>
      <p:pic>
        <p:nvPicPr>
          <p:cNvPr id="5" name="Picture 4"/>
          <p:cNvPicPr>
            <a:picLocks noChangeAspect="1"/>
          </p:cNvPicPr>
          <p:nvPr/>
        </p:nvPicPr>
        <p:blipFill>
          <a:blip r:embed="rId2"/>
          <a:stretch>
            <a:fillRect/>
          </a:stretch>
        </p:blipFill>
        <p:spPr>
          <a:xfrm>
            <a:off x="505257" y="1323542"/>
            <a:ext cx="7171616" cy="5282710"/>
          </a:xfrm>
          <a:prstGeom prst="rect">
            <a:avLst/>
          </a:prstGeom>
        </p:spPr>
      </p:pic>
    </p:spTree>
    <p:extLst>
      <p:ext uri="{BB962C8B-B14F-4D97-AF65-F5344CB8AC3E}">
        <p14:creationId xmlns:p14="http://schemas.microsoft.com/office/powerpoint/2010/main" val="21523551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Specify Multiple Conditions using LINQ Where Method</a:t>
            </a:r>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rotWithShape="1">
          <a:blip r:embed="rId2"/>
          <a:srcRect t="912"/>
          <a:stretch/>
        </p:blipFill>
        <p:spPr>
          <a:xfrm>
            <a:off x="131180" y="863443"/>
            <a:ext cx="7738202" cy="5735847"/>
          </a:xfrm>
          <a:prstGeom prst="rect">
            <a:avLst/>
          </a:prstGeom>
        </p:spPr>
      </p:pic>
      <p:pic>
        <p:nvPicPr>
          <p:cNvPr id="5" name="Picture 4"/>
          <p:cNvPicPr>
            <a:picLocks noChangeAspect="1"/>
          </p:cNvPicPr>
          <p:nvPr/>
        </p:nvPicPr>
        <p:blipFill rotWithShape="1">
          <a:blip r:embed="rId3"/>
          <a:srcRect r="12790"/>
          <a:stretch/>
        </p:blipFill>
        <p:spPr>
          <a:xfrm>
            <a:off x="7042936" y="1293546"/>
            <a:ext cx="4961909" cy="1172563"/>
          </a:xfrm>
          <a:prstGeom prst="rect">
            <a:avLst/>
          </a:prstGeom>
        </p:spPr>
      </p:pic>
      <p:sp>
        <p:nvSpPr>
          <p:cNvPr id="6" name="TextBox 5"/>
          <p:cNvSpPr txBox="1"/>
          <p:nvPr/>
        </p:nvSpPr>
        <p:spPr>
          <a:xfrm>
            <a:off x="7042936" y="863442"/>
            <a:ext cx="798617" cy="369332"/>
          </a:xfrm>
          <a:prstGeom prst="rect">
            <a:avLst/>
          </a:prstGeom>
          <a:noFill/>
        </p:spPr>
        <p:txBody>
          <a:bodyPr wrap="none" rtlCol="0">
            <a:spAutoFit/>
          </a:bodyPr>
          <a:lstStyle/>
          <a:p>
            <a:r>
              <a:rPr lang="en-US" dirty="0" smtClean="0"/>
              <a:t>Output</a:t>
            </a:r>
            <a:endParaRPr lang="en-IN" dirty="0"/>
          </a:p>
        </p:txBody>
      </p:sp>
    </p:spTree>
    <p:extLst>
      <p:ext uri="{BB962C8B-B14F-4D97-AF65-F5344CB8AC3E}">
        <p14:creationId xmlns:p14="http://schemas.microsoft.com/office/powerpoint/2010/main" val="352853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OfType </a:t>
            </a:r>
            <a:r>
              <a:rPr lang="en-IN" dirty="0"/>
              <a:t>Operator</a:t>
            </a:r>
          </a:p>
        </p:txBody>
      </p:sp>
      <p:sp>
        <p:nvSpPr>
          <p:cNvPr id="3" name="Content Placeholder 2"/>
          <p:cNvSpPr>
            <a:spLocks noGrp="1"/>
          </p:cNvSpPr>
          <p:nvPr>
            <p:ph idx="1"/>
          </p:nvPr>
        </p:nvSpPr>
        <p:spPr/>
        <p:txBody>
          <a:bodyPr/>
          <a:lstStyle/>
          <a:p>
            <a:r>
              <a:rPr lang="en-US" dirty="0"/>
              <a:t>The </a:t>
            </a:r>
            <a:r>
              <a:rPr lang="en-US" dirty="0" smtClean="0"/>
              <a:t>LINQ OfType </a:t>
            </a:r>
            <a:r>
              <a:rPr lang="en-US" dirty="0"/>
              <a:t>Operator </a:t>
            </a:r>
            <a:r>
              <a:rPr lang="en-US" b="1" dirty="0" smtClean="0">
                <a:solidFill>
                  <a:schemeClr val="accent6"/>
                </a:solidFill>
              </a:rPr>
              <a:t>filters </a:t>
            </a:r>
            <a:r>
              <a:rPr lang="en-US" b="1" dirty="0">
                <a:solidFill>
                  <a:schemeClr val="accent6"/>
                </a:solidFill>
              </a:rPr>
              <a:t>specific data from a data source based on the data type</a:t>
            </a:r>
            <a:r>
              <a:rPr lang="en-US" dirty="0"/>
              <a:t> we passed to this operator</a:t>
            </a:r>
            <a:r>
              <a:rPr lang="en-US" dirty="0" smtClean="0"/>
              <a:t>.</a:t>
            </a:r>
          </a:p>
          <a:p>
            <a:r>
              <a:rPr lang="en-US" dirty="0"/>
              <a:t>For example, if we have a collection that stores integer and string values, and if we need to fetch either the integer values or only the string values from that collection, then we need to use the LINQ OfType Operator</a:t>
            </a:r>
            <a:r>
              <a:rPr lang="en-US" dirty="0" smtClean="0"/>
              <a:t>.</a:t>
            </a:r>
          </a:p>
          <a:p>
            <a:r>
              <a:rPr lang="en-US" dirty="0" smtClean="0"/>
              <a:t>Signature </a:t>
            </a:r>
            <a:r>
              <a:rPr lang="en-US" dirty="0"/>
              <a:t>of the LINQ OfType </a:t>
            </a:r>
            <a:r>
              <a:rPr lang="en-US" dirty="0" smtClean="0"/>
              <a:t>Method:</a:t>
            </a:r>
          </a:p>
          <a:p>
            <a:endParaRPr lang="en-US" dirty="0"/>
          </a:p>
          <a:p>
            <a:endParaRPr lang="en-US" dirty="0" smtClean="0"/>
          </a:p>
          <a:p>
            <a:r>
              <a:rPr lang="en-US" dirty="0" smtClean="0"/>
              <a:t>The </a:t>
            </a:r>
            <a:r>
              <a:rPr lang="en-US" dirty="0"/>
              <a:t>OfType operator in LINQ filters a sequence, returning only those elements that can be cast to a specified </a:t>
            </a:r>
            <a:r>
              <a:rPr lang="en-US" dirty="0" smtClean="0"/>
              <a:t>type.</a:t>
            </a:r>
          </a:p>
          <a:p>
            <a:r>
              <a:rPr lang="en-US" dirty="0" smtClean="0"/>
              <a:t>This </a:t>
            </a:r>
            <a:r>
              <a:rPr lang="en-US" dirty="0"/>
              <a:t>is particularly useful when dealing with a non-generic IEnumerable or a collection of objects of various types. You only want to work with elements of a particular type.</a:t>
            </a:r>
            <a:endParaRPr lang="en-US" dirty="0" smtClean="0"/>
          </a:p>
          <a:p>
            <a:endParaRPr lang="en-IN" dirty="0"/>
          </a:p>
        </p:txBody>
      </p:sp>
      <p:pic>
        <p:nvPicPr>
          <p:cNvPr id="5" name="Picture 4"/>
          <p:cNvPicPr>
            <a:picLocks noChangeAspect="1"/>
          </p:cNvPicPr>
          <p:nvPr/>
        </p:nvPicPr>
        <p:blipFill>
          <a:blip r:embed="rId2"/>
          <a:stretch>
            <a:fillRect/>
          </a:stretch>
        </p:blipFill>
        <p:spPr>
          <a:xfrm>
            <a:off x="131180" y="3387263"/>
            <a:ext cx="11449330" cy="542925"/>
          </a:xfrm>
          <a:prstGeom prst="rect">
            <a:avLst/>
          </a:prstGeom>
        </p:spPr>
      </p:pic>
    </p:spTree>
    <p:extLst>
      <p:ext uri="{BB962C8B-B14F-4D97-AF65-F5344CB8AC3E}">
        <p14:creationId xmlns:p14="http://schemas.microsoft.com/office/powerpoint/2010/main" val="139688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Retrieve </a:t>
            </a:r>
            <a:r>
              <a:rPr lang="en-US" dirty="0" err="1" smtClean="0"/>
              <a:t>int</a:t>
            </a:r>
            <a:r>
              <a:rPr lang="en-US" dirty="0" smtClean="0"/>
              <a:t> values from collection</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31180" y="863444"/>
            <a:ext cx="7852046" cy="5590565"/>
          </a:xfrm>
          <a:prstGeom prst="rect">
            <a:avLst/>
          </a:prstGeom>
        </p:spPr>
      </p:pic>
      <p:pic>
        <p:nvPicPr>
          <p:cNvPr id="5" name="Picture 4"/>
          <p:cNvPicPr>
            <a:picLocks noChangeAspect="1"/>
          </p:cNvPicPr>
          <p:nvPr/>
        </p:nvPicPr>
        <p:blipFill>
          <a:blip r:embed="rId3"/>
          <a:stretch>
            <a:fillRect/>
          </a:stretch>
        </p:blipFill>
        <p:spPr>
          <a:xfrm>
            <a:off x="8264661" y="1231132"/>
            <a:ext cx="2249319" cy="384030"/>
          </a:xfrm>
          <a:prstGeom prst="rect">
            <a:avLst/>
          </a:prstGeom>
        </p:spPr>
      </p:pic>
      <p:sp>
        <p:nvSpPr>
          <p:cNvPr id="6" name="TextBox 5"/>
          <p:cNvSpPr txBox="1"/>
          <p:nvPr/>
        </p:nvSpPr>
        <p:spPr>
          <a:xfrm>
            <a:off x="8264661" y="870794"/>
            <a:ext cx="922047" cy="400110"/>
          </a:xfrm>
          <a:prstGeom prst="rect">
            <a:avLst/>
          </a:prstGeom>
          <a:noFill/>
        </p:spPr>
        <p:txBody>
          <a:bodyPr wrap="none" rtlCol="0">
            <a:spAutoFit/>
          </a:bodyPr>
          <a:lstStyle/>
          <a:p>
            <a:r>
              <a:rPr lang="en-US" sz="2000" dirty="0" smtClean="0"/>
              <a:t>Output:</a:t>
            </a:r>
            <a:endParaRPr lang="en-IN" sz="2000" dirty="0"/>
          </a:p>
        </p:txBody>
      </p:sp>
    </p:spTree>
    <p:extLst>
      <p:ext uri="{BB962C8B-B14F-4D97-AF65-F5344CB8AC3E}">
        <p14:creationId xmlns:p14="http://schemas.microsoft.com/office/powerpoint/2010/main" val="117352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LINQ OfType Operator Using Query Syntax</a:t>
            </a:r>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7827818" y="1314903"/>
            <a:ext cx="4198646" cy="1109642"/>
          </a:xfrm>
          <a:prstGeom prst="rect">
            <a:avLst/>
          </a:prstGeom>
        </p:spPr>
      </p:pic>
      <p:pic>
        <p:nvPicPr>
          <p:cNvPr id="6" name="Picture 5"/>
          <p:cNvPicPr>
            <a:picLocks noChangeAspect="1"/>
          </p:cNvPicPr>
          <p:nvPr/>
        </p:nvPicPr>
        <p:blipFill>
          <a:blip r:embed="rId3"/>
          <a:stretch>
            <a:fillRect/>
          </a:stretch>
        </p:blipFill>
        <p:spPr>
          <a:xfrm>
            <a:off x="131180" y="863444"/>
            <a:ext cx="7696638" cy="5629948"/>
          </a:xfrm>
          <a:prstGeom prst="rect">
            <a:avLst/>
          </a:prstGeom>
        </p:spPr>
      </p:pic>
      <p:sp>
        <p:nvSpPr>
          <p:cNvPr id="7" name="TextBox 6"/>
          <p:cNvSpPr txBox="1"/>
          <p:nvPr/>
        </p:nvSpPr>
        <p:spPr>
          <a:xfrm>
            <a:off x="7827818" y="812997"/>
            <a:ext cx="922047" cy="400110"/>
          </a:xfrm>
          <a:prstGeom prst="rect">
            <a:avLst/>
          </a:prstGeom>
          <a:noFill/>
        </p:spPr>
        <p:txBody>
          <a:bodyPr wrap="none" rtlCol="0">
            <a:spAutoFit/>
          </a:bodyPr>
          <a:lstStyle/>
          <a:p>
            <a:r>
              <a:rPr lang="en-US" sz="2000" dirty="0" smtClean="0"/>
              <a:t>Output:</a:t>
            </a:r>
            <a:endParaRPr lang="en-IN" sz="2000" dirty="0"/>
          </a:p>
        </p:txBody>
      </p:sp>
    </p:spTree>
    <p:extLst>
      <p:ext uri="{BB962C8B-B14F-4D97-AF65-F5344CB8AC3E}">
        <p14:creationId xmlns:p14="http://schemas.microsoft.com/office/powerpoint/2010/main" val="83256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LINQ OfType </a:t>
            </a:r>
            <a:r>
              <a:rPr lang="en-US" dirty="0"/>
              <a:t>Operator </a:t>
            </a:r>
            <a:r>
              <a:rPr lang="en-US" dirty="0" smtClean="0"/>
              <a:t>with </a:t>
            </a:r>
            <a:r>
              <a:rPr lang="en-US" dirty="0"/>
              <a:t>Where Condition</a:t>
            </a:r>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131180" y="863444"/>
            <a:ext cx="8527911" cy="5729501"/>
          </a:xfrm>
          <a:prstGeom prst="rect">
            <a:avLst/>
          </a:prstGeom>
        </p:spPr>
      </p:pic>
      <p:pic>
        <p:nvPicPr>
          <p:cNvPr id="6" name="Picture 5"/>
          <p:cNvPicPr>
            <a:picLocks noChangeAspect="1"/>
          </p:cNvPicPr>
          <p:nvPr/>
        </p:nvPicPr>
        <p:blipFill>
          <a:blip r:embed="rId3"/>
          <a:stretch>
            <a:fillRect/>
          </a:stretch>
        </p:blipFill>
        <p:spPr>
          <a:xfrm>
            <a:off x="8513910" y="1263554"/>
            <a:ext cx="1530495" cy="1053458"/>
          </a:xfrm>
          <a:prstGeom prst="rect">
            <a:avLst/>
          </a:prstGeom>
        </p:spPr>
      </p:pic>
      <p:sp>
        <p:nvSpPr>
          <p:cNvPr id="7" name="TextBox 6"/>
          <p:cNvSpPr txBox="1"/>
          <p:nvPr/>
        </p:nvSpPr>
        <p:spPr>
          <a:xfrm>
            <a:off x="8368145" y="863444"/>
            <a:ext cx="922047" cy="400110"/>
          </a:xfrm>
          <a:prstGeom prst="rect">
            <a:avLst/>
          </a:prstGeom>
          <a:noFill/>
        </p:spPr>
        <p:txBody>
          <a:bodyPr wrap="none" rtlCol="0">
            <a:spAutoFit/>
          </a:bodyPr>
          <a:lstStyle/>
          <a:p>
            <a:r>
              <a:rPr lang="en-US" sz="2000" dirty="0" smtClean="0"/>
              <a:t>Output:</a:t>
            </a:r>
            <a:endParaRPr lang="en-IN" sz="2000" dirty="0"/>
          </a:p>
        </p:txBody>
      </p:sp>
    </p:spTree>
    <p:extLst>
      <p:ext uri="{BB962C8B-B14F-4D97-AF65-F5344CB8AC3E}">
        <p14:creationId xmlns:p14="http://schemas.microsoft.com/office/powerpoint/2010/main" val="358667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it Yourself !!</a:t>
            </a:r>
            <a:endParaRPr lang="en-IN" dirty="0"/>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131180" y="863444"/>
            <a:ext cx="10134514" cy="5689756"/>
          </a:xfrm>
          <a:prstGeom prst="rect">
            <a:avLst/>
          </a:prstGeom>
        </p:spPr>
      </p:pic>
    </p:spTree>
    <p:extLst>
      <p:ext uri="{BB962C8B-B14F-4D97-AF65-F5344CB8AC3E}">
        <p14:creationId xmlns:p14="http://schemas.microsoft.com/office/powerpoint/2010/main" val="23303772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it Yourself !!</a:t>
            </a:r>
            <a:endParaRPr lang="en-IN" dirty="0"/>
          </a:p>
        </p:txBody>
      </p:sp>
      <p:sp>
        <p:nvSpPr>
          <p:cNvPr id="3" name="Content Placeholder 2"/>
          <p:cNvSpPr>
            <a:spLocks noGrp="1"/>
          </p:cNvSpPr>
          <p:nvPr>
            <p:ph idx="1"/>
          </p:nvPr>
        </p:nvSpPr>
        <p:spPr/>
        <p:txBody>
          <a:bodyPr/>
          <a:lstStyle/>
          <a:p>
            <a:r>
              <a:rPr lang="en-US" dirty="0"/>
              <a:t>Select data of all candidates whose age is greater than </a:t>
            </a:r>
            <a:r>
              <a:rPr lang="en-US" dirty="0" smtClean="0"/>
              <a:t>25.</a:t>
            </a:r>
            <a:endParaRPr lang="en-US" dirty="0"/>
          </a:p>
          <a:p>
            <a:r>
              <a:rPr lang="en-US" dirty="0"/>
              <a:t>Select data of all female </a:t>
            </a:r>
            <a:r>
              <a:rPr lang="en-US" dirty="0" smtClean="0"/>
              <a:t>candidates.</a:t>
            </a:r>
            <a:endParaRPr lang="en-US" dirty="0"/>
          </a:p>
          <a:p>
            <a:r>
              <a:rPr lang="en-US" dirty="0"/>
              <a:t>Select all data whose age between 25 to </a:t>
            </a:r>
            <a:r>
              <a:rPr lang="en-US" dirty="0" smtClean="0"/>
              <a:t>30.</a:t>
            </a:r>
            <a:endParaRPr lang="en-US" dirty="0"/>
          </a:p>
          <a:p>
            <a:r>
              <a:rPr lang="en-US" dirty="0"/>
              <a:t>Select all records of female candidates whose </a:t>
            </a:r>
            <a:r>
              <a:rPr lang="en-US" dirty="0" err="1"/>
              <a:t>EmpId</a:t>
            </a:r>
            <a:r>
              <a:rPr lang="en-US" dirty="0"/>
              <a:t> is between 1003 to 1006.</a:t>
            </a:r>
            <a:endParaRPr lang="en-US" dirty="0" smtClean="0"/>
          </a:p>
          <a:p>
            <a:pPr algn="l"/>
            <a:r>
              <a:rPr lang="en-US" dirty="0"/>
              <a:t>Select the data of candidates whose name is </a:t>
            </a:r>
            <a:r>
              <a:rPr lang="en-US" dirty="0" smtClean="0"/>
              <a:t>Anurag </a:t>
            </a:r>
            <a:r>
              <a:rPr lang="en-US" dirty="0" err="1" smtClean="0"/>
              <a:t>Kashya</a:t>
            </a:r>
            <a:r>
              <a:rPr lang="en-US" dirty="0" err="1"/>
              <a:t>p</a:t>
            </a:r>
            <a:r>
              <a:rPr lang="en-US" dirty="0" smtClean="0"/>
              <a:t>.</a:t>
            </a:r>
            <a:endParaRPr lang="en-US" dirty="0"/>
          </a:p>
          <a:p>
            <a:pPr algn="l"/>
            <a:r>
              <a:rPr lang="en-US" dirty="0" smtClean="0"/>
              <a:t>Select the data of candidates whose age is 30.</a:t>
            </a:r>
            <a:endParaRPr lang="en-US" dirty="0"/>
          </a:p>
          <a:p>
            <a:pPr algn="l"/>
            <a:r>
              <a:rPr lang="en-US" dirty="0"/>
              <a:t>Select the data of candidates whose name start with </a:t>
            </a:r>
            <a:r>
              <a:rPr lang="en-US" dirty="0" smtClean="0"/>
              <a:t>‘H’.</a:t>
            </a:r>
            <a:endParaRPr lang="en-US" dirty="0"/>
          </a:p>
          <a:p>
            <a:pPr algn="l"/>
            <a:r>
              <a:rPr lang="en-US" dirty="0"/>
              <a:t>Select the data of candidates who is </a:t>
            </a:r>
            <a:r>
              <a:rPr lang="en-US" dirty="0" smtClean="0"/>
              <a:t>containing ‘</a:t>
            </a:r>
            <a:r>
              <a:rPr lang="en-US" dirty="0" err="1" smtClean="0"/>
              <a:t>garg</a:t>
            </a:r>
            <a:r>
              <a:rPr lang="en-US" dirty="0" smtClean="0"/>
              <a:t>’ in email </a:t>
            </a:r>
            <a:r>
              <a:rPr lang="en-US" dirty="0"/>
              <a:t>id.</a:t>
            </a:r>
          </a:p>
          <a:p>
            <a:pPr algn="l"/>
            <a:r>
              <a:rPr lang="en-US" dirty="0"/>
              <a:t>Select the data of candidates whose </a:t>
            </a:r>
            <a:r>
              <a:rPr lang="en-US" dirty="0" smtClean="0"/>
              <a:t>name having </a:t>
            </a:r>
            <a:r>
              <a:rPr lang="en-US" dirty="0" err="1"/>
              <a:t>K</a:t>
            </a:r>
            <a:r>
              <a:rPr lang="en-US" dirty="0" err="1" smtClean="0"/>
              <a:t>ashyap</a:t>
            </a:r>
            <a:r>
              <a:rPr lang="en-US" dirty="0" smtClean="0"/>
              <a:t>.</a:t>
            </a:r>
            <a:endParaRPr lang="en-US" dirty="0"/>
          </a:p>
          <a:p>
            <a:pPr algn="l"/>
            <a:r>
              <a:rPr lang="en-US" dirty="0"/>
              <a:t>Select the data of candidates whose name contains </a:t>
            </a:r>
            <a:r>
              <a:rPr lang="en-US" dirty="0" err="1" smtClean="0"/>
              <a:t>ya</a:t>
            </a:r>
            <a:r>
              <a:rPr lang="en-US" dirty="0" smtClean="0"/>
              <a:t>.</a:t>
            </a:r>
            <a:endParaRPr lang="en-US" dirty="0"/>
          </a:p>
          <a:p>
            <a:pPr algn="l"/>
            <a:r>
              <a:rPr lang="en-US" dirty="0"/>
              <a:t>Select the data of candidates whose age is either 20,30 or </a:t>
            </a:r>
            <a:r>
              <a:rPr lang="en-US" dirty="0" smtClean="0"/>
              <a:t>35.</a:t>
            </a:r>
            <a:r>
              <a:rPr lang="en-US" dirty="0"/>
              <a:t/>
            </a:r>
            <a:br>
              <a:rPr lang="en-US" dirty="0"/>
            </a:br>
            <a:endParaRPr lang="en-IN" dirty="0"/>
          </a:p>
        </p:txBody>
      </p:sp>
    </p:spTree>
    <p:extLst>
      <p:ext uri="{BB962C8B-B14F-4D97-AF65-F5344CB8AC3E}">
        <p14:creationId xmlns:p14="http://schemas.microsoft.com/office/powerpoint/2010/main" val="14193337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Projection(Selection) Operators</a:t>
            </a:r>
          </a:p>
        </p:txBody>
      </p:sp>
      <p:sp>
        <p:nvSpPr>
          <p:cNvPr id="5" name="Rectangle 4"/>
          <p:cNvSpPr/>
          <p:nvPr/>
        </p:nvSpPr>
        <p:spPr>
          <a:xfrm>
            <a:off x="0" y="849589"/>
            <a:ext cx="10148893" cy="5478423"/>
          </a:xfrm>
          <a:prstGeom prst="rect">
            <a:avLst/>
          </a:prstGeom>
        </p:spPr>
        <p:txBody>
          <a:bodyPr wrap="square">
            <a:spAutoFit/>
          </a:bodyPr>
          <a:lstStyle/>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public</a:t>
            </a:r>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class</a:t>
            </a:r>
            <a:r>
              <a:rPr lang="en-IN" sz="1400" dirty="0">
                <a:solidFill>
                  <a:srgbClr val="000000"/>
                </a:solidFill>
                <a:latin typeface="Cascadia Mono" panose="020B0609020000020004" pitchFamily="49" charset="0"/>
              </a:rPr>
              <a:t> </a:t>
            </a:r>
            <a:r>
              <a:rPr lang="en-IN" sz="1400" dirty="0">
                <a:solidFill>
                  <a:srgbClr val="2B91AF"/>
                </a:solidFill>
                <a:latin typeface="Cascadia Mono" panose="020B0609020000020004" pitchFamily="49" charset="0"/>
              </a:rPr>
              <a:t>Student</a:t>
            </a:r>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err="1">
                <a:solidFill>
                  <a:srgbClr val="0000FF"/>
                </a:solidFill>
                <a:latin typeface="Cascadia Mono" panose="020B0609020000020004" pitchFamily="49" charset="0"/>
              </a:rPr>
              <a:t>int</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Rno</a:t>
            </a:r>
            <a:r>
              <a:rPr lang="en-US" sz="1400" dirty="0">
                <a:solidFill>
                  <a:srgbClr val="000000"/>
                </a:solidFill>
                <a:latin typeface="Cascadia Mono" panose="020B0609020000020004" pitchFamily="49" charset="0"/>
              </a:rPr>
              <a:t> { </a:t>
            </a:r>
            <a:r>
              <a:rPr lang="en-US" sz="1400" dirty="0">
                <a:solidFill>
                  <a:srgbClr val="0000FF"/>
                </a:solidFill>
                <a:latin typeface="Cascadia Mono" panose="020B0609020000020004" pitchFamily="49" charset="0"/>
              </a:rPr>
              <a:t>get</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set</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string</a:t>
            </a:r>
            <a:r>
              <a:rPr lang="en-US" sz="1400" dirty="0">
                <a:solidFill>
                  <a:srgbClr val="000000"/>
                </a:solidFill>
                <a:latin typeface="Cascadia Mono" panose="020B0609020000020004" pitchFamily="49" charset="0"/>
              </a:rPr>
              <a:t> Name { </a:t>
            </a:r>
            <a:r>
              <a:rPr lang="en-US" sz="1400" dirty="0">
                <a:solidFill>
                  <a:srgbClr val="0000FF"/>
                </a:solidFill>
                <a:latin typeface="Cascadia Mono" panose="020B0609020000020004" pitchFamily="49" charset="0"/>
              </a:rPr>
              <a:t>get</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set</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string</a:t>
            </a:r>
            <a:r>
              <a:rPr lang="en-US" sz="1400" dirty="0">
                <a:solidFill>
                  <a:srgbClr val="000000"/>
                </a:solidFill>
                <a:latin typeface="Cascadia Mono" panose="020B0609020000020004" pitchFamily="49" charset="0"/>
              </a:rPr>
              <a:t> Branch { </a:t>
            </a:r>
            <a:r>
              <a:rPr lang="en-US" sz="1400" dirty="0">
                <a:solidFill>
                  <a:srgbClr val="0000FF"/>
                </a:solidFill>
                <a:latin typeface="Cascadia Mono" panose="020B0609020000020004" pitchFamily="49" charset="0"/>
              </a:rPr>
              <a:t>get</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set</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err="1">
                <a:solidFill>
                  <a:srgbClr val="0000FF"/>
                </a:solidFill>
                <a:latin typeface="Cascadia Mono" panose="020B0609020000020004" pitchFamily="49" charset="0"/>
              </a:rPr>
              <a:t>int</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Sem</a:t>
            </a:r>
            <a:r>
              <a:rPr lang="en-US" sz="1400" dirty="0">
                <a:solidFill>
                  <a:srgbClr val="000000"/>
                </a:solidFill>
                <a:latin typeface="Cascadia Mono" panose="020B0609020000020004" pitchFamily="49" charset="0"/>
              </a:rPr>
              <a:t> { </a:t>
            </a:r>
            <a:r>
              <a:rPr lang="en-US" sz="1400" dirty="0">
                <a:solidFill>
                  <a:srgbClr val="0000FF"/>
                </a:solidFill>
                <a:latin typeface="Cascadia Mono" panose="020B0609020000020004" pitchFamily="49" charset="0"/>
              </a:rPr>
              <a:t>get</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set</a:t>
            </a:r>
            <a:r>
              <a:rPr lang="en-US"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public</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double</a:t>
            </a:r>
            <a:r>
              <a:rPr lang="en-US" sz="1400" dirty="0">
                <a:solidFill>
                  <a:srgbClr val="000000"/>
                </a:solidFill>
                <a:latin typeface="Cascadia Mono" panose="020B0609020000020004" pitchFamily="49" charset="0"/>
              </a:rPr>
              <a:t> CPI { </a:t>
            </a:r>
            <a:r>
              <a:rPr lang="en-US" sz="1400" dirty="0">
                <a:solidFill>
                  <a:srgbClr val="0000FF"/>
                </a:solidFill>
                <a:latin typeface="Cascadia Mono" panose="020B0609020000020004" pitchFamily="49" charset="0"/>
              </a:rPr>
              <a:t>get</a:t>
            </a:r>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set</a:t>
            </a:r>
            <a:r>
              <a:rPr lang="en-US" sz="1400" dirty="0">
                <a:solidFill>
                  <a:srgbClr val="000000"/>
                </a:solidFill>
                <a:latin typeface="Cascadia Mono" panose="020B0609020000020004" pitchFamily="49" charset="0"/>
              </a:rPr>
              <a:t>; }</a:t>
            </a:r>
          </a:p>
          <a:p>
            <a:endParaRPr lang="en-IN" sz="1400" dirty="0">
              <a:solidFill>
                <a:srgbClr val="000000"/>
              </a:solidFill>
              <a:latin typeface="Cascadia Mono" panose="020B0609020000020004" pitchFamily="49" charset="0"/>
            </a:endParaRPr>
          </a:p>
          <a:p>
            <a:r>
              <a:rPr lang="en-IN" sz="1400" dirty="0">
                <a:solidFill>
                  <a:srgbClr val="000000"/>
                </a:solidFill>
                <a:latin typeface="Cascadia Mono" panose="020B0609020000020004" pitchFamily="49" charset="0"/>
              </a:rPr>
              <a:t>        </a:t>
            </a:r>
            <a:r>
              <a:rPr lang="en-IN" sz="1400" dirty="0" smtClean="0">
                <a:solidFill>
                  <a:srgbClr val="0000FF"/>
                </a:solidFill>
                <a:latin typeface="Cascadia Mono" panose="020B0609020000020004" pitchFamily="49" charset="0"/>
              </a:rPr>
              <a:t>public static</a:t>
            </a:r>
            <a:r>
              <a:rPr lang="en-IN" sz="1400" dirty="0" smtClean="0">
                <a:solidFill>
                  <a:srgbClr val="000000"/>
                </a:solidFill>
                <a:latin typeface="Cascadia Mono" panose="020B0609020000020004" pitchFamily="49" charset="0"/>
              </a:rPr>
              <a:t> </a:t>
            </a:r>
            <a:r>
              <a:rPr lang="en-IN" sz="1400" dirty="0">
                <a:solidFill>
                  <a:srgbClr val="2B91AF"/>
                </a:solidFill>
                <a:latin typeface="Cascadia Mono" panose="020B0609020000020004" pitchFamily="49" charset="0"/>
              </a:rPr>
              <a:t>List</a:t>
            </a:r>
            <a:r>
              <a:rPr lang="en-IN" sz="1400" dirty="0">
                <a:solidFill>
                  <a:srgbClr val="000000"/>
                </a:solidFill>
                <a:latin typeface="Cascadia Mono" panose="020B0609020000020004" pitchFamily="49" charset="0"/>
              </a:rPr>
              <a:t>&lt;</a:t>
            </a:r>
            <a:r>
              <a:rPr lang="en-IN" sz="1400" dirty="0">
                <a:solidFill>
                  <a:srgbClr val="2B91AF"/>
                </a:solidFill>
                <a:latin typeface="Cascadia Mono" panose="020B0609020000020004" pitchFamily="49" charset="0"/>
              </a:rPr>
              <a:t>Student</a:t>
            </a:r>
            <a:r>
              <a:rPr lang="en-IN" sz="1400" dirty="0">
                <a:solidFill>
                  <a:srgbClr val="000000"/>
                </a:solidFill>
                <a:latin typeface="Cascadia Mono" panose="020B0609020000020004" pitchFamily="49" charset="0"/>
              </a:rPr>
              <a:t>&gt;</a:t>
            </a:r>
            <a:r>
              <a:rPr lang="en-IN" sz="1400" dirty="0" smtClean="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GetStudents</a:t>
            </a:r>
            <a:r>
              <a:rPr lang="en-IN" sz="1400" dirty="0">
                <a:solidFill>
                  <a:srgbClr val="000000"/>
                </a:solidFill>
                <a:latin typeface="Cascadia Mono" panose="020B0609020000020004" pitchFamily="49" charset="0"/>
              </a:rPr>
              <a:t>()</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smtClean="0">
                <a:solidFill>
                  <a:srgbClr val="000000"/>
                </a:solidFill>
                <a:latin typeface="Cascadia Mono" panose="020B0609020000020004" pitchFamily="49" charset="0"/>
              </a:rPr>
              <a:t> 	   </a:t>
            </a:r>
            <a:r>
              <a:rPr lang="en-IN" sz="1400" dirty="0" smtClean="0">
                <a:solidFill>
                  <a:srgbClr val="2B91AF"/>
                </a:solidFill>
                <a:latin typeface="Cascadia Mono" panose="020B0609020000020004" pitchFamily="49" charset="0"/>
              </a:rPr>
              <a:t>List</a:t>
            </a:r>
            <a:r>
              <a:rPr lang="en-IN" sz="1400" dirty="0" smtClean="0">
                <a:solidFill>
                  <a:srgbClr val="000000"/>
                </a:solidFill>
                <a:latin typeface="Cascadia Mono" panose="020B0609020000020004" pitchFamily="49" charset="0"/>
              </a:rPr>
              <a:t>&lt;</a:t>
            </a:r>
            <a:r>
              <a:rPr lang="en-IN" sz="1400" dirty="0" smtClean="0">
                <a:solidFill>
                  <a:srgbClr val="2B91AF"/>
                </a:solidFill>
                <a:latin typeface="Cascadia Mono" panose="020B0609020000020004" pitchFamily="49" charset="0"/>
              </a:rPr>
              <a:t>Student</a:t>
            </a:r>
            <a:r>
              <a:rPr lang="en-IN" sz="1400" dirty="0">
                <a:solidFill>
                  <a:srgbClr val="000000"/>
                </a:solidFill>
                <a:latin typeface="Cascadia Mono" panose="020B0609020000020004" pitchFamily="49" charset="0"/>
              </a:rPr>
              <a:t>&gt;</a:t>
            </a:r>
            <a:r>
              <a:rPr lang="en-IN" sz="1400" dirty="0" smtClean="0">
                <a:solidFill>
                  <a:srgbClr val="000000"/>
                </a:solidFill>
                <a:latin typeface="Cascadia Mono" panose="020B0609020000020004" pitchFamily="49" charset="0"/>
              </a:rPr>
              <a:t> </a:t>
            </a:r>
            <a:r>
              <a:rPr lang="en-IN" sz="1400" dirty="0">
                <a:solidFill>
                  <a:srgbClr val="000000"/>
                </a:solidFill>
                <a:latin typeface="Cascadia Mono" panose="020B0609020000020004" pitchFamily="49" charset="0"/>
              </a:rPr>
              <a:t>students = </a:t>
            </a:r>
            <a:r>
              <a:rPr lang="en-IN" sz="1400" dirty="0">
                <a:solidFill>
                  <a:srgbClr val="0000FF"/>
                </a:solidFill>
                <a:latin typeface="Cascadia Mono" panose="020B0609020000020004" pitchFamily="49" charset="0"/>
              </a:rPr>
              <a:t>new</a:t>
            </a:r>
            <a:r>
              <a:rPr lang="en-IN" sz="1400" dirty="0">
                <a:solidFill>
                  <a:srgbClr val="000000"/>
                </a:solidFill>
                <a:latin typeface="Cascadia Mono" panose="020B0609020000020004" pitchFamily="49" charset="0"/>
              </a:rPr>
              <a:t> </a:t>
            </a:r>
            <a:r>
              <a:rPr lang="en-IN" sz="1400" dirty="0">
                <a:solidFill>
                  <a:srgbClr val="2B91AF"/>
                </a:solidFill>
                <a:latin typeface="Cascadia Mono" panose="020B0609020000020004" pitchFamily="49" charset="0"/>
              </a:rPr>
              <a:t>List</a:t>
            </a:r>
            <a:r>
              <a:rPr lang="en-IN" sz="1400" dirty="0">
                <a:solidFill>
                  <a:srgbClr val="000000"/>
                </a:solidFill>
                <a:latin typeface="Cascadia Mono" panose="020B0609020000020004" pitchFamily="49" charset="0"/>
              </a:rPr>
              <a:t>&lt;</a:t>
            </a:r>
            <a:r>
              <a:rPr lang="en-IN" sz="1400" dirty="0">
                <a:solidFill>
                  <a:srgbClr val="2B91AF"/>
                </a:solidFill>
                <a:latin typeface="Cascadia Mono" panose="020B0609020000020004" pitchFamily="49" charset="0"/>
              </a:rPr>
              <a:t>Student</a:t>
            </a:r>
            <a:r>
              <a:rPr lang="en-IN" sz="1400" dirty="0">
                <a:solidFill>
                  <a:srgbClr val="000000"/>
                </a:solidFill>
                <a:latin typeface="Cascadia Mono" panose="020B0609020000020004" pitchFamily="49" charset="0"/>
              </a:rPr>
              <a:t>&gt;</a:t>
            </a:r>
          </a:p>
          <a:p>
            <a:r>
              <a:rPr lang="en-IN" sz="1400" dirty="0">
                <a:solidFill>
                  <a:srgbClr val="000000"/>
                </a:solidFill>
                <a:latin typeface="Cascadia Mono" panose="020B0609020000020004" pitchFamily="49" charset="0"/>
              </a:rPr>
              <a:t>            {</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Student</a:t>
            </a:r>
            <a:r>
              <a:rPr lang="en-US" sz="1400" dirty="0">
                <a:solidFill>
                  <a:srgbClr val="000000"/>
                </a:solidFill>
                <a:latin typeface="Cascadia Mono" panose="020B0609020000020004" pitchFamily="49" charset="0"/>
              </a:rPr>
              <a:t> { </a:t>
            </a:r>
            <a:r>
              <a:rPr lang="en-US" sz="1400" dirty="0" err="1">
                <a:solidFill>
                  <a:srgbClr val="000000"/>
                </a:solidFill>
                <a:latin typeface="Cascadia Mono" panose="020B0609020000020004" pitchFamily="49" charset="0"/>
              </a:rPr>
              <a:t>Rno</a:t>
            </a:r>
            <a:r>
              <a:rPr lang="en-US" sz="1400" dirty="0">
                <a:solidFill>
                  <a:srgbClr val="000000"/>
                </a:solidFill>
                <a:latin typeface="Cascadia Mono" panose="020B0609020000020004" pitchFamily="49" charset="0"/>
              </a:rPr>
              <a:t>=101, Name=</a:t>
            </a:r>
            <a:r>
              <a:rPr lang="en-US" sz="1400" dirty="0">
                <a:solidFill>
                  <a:srgbClr val="A31515"/>
                </a:solidFill>
                <a:latin typeface="Cascadia Mono" panose="020B0609020000020004" pitchFamily="49" charset="0"/>
              </a:rPr>
              <a:t>"Ramesh"</a:t>
            </a:r>
            <a:r>
              <a:rPr lang="en-US" sz="1400" dirty="0">
                <a:solidFill>
                  <a:srgbClr val="000000"/>
                </a:solidFill>
                <a:latin typeface="Cascadia Mono" panose="020B0609020000020004" pitchFamily="49" charset="0"/>
              </a:rPr>
              <a:t> ,Branch=</a:t>
            </a:r>
            <a:r>
              <a:rPr lang="en-US" sz="1400" dirty="0">
                <a:solidFill>
                  <a:srgbClr val="A31515"/>
                </a:solidFill>
                <a:latin typeface="Cascadia Mono" panose="020B0609020000020004" pitchFamily="49" charset="0"/>
              </a:rPr>
              <a:t>"CE"</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Sem</a:t>
            </a:r>
            <a:r>
              <a:rPr lang="en-US" sz="1400" dirty="0">
                <a:solidFill>
                  <a:srgbClr val="000000"/>
                </a:solidFill>
                <a:latin typeface="Cascadia Mono" panose="020B0609020000020004" pitchFamily="49" charset="0"/>
              </a:rPr>
              <a:t>=3 ,CPI=9},</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Student</a:t>
            </a:r>
            <a:r>
              <a:rPr lang="en-US" sz="1400" dirty="0" smtClean="0">
                <a:solidFill>
                  <a:srgbClr val="000000"/>
                </a:solidFill>
                <a:latin typeface="Cascadia Mono" panose="020B0609020000020004" pitchFamily="49" charset="0"/>
              </a:rPr>
              <a:t> </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Rno</a:t>
            </a:r>
            <a:r>
              <a:rPr lang="en-US" sz="1400" dirty="0">
                <a:solidFill>
                  <a:srgbClr val="000000"/>
                </a:solidFill>
                <a:latin typeface="Cascadia Mono" panose="020B0609020000020004" pitchFamily="49" charset="0"/>
              </a:rPr>
              <a:t>=102, Name=</a:t>
            </a:r>
            <a:r>
              <a:rPr lang="en-US" sz="1400" dirty="0">
                <a:solidFill>
                  <a:srgbClr val="A31515"/>
                </a:solidFill>
                <a:latin typeface="Cascadia Mono" panose="020B0609020000020004" pitchFamily="49" charset="0"/>
              </a:rPr>
              <a:t>"Mahesh"</a:t>
            </a:r>
            <a:r>
              <a:rPr lang="en-US" sz="1400" dirty="0">
                <a:solidFill>
                  <a:srgbClr val="000000"/>
                </a:solidFill>
                <a:latin typeface="Cascadia Mono" panose="020B0609020000020004" pitchFamily="49" charset="0"/>
              </a:rPr>
              <a:t> ,Branch=</a:t>
            </a:r>
            <a:r>
              <a:rPr lang="en-US" sz="1400" dirty="0">
                <a:solidFill>
                  <a:srgbClr val="A31515"/>
                </a:solidFill>
                <a:latin typeface="Cascadia Mono" panose="020B0609020000020004" pitchFamily="49" charset="0"/>
              </a:rPr>
              <a:t>"EC"</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Sem</a:t>
            </a:r>
            <a:r>
              <a:rPr lang="en-US" sz="1400" dirty="0">
                <a:solidFill>
                  <a:srgbClr val="000000"/>
                </a:solidFill>
                <a:latin typeface="Cascadia Mono" panose="020B0609020000020004" pitchFamily="49" charset="0"/>
              </a:rPr>
              <a:t>=3 ,CPI=8},</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Student</a:t>
            </a:r>
            <a:r>
              <a:rPr lang="en-US" sz="1400" dirty="0" smtClean="0">
                <a:solidFill>
                  <a:srgbClr val="000000"/>
                </a:solidFill>
                <a:latin typeface="Cascadia Mono" panose="020B0609020000020004" pitchFamily="49" charset="0"/>
              </a:rPr>
              <a:t> </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Rno</a:t>
            </a:r>
            <a:r>
              <a:rPr lang="en-US" sz="1400" dirty="0">
                <a:solidFill>
                  <a:srgbClr val="000000"/>
                </a:solidFill>
                <a:latin typeface="Cascadia Mono" panose="020B0609020000020004" pitchFamily="49" charset="0"/>
              </a:rPr>
              <a:t>=103, Name=</a:t>
            </a:r>
            <a:r>
              <a:rPr lang="en-US" sz="1400" dirty="0">
                <a:solidFill>
                  <a:srgbClr val="A31515"/>
                </a:solidFill>
                <a:latin typeface="Cascadia Mono" panose="020B0609020000020004" pitchFamily="49" charset="0"/>
              </a:rPr>
              <a:t>"Suresh"</a:t>
            </a:r>
            <a:r>
              <a:rPr lang="en-US" sz="1400" dirty="0">
                <a:solidFill>
                  <a:srgbClr val="000000"/>
                </a:solidFill>
                <a:latin typeface="Cascadia Mono" panose="020B0609020000020004" pitchFamily="49" charset="0"/>
              </a:rPr>
              <a:t> ,Branch=</a:t>
            </a:r>
            <a:r>
              <a:rPr lang="en-US" sz="1400" dirty="0">
                <a:solidFill>
                  <a:srgbClr val="A31515"/>
                </a:solidFill>
                <a:latin typeface="Cascadia Mono" panose="020B0609020000020004" pitchFamily="49" charset="0"/>
              </a:rPr>
              <a:t>"ME"</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Sem</a:t>
            </a:r>
            <a:r>
              <a:rPr lang="en-US" sz="1400" dirty="0">
                <a:solidFill>
                  <a:srgbClr val="000000"/>
                </a:solidFill>
                <a:latin typeface="Cascadia Mono" panose="020B0609020000020004" pitchFamily="49" charset="0"/>
              </a:rPr>
              <a:t>=4 ,CPI=7},</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new</a:t>
            </a:r>
            <a:r>
              <a:rPr lang="en-IN"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Student</a:t>
            </a:r>
            <a:r>
              <a:rPr lang="en-IN" sz="1400" dirty="0" smtClean="0">
                <a:solidFill>
                  <a:srgbClr val="000000"/>
                </a:solidFill>
                <a:latin typeface="Cascadia Mono" panose="020B0609020000020004" pitchFamily="49" charset="0"/>
              </a:rPr>
              <a:t> </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Rno</a:t>
            </a:r>
            <a:r>
              <a:rPr lang="en-IN" sz="1400" dirty="0">
                <a:solidFill>
                  <a:srgbClr val="000000"/>
                </a:solidFill>
                <a:latin typeface="Cascadia Mono" panose="020B0609020000020004" pitchFamily="49" charset="0"/>
              </a:rPr>
              <a:t>=104, Name=</a:t>
            </a:r>
            <a:r>
              <a:rPr lang="en-IN" sz="1400" dirty="0">
                <a:solidFill>
                  <a:srgbClr val="A31515"/>
                </a:solidFill>
                <a:latin typeface="Cascadia Mono" panose="020B0609020000020004" pitchFamily="49" charset="0"/>
              </a:rPr>
              <a:t>"Amit"</a:t>
            </a:r>
            <a:r>
              <a:rPr lang="en-IN" sz="1400" dirty="0">
                <a:solidFill>
                  <a:srgbClr val="000000"/>
                </a:solidFill>
                <a:latin typeface="Cascadia Mono" panose="020B0609020000020004" pitchFamily="49" charset="0"/>
              </a:rPr>
              <a:t>   ,Branch=</a:t>
            </a:r>
            <a:r>
              <a:rPr lang="en-IN" sz="1400" dirty="0">
                <a:solidFill>
                  <a:srgbClr val="A31515"/>
                </a:solidFill>
                <a:latin typeface="Cascadia Mono" panose="020B0609020000020004" pitchFamily="49" charset="0"/>
              </a:rPr>
              <a:t>"EE"</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Sem</a:t>
            </a:r>
            <a:r>
              <a:rPr lang="en-IN" sz="1400" dirty="0">
                <a:solidFill>
                  <a:srgbClr val="000000"/>
                </a:solidFill>
                <a:latin typeface="Cascadia Mono" panose="020B0609020000020004" pitchFamily="49" charset="0"/>
              </a:rPr>
              <a:t>=4 ,CPI=8},</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new</a:t>
            </a:r>
            <a:r>
              <a:rPr lang="en-IN"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Student</a:t>
            </a:r>
            <a:r>
              <a:rPr lang="en-IN" sz="1400" dirty="0" smtClean="0">
                <a:solidFill>
                  <a:srgbClr val="000000"/>
                </a:solidFill>
                <a:latin typeface="Cascadia Mono" panose="020B0609020000020004" pitchFamily="49" charset="0"/>
              </a:rPr>
              <a:t> </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Rno</a:t>
            </a:r>
            <a:r>
              <a:rPr lang="en-IN" sz="1400" dirty="0">
                <a:solidFill>
                  <a:srgbClr val="000000"/>
                </a:solidFill>
                <a:latin typeface="Cascadia Mono" panose="020B0609020000020004" pitchFamily="49" charset="0"/>
              </a:rPr>
              <a:t>=105, Name=</a:t>
            </a:r>
            <a:r>
              <a:rPr lang="en-IN" sz="1400" dirty="0">
                <a:solidFill>
                  <a:srgbClr val="A31515"/>
                </a:solidFill>
                <a:latin typeface="Cascadia Mono" panose="020B0609020000020004" pitchFamily="49" charset="0"/>
              </a:rPr>
              <a:t>"Anita"</a:t>
            </a:r>
            <a:r>
              <a:rPr lang="en-IN" sz="1400" dirty="0">
                <a:solidFill>
                  <a:srgbClr val="000000"/>
                </a:solidFill>
                <a:latin typeface="Cascadia Mono" panose="020B0609020000020004" pitchFamily="49" charset="0"/>
              </a:rPr>
              <a:t>  ,Branch=</a:t>
            </a:r>
            <a:r>
              <a:rPr lang="en-IN" sz="1400" dirty="0">
                <a:solidFill>
                  <a:srgbClr val="A31515"/>
                </a:solidFill>
                <a:latin typeface="Cascadia Mono" panose="020B0609020000020004" pitchFamily="49" charset="0"/>
              </a:rPr>
              <a:t>"CE"</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Sem</a:t>
            </a:r>
            <a:r>
              <a:rPr lang="en-IN" sz="1400" dirty="0">
                <a:solidFill>
                  <a:srgbClr val="000000"/>
                </a:solidFill>
                <a:latin typeface="Cascadia Mono" panose="020B0609020000020004" pitchFamily="49" charset="0"/>
              </a:rPr>
              <a:t>=4 ,CPI=8},</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new</a:t>
            </a:r>
            <a:r>
              <a:rPr lang="en-IN"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Student</a:t>
            </a:r>
            <a:r>
              <a:rPr lang="en-IN" sz="1400" dirty="0" smtClean="0">
                <a:solidFill>
                  <a:srgbClr val="000000"/>
                </a:solidFill>
                <a:latin typeface="Cascadia Mono" panose="020B0609020000020004" pitchFamily="49" charset="0"/>
              </a:rPr>
              <a:t> </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Rno</a:t>
            </a:r>
            <a:r>
              <a:rPr lang="en-IN" sz="1400" dirty="0">
                <a:solidFill>
                  <a:srgbClr val="000000"/>
                </a:solidFill>
                <a:latin typeface="Cascadia Mono" panose="020B0609020000020004" pitchFamily="49" charset="0"/>
              </a:rPr>
              <a:t>=106, Name=</a:t>
            </a:r>
            <a:r>
              <a:rPr lang="en-IN" sz="1400" dirty="0">
                <a:solidFill>
                  <a:srgbClr val="A31515"/>
                </a:solidFill>
                <a:latin typeface="Cascadia Mono" panose="020B0609020000020004" pitchFamily="49" charset="0"/>
              </a:rPr>
              <a:t>"</a:t>
            </a:r>
            <a:r>
              <a:rPr lang="en-IN" sz="1400" dirty="0" err="1">
                <a:solidFill>
                  <a:srgbClr val="A31515"/>
                </a:solidFill>
                <a:latin typeface="Cascadia Mono" panose="020B0609020000020004" pitchFamily="49" charset="0"/>
              </a:rPr>
              <a:t>Reeta</a:t>
            </a:r>
            <a:r>
              <a:rPr lang="en-IN" sz="1400" dirty="0">
                <a:solidFill>
                  <a:srgbClr val="A31515"/>
                </a:solidFill>
                <a:latin typeface="Cascadia Mono" panose="020B0609020000020004" pitchFamily="49" charset="0"/>
              </a:rPr>
              <a:t>"</a:t>
            </a:r>
            <a:r>
              <a:rPr lang="en-IN" sz="1400" dirty="0">
                <a:solidFill>
                  <a:srgbClr val="000000"/>
                </a:solidFill>
                <a:latin typeface="Cascadia Mono" panose="020B0609020000020004" pitchFamily="49" charset="0"/>
              </a:rPr>
              <a:t>  ,Branch=</a:t>
            </a:r>
            <a:r>
              <a:rPr lang="en-IN" sz="1400" dirty="0">
                <a:solidFill>
                  <a:srgbClr val="A31515"/>
                </a:solidFill>
                <a:latin typeface="Cascadia Mono" panose="020B0609020000020004" pitchFamily="49" charset="0"/>
              </a:rPr>
              <a:t>"ME"</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Sem</a:t>
            </a:r>
            <a:r>
              <a:rPr lang="en-IN" sz="1400" dirty="0">
                <a:solidFill>
                  <a:srgbClr val="000000"/>
                </a:solidFill>
                <a:latin typeface="Cascadia Mono" panose="020B0609020000020004" pitchFamily="49" charset="0"/>
              </a:rPr>
              <a:t>=3 ,CPI=7},</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Student</a:t>
            </a:r>
            <a:r>
              <a:rPr lang="en-US" sz="1400" dirty="0" smtClean="0">
                <a:solidFill>
                  <a:srgbClr val="000000"/>
                </a:solidFill>
                <a:latin typeface="Cascadia Mono" panose="020B0609020000020004" pitchFamily="49" charset="0"/>
              </a:rPr>
              <a:t> </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Rno</a:t>
            </a:r>
            <a:r>
              <a:rPr lang="en-US" sz="1400" dirty="0">
                <a:solidFill>
                  <a:srgbClr val="000000"/>
                </a:solidFill>
                <a:latin typeface="Cascadia Mono" panose="020B0609020000020004" pitchFamily="49" charset="0"/>
              </a:rPr>
              <a:t>=107, Name=</a:t>
            </a:r>
            <a:r>
              <a:rPr lang="en-US" sz="1400" dirty="0">
                <a:solidFill>
                  <a:srgbClr val="A31515"/>
                </a:solidFill>
                <a:latin typeface="Cascadia Mono" panose="020B0609020000020004" pitchFamily="49" charset="0"/>
              </a:rPr>
              <a:t>"</a:t>
            </a:r>
            <a:r>
              <a:rPr lang="en-US" sz="1400" dirty="0" err="1">
                <a:solidFill>
                  <a:srgbClr val="A31515"/>
                </a:solidFill>
                <a:latin typeface="Cascadia Mono" panose="020B0609020000020004" pitchFamily="49" charset="0"/>
              </a:rPr>
              <a:t>Rohit</a:t>
            </a:r>
            <a:r>
              <a:rPr lang="en-US" sz="1400" dirty="0">
                <a:solidFill>
                  <a:srgbClr val="A31515"/>
                </a:solidFill>
                <a:latin typeface="Cascadia Mono" panose="020B0609020000020004" pitchFamily="49" charset="0"/>
              </a:rPr>
              <a:t>"</a:t>
            </a:r>
            <a:r>
              <a:rPr lang="en-US" sz="1400" dirty="0">
                <a:solidFill>
                  <a:srgbClr val="000000"/>
                </a:solidFill>
                <a:latin typeface="Cascadia Mono" panose="020B0609020000020004" pitchFamily="49" charset="0"/>
              </a:rPr>
              <a:t>  ,Branch=</a:t>
            </a:r>
            <a:r>
              <a:rPr lang="en-US" sz="1400" dirty="0">
                <a:solidFill>
                  <a:srgbClr val="A31515"/>
                </a:solidFill>
                <a:latin typeface="Cascadia Mono" panose="020B0609020000020004" pitchFamily="49" charset="0"/>
              </a:rPr>
              <a:t>"EE"</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Sem</a:t>
            </a:r>
            <a:r>
              <a:rPr lang="en-US" sz="1400" dirty="0">
                <a:solidFill>
                  <a:srgbClr val="000000"/>
                </a:solidFill>
                <a:latin typeface="Cascadia Mono" panose="020B0609020000020004" pitchFamily="49" charset="0"/>
              </a:rPr>
              <a:t>=4 ,CPI=9},</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new</a:t>
            </a:r>
            <a:r>
              <a:rPr lang="en-IN"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Student</a:t>
            </a:r>
            <a:r>
              <a:rPr lang="en-IN" sz="1400" dirty="0" smtClean="0">
                <a:solidFill>
                  <a:srgbClr val="000000"/>
                </a:solidFill>
                <a:latin typeface="Cascadia Mono" panose="020B0609020000020004" pitchFamily="49" charset="0"/>
              </a:rPr>
              <a:t> </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Rno</a:t>
            </a:r>
            <a:r>
              <a:rPr lang="en-IN" sz="1400" dirty="0">
                <a:solidFill>
                  <a:srgbClr val="000000"/>
                </a:solidFill>
                <a:latin typeface="Cascadia Mono" panose="020B0609020000020004" pitchFamily="49" charset="0"/>
              </a:rPr>
              <a:t>=108, Name=</a:t>
            </a:r>
            <a:r>
              <a:rPr lang="en-IN" sz="1400" dirty="0">
                <a:solidFill>
                  <a:srgbClr val="A31515"/>
                </a:solidFill>
                <a:latin typeface="Cascadia Mono" panose="020B0609020000020004" pitchFamily="49" charset="0"/>
              </a:rPr>
              <a:t>"</a:t>
            </a:r>
            <a:r>
              <a:rPr lang="en-IN" sz="1400" dirty="0" err="1">
                <a:solidFill>
                  <a:srgbClr val="A31515"/>
                </a:solidFill>
                <a:latin typeface="Cascadia Mono" panose="020B0609020000020004" pitchFamily="49" charset="0"/>
              </a:rPr>
              <a:t>Chetan</a:t>
            </a:r>
            <a:r>
              <a:rPr lang="en-IN" sz="1400" dirty="0">
                <a:solidFill>
                  <a:srgbClr val="A31515"/>
                </a:solidFill>
                <a:latin typeface="Cascadia Mono" panose="020B0609020000020004" pitchFamily="49" charset="0"/>
              </a:rPr>
              <a:t>"</a:t>
            </a:r>
            <a:r>
              <a:rPr lang="en-IN" sz="1400" dirty="0">
                <a:solidFill>
                  <a:srgbClr val="000000"/>
                </a:solidFill>
                <a:latin typeface="Cascadia Mono" panose="020B0609020000020004" pitchFamily="49" charset="0"/>
              </a:rPr>
              <a:t> ,Branch=</a:t>
            </a:r>
            <a:r>
              <a:rPr lang="en-IN" sz="1400" dirty="0">
                <a:solidFill>
                  <a:srgbClr val="A31515"/>
                </a:solidFill>
                <a:latin typeface="Cascadia Mono" panose="020B0609020000020004" pitchFamily="49" charset="0"/>
              </a:rPr>
              <a:t>"CE"</a:t>
            </a:r>
            <a:r>
              <a:rPr lang="en-IN" sz="1400" dirty="0">
                <a:solidFill>
                  <a:srgbClr val="000000"/>
                </a:solidFill>
                <a:latin typeface="Cascadia Mono" panose="020B0609020000020004" pitchFamily="49" charset="0"/>
              </a:rPr>
              <a:t> ,</a:t>
            </a:r>
            <a:r>
              <a:rPr lang="en-IN" sz="1400" dirty="0" err="1">
                <a:solidFill>
                  <a:srgbClr val="000000"/>
                </a:solidFill>
                <a:latin typeface="Cascadia Mono" panose="020B0609020000020004" pitchFamily="49" charset="0"/>
              </a:rPr>
              <a:t>Sem</a:t>
            </a:r>
            <a:r>
              <a:rPr lang="en-IN" sz="1400" dirty="0">
                <a:solidFill>
                  <a:srgbClr val="000000"/>
                </a:solidFill>
                <a:latin typeface="Cascadia Mono" panose="020B0609020000020004" pitchFamily="49" charset="0"/>
              </a:rPr>
              <a:t>=3 ,CPI=8},</a:t>
            </a:r>
          </a:p>
          <a:p>
            <a:r>
              <a:rPr lang="en-US" sz="1400" dirty="0">
                <a:solidFill>
                  <a:srgbClr val="000000"/>
                </a:solidFill>
                <a:latin typeface="Cascadia Mono" panose="020B0609020000020004" pitchFamily="49" charset="0"/>
              </a:rPr>
              <a:t>               </a:t>
            </a:r>
            <a:r>
              <a:rPr lang="en-US" sz="1400" dirty="0">
                <a:solidFill>
                  <a:srgbClr val="0000FF"/>
                </a:solidFill>
                <a:latin typeface="Cascadia Mono" panose="020B0609020000020004" pitchFamily="49" charset="0"/>
              </a:rPr>
              <a:t>new</a:t>
            </a:r>
            <a:r>
              <a:rPr lang="en-US" sz="1400" dirty="0">
                <a:solidFill>
                  <a:srgbClr val="000000"/>
                </a:solidFill>
                <a:latin typeface="Cascadia Mono" panose="020B0609020000020004" pitchFamily="49" charset="0"/>
              </a:rPr>
              <a:t> </a:t>
            </a:r>
            <a:r>
              <a:rPr lang="en-US" sz="1400" dirty="0">
                <a:solidFill>
                  <a:srgbClr val="2B91AF"/>
                </a:solidFill>
                <a:latin typeface="Cascadia Mono" panose="020B0609020000020004" pitchFamily="49" charset="0"/>
              </a:rPr>
              <a:t>Student</a:t>
            </a:r>
            <a:r>
              <a:rPr lang="en-US" sz="1400" dirty="0">
                <a:solidFill>
                  <a:srgbClr val="000000"/>
                </a:solidFill>
                <a:latin typeface="Cascadia Mono" panose="020B0609020000020004" pitchFamily="49" charset="0"/>
              </a:rPr>
              <a:t> { </a:t>
            </a:r>
            <a:r>
              <a:rPr lang="en-US" sz="1400" dirty="0" err="1">
                <a:solidFill>
                  <a:srgbClr val="000000"/>
                </a:solidFill>
                <a:latin typeface="Cascadia Mono" panose="020B0609020000020004" pitchFamily="49" charset="0"/>
              </a:rPr>
              <a:t>Rno</a:t>
            </a:r>
            <a:r>
              <a:rPr lang="en-US" sz="1400" dirty="0">
                <a:solidFill>
                  <a:srgbClr val="000000"/>
                </a:solidFill>
                <a:latin typeface="Cascadia Mono" panose="020B0609020000020004" pitchFamily="49" charset="0"/>
              </a:rPr>
              <a:t>=109, Name=</a:t>
            </a:r>
            <a:r>
              <a:rPr lang="en-US" sz="1400" dirty="0">
                <a:solidFill>
                  <a:srgbClr val="A31515"/>
                </a:solidFill>
                <a:latin typeface="Cascadia Mono" panose="020B0609020000020004" pitchFamily="49" charset="0"/>
              </a:rPr>
              <a:t>"Rakesh"</a:t>
            </a:r>
            <a:r>
              <a:rPr lang="en-US" sz="1400" dirty="0">
                <a:solidFill>
                  <a:srgbClr val="000000"/>
                </a:solidFill>
                <a:latin typeface="Cascadia Mono" panose="020B0609020000020004" pitchFamily="49" charset="0"/>
              </a:rPr>
              <a:t> ,Branch=</a:t>
            </a:r>
            <a:r>
              <a:rPr lang="en-US" sz="1400" dirty="0">
                <a:solidFill>
                  <a:srgbClr val="A31515"/>
                </a:solidFill>
                <a:latin typeface="Cascadia Mono" panose="020B0609020000020004" pitchFamily="49" charset="0"/>
              </a:rPr>
              <a:t>"CE"</a:t>
            </a:r>
            <a:r>
              <a:rPr lang="en-US" sz="1400" dirty="0">
                <a:solidFill>
                  <a:srgbClr val="000000"/>
                </a:solidFill>
                <a:latin typeface="Cascadia Mono" panose="020B0609020000020004" pitchFamily="49" charset="0"/>
              </a:rPr>
              <a:t> ,</a:t>
            </a:r>
            <a:r>
              <a:rPr lang="en-US" sz="1400" dirty="0" err="1">
                <a:solidFill>
                  <a:srgbClr val="000000"/>
                </a:solidFill>
                <a:latin typeface="Cascadia Mono" panose="020B0609020000020004" pitchFamily="49" charset="0"/>
              </a:rPr>
              <a:t>Sem</a:t>
            </a:r>
            <a:r>
              <a:rPr lang="en-US" sz="1400" dirty="0">
                <a:solidFill>
                  <a:srgbClr val="000000"/>
                </a:solidFill>
                <a:latin typeface="Cascadia Mono" panose="020B0609020000020004" pitchFamily="49" charset="0"/>
              </a:rPr>
              <a:t>=4 ,CPI=9}</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r>
              <a:rPr lang="en-IN" sz="1400" dirty="0">
                <a:solidFill>
                  <a:srgbClr val="0000FF"/>
                </a:solidFill>
                <a:latin typeface="Cascadia Mono" panose="020B0609020000020004" pitchFamily="49" charset="0"/>
              </a:rPr>
              <a:t>return</a:t>
            </a:r>
            <a:r>
              <a:rPr lang="en-IN" sz="1400" dirty="0">
                <a:solidFill>
                  <a:srgbClr val="000000"/>
                </a:solidFill>
                <a:latin typeface="Cascadia Mono" panose="020B0609020000020004" pitchFamily="49" charset="0"/>
              </a:rPr>
              <a:t> students;</a:t>
            </a:r>
          </a:p>
          <a:p>
            <a:r>
              <a:rPr lang="en-IN" sz="1400" dirty="0">
                <a:solidFill>
                  <a:srgbClr val="000000"/>
                </a:solidFill>
                <a:latin typeface="Cascadia Mono" panose="020B0609020000020004" pitchFamily="49" charset="0"/>
              </a:rPr>
              <a:t>        }</a:t>
            </a:r>
          </a:p>
          <a:p>
            <a:r>
              <a:rPr lang="en-IN" sz="1400" dirty="0">
                <a:solidFill>
                  <a:srgbClr val="000000"/>
                </a:solidFill>
                <a:latin typeface="Cascadia Mono" panose="020B0609020000020004" pitchFamily="49" charset="0"/>
              </a:rPr>
              <a:t>    }</a:t>
            </a:r>
            <a:endParaRPr lang="en-IN" sz="1400" dirty="0"/>
          </a:p>
        </p:txBody>
      </p:sp>
    </p:spTree>
    <p:extLst>
      <p:ext uri="{BB962C8B-B14F-4D97-AF65-F5344CB8AC3E}">
        <p14:creationId xmlns:p14="http://schemas.microsoft.com/office/powerpoint/2010/main" val="355653294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Solution</a:t>
            </a:r>
            <a:endParaRPr lang="en-IN" dirty="0"/>
          </a:p>
        </p:txBody>
      </p:sp>
      <p:pic>
        <p:nvPicPr>
          <p:cNvPr id="8" name="Picture 7"/>
          <p:cNvPicPr>
            <a:picLocks noChangeAspect="1"/>
          </p:cNvPicPr>
          <p:nvPr/>
        </p:nvPicPr>
        <p:blipFill>
          <a:blip r:embed="rId2"/>
          <a:stretch>
            <a:fillRect/>
          </a:stretch>
        </p:blipFill>
        <p:spPr>
          <a:xfrm>
            <a:off x="153266" y="865909"/>
            <a:ext cx="8588952" cy="4109000"/>
          </a:xfrm>
          <a:prstGeom prst="rect">
            <a:avLst/>
          </a:prstGeom>
        </p:spPr>
      </p:pic>
    </p:spTree>
    <p:extLst>
      <p:ext uri="{BB962C8B-B14F-4D97-AF65-F5344CB8AC3E}">
        <p14:creationId xmlns:p14="http://schemas.microsoft.com/office/powerpoint/2010/main" val="1326563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Solution</a:t>
            </a:r>
            <a:endParaRPr lang="en-IN" dirty="0"/>
          </a:p>
        </p:txBody>
      </p:sp>
      <p:sp>
        <p:nvSpPr>
          <p:cNvPr id="3" name="Content Placeholder 2"/>
          <p:cNvSpPr>
            <a:spLocks noGrp="1"/>
          </p:cNvSpPr>
          <p:nvPr>
            <p:ph idx="1"/>
          </p:nvPr>
        </p:nvSpPr>
        <p:spPr/>
        <p:txBody>
          <a:bodyPr/>
          <a:lstStyle/>
          <a:p>
            <a:endParaRPr lang="en-IN" dirty="0"/>
          </a:p>
        </p:txBody>
      </p:sp>
      <p:pic>
        <p:nvPicPr>
          <p:cNvPr id="5" name="Picture 4"/>
          <p:cNvPicPr>
            <a:picLocks noChangeAspect="1"/>
          </p:cNvPicPr>
          <p:nvPr/>
        </p:nvPicPr>
        <p:blipFill>
          <a:blip r:embed="rId2"/>
          <a:stretch>
            <a:fillRect/>
          </a:stretch>
        </p:blipFill>
        <p:spPr>
          <a:xfrm>
            <a:off x="131180" y="863444"/>
            <a:ext cx="9760965" cy="3546638"/>
          </a:xfrm>
          <a:prstGeom prst="rect">
            <a:avLst/>
          </a:prstGeom>
        </p:spPr>
      </p:pic>
    </p:spTree>
    <p:extLst>
      <p:ext uri="{BB962C8B-B14F-4D97-AF65-F5344CB8AC3E}">
        <p14:creationId xmlns:p14="http://schemas.microsoft.com/office/powerpoint/2010/main" val="2501797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LINQ Aggregate </a:t>
            </a:r>
            <a:r>
              <a:rPr lang="en-IN" dirty="0" smtClean="0"/>
              <a:t>Operators</a:t>
            </a:r>
            <a:endParaRPr lang="en-IN" dirty="0"/>
          </a:p>
        </p:txBody>
      </p:sp>
      <p:sp>
        <p:nvSpPr>
          <p:cNvPr id="3" name="Content Placeholder 2"/>
          <p:cNvSpPr>
            <a:spLocks noGrp="1"/>
          </p:cNvSpPr>
          <p:nvPr>
            <p:ph idx="1"/>
          </p:nvPr>
        </p:nvSpPr>
        <p:spPr/>
        <p:txBody>
          <a:bodyPr/>
          <a:lstStyle/>
          <a:p>
            <a:r>
              <a:rPr lang="en-US" dirty="0"/>
              <a:t>Aggregate Operators perform mathematical operations on sequences of numeric data and are also used to compute a single value from a sequence of </a:t>
            </a:r>
            <a:r>
              <a:rPr lang="en-US" dirty="0" smtClean="0"/>
              <a:t>values.</a:t>
            </a:r>
          </a:p>
          <a:p>
            <a:r>
              <a:rPr lang="en-US" dirty="0" smtClean="0"/>
              <a:t>So</a:t>
            </a:r>
            <a:r>
              <a:rPr lang="en-US" dirty="0"/>
              <a:t>, in simple words, we can say that the aggregate methods </a:t>
            </a:r>
            <a:r>
              <a:rPr lang="en-US" dirty="0" smtClean="0"/>
              <a:t>will </a:t>
            </a:r>
            <a:r>
              <a:rPr lang="en-US" dirty="0"/>
              <a:t>always return a single value</a:t>
            </a:r>
            <a:r>
              <a:rPr lang="en-US" dirty="0" smtClean="0"/>
              <a:t>.</a:t>
            </a:r>
          </a:p>
          <a:p>
            <a:r>
              <a:rPr lang="en-US" dirty="0" smtClean="0"/>
              <a:t>LINQ provides </a:t>
            </a:r>
            <a:r>
              <a:rPr lang="en-US" dirty="0"/>
              <a:t>aggregate operators that allow you to perform aggregate calculations on elements in a collection or sequence, such as sum, average, minimum, maximum, and more</a:t>
            </a:r>
            <a:r>
              <a:rPr lang="en-US" dirty="0" smtClean="0"/>
              <a:t>.</a:t>
            </a:r>
          </a:p>
          <a:p>
            <a:r>
              <a:rPr lang="en-US" dirty="0"/>
              <a:t>These operators help you summarize and extract useful information from your data</a:t>
            </a:r>
            <a:r>
              <a:rPr lang="en-US" dirty="0" smtClean="0"/>
              <a:t>.</a:t>
            </a:r>
          </a:p>
          <a:p>
            <a:r>
              <a:rPr lang="en-US" dirty="0" smtClean="0"/>
              <a:t>Types of Aggregate operator:</a:t>
            </a:r>
          </a:p>
          <a:p>
            <a:pPr lvl="1"/>
            <a:r>
              <a:rPr lang="en-US" dirty="0"/>
              <a:t>Sum() –</a:t>
            </a:r>
            <a:r>
              <a:rPr lang="en-US" dirty="0" smtClean="0"/>
              <a:t> to calculate the collection’s </a:t>
            </a:r>
            <a:r>
              <a:rPr lang="en-US" dirty="0"/>
              <a:t>total(sum) value</a:t>
            </a:r>
            <a:endParaRPr lang="en-US" dirty="0" smtClean="0"/>
          </a:p>
          <a:p>
            <a:pPr lvl="1"/>
            <a:r>
              <a:rPr lang="en-US" dirty="0" smtClean="0"/>
              <a:t>Min() – </a:t>
            </a:r>
            <a:r>
              <a:rPr lang="en-US" dirty="0"/>
              <a:t>to find </a:t>
            </a:r>
            <a:r>
              <a:rPr lang="en-US" dirty="0" smtClean="0"/>
              <a:t>the</a:t>
            </a:r>
            <a:r>
              <a:rPr lang="en-US" dirty="0"/>
              <a:t> smallest</a:t>
            </a:r>
            <a:r>
              <a:rPr lang="en-US" dirty="0" smtClean="0"/>
              <a:t> value </a:t>
            </a:r>
            <a:r>
              <a:rPr lang="en-US" dirty="0"/>
              <a:t>in the collection</a:t>
            </a:r>
            <a:endParaRPr lang="en-US" dirty="0" smtClean="0"/>
          </a:p>
          <a:p>
            <a:pPr lvl="1"/>
            <a:r>
              <a:rPr lang="en-US" dirty="0"/>
              <a:t>Max() –</a:t>
            </a:r>
            <a:r>
              <a:rPr lang="en-US" dirty="0" smtClean="0"/>
              <a:t> </a:t>
            </a:r>
            <a:r>
              <a:rPr lang="en-US" dirty="0"/>
              <a:t>to find the largest </a:t>
            </a:r>
            <a:r>
              <a:rPr lang="en-US" dirty="0" smtClean="0"/>
              <a:t>value </a:t>
            </a:r>
            <a:r>
              <a:rPr lang="en-US" dirty="0"/>
              <a:t>in the collection</a:t>
            </a:r>
            <a:endParaRPr lang="en-US" dirty="0" smtClean="0"/>
          </a:p>
          <a:p>
            <a:pPr lvl="1"/>
            <a:r>
              <a:rPr lang="en-US" dirty="0"/>
              <a:t>Count() – to </a:t>
            </a:r>
            <a:r>
              <a:rPr lang="en-US" dirty="0" smtClean="0"/>
              <a:t>count the </a:t>
            </a:r>
            <a:r>
              <a:rPr lang="en-US" dirty="0"/>
              <a:t>number of elements in the collection</a:t>
            </a:r>
            <a:endParaRPr lang="en-US" dirty="0" smtClean="0"/>
          </a:p>
          <a:p>
            <a:pPr lvl="1"/>
            <a:r>
              <a:rPr lang="en-US" dirty="0"/>
              <a:t>Average() –</a:t>
            </a:r>
            <a:r>
              <a:rPr lang="en-US" dirty="0" smtClean="0"/>
              <a:t> to </a:t>
            </a:r>
            <a:r>
              <a:rPr lang="en-US" dirty="0"/>
              <a:t>calculate the average value of the numeric type of the </a:t>
            </a:r>
            <a:r>
              <a:rPr lang="en-US" dirty="0" smtClean="0"/>
              <a:t>collection</a:t>
            </a:r>
          </a:p>
          <a:p>
            <a:pPr lvl="1"/>
            <a:r>
              <a:rPr lang="en-US" dirty="0"/>
              <a:t>Aggregate() </a:t>
            </a:r>
            <a:r>
              <a:rPr lang="en-US" dirty="0" smtClean="0"/>
              <a:t>– to </a:t>
            </a:r>
            <a:r>
              <a:rPr lang="en-US" dirty="0"/>
              <a:t>Perform a custom aggregation operation on the values of a collection</a:t>
            </a:r>
            <a:endParaRPr lang="en-IN" dirty="0"/>
          </a:p>
        </p:txBody>
      </p:sp>
    </p:spTree>
    <p:extLst>
      <p:ext uri="{BB962C8B-B14F-4D97-AF65-F5344CB8AC3E}">
        <p14:creationId xmlns:p14="http://schemas.microsoft.com/office/powerpoint/2010/main" val="332951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Sum()</a:t>
            </a:r>
            <a:endParaRPr lang="en-IN" dirty="0"/>
          </a:p>
        </p:txBody>
      </p:sp>
      <p:sp>
        <p:nvSpPr>
          <p:cNvPr id="3" name="Content Placeholder 2"/>
          <p:cNvSpPr>
            <a:spLocks noGrp="1"/>
          </p:cNvSpPr>
          <p:nvPr>
            <p:ph idx="1"/>
          </p:nvPr>
        </p:nvSpPr>
        <p:spPr/>
        <p:txBody>
          <a:bodyPr/>
          <a:lstStyle/>
          <a:p>
            <a:r>
              <a:rPr lang="en-US" dirty="0"/>
              <a:t>It’s a part of the System.Linq namespace can be used with arrays, lists, or any type that implements IEnumerable&lt;T</a:t>
            </a:r>
            <a:r>
              <a:rPr lang="en-US" dirty="0" smtClean="0"/>
              <a:t>&gt;.</a:t>
            </a:r>
          </a:p>
          <a:p>
            <a:r>
              <a:rPr lang="en-US" dirty="0" smtClean="0"/>
              <a:t>Syntax: </a:t>
            </a:r>
            <a:r>
              <a:rPr lang="en-IN" dirty="0" err="1">
                <a:solidFill>
                  <a:srgbClr val="0000FF"/>
                </a:solidFill>
                <a:latin typeface="+mj-lt"/>
              </a:rPr>
              <a:t>int</a:t>
            </a:r>
            <a:r>
              <a:rPr lang="en-IN" dirty="0">
                <a:solidFill>
                  <a:srgbClr val="0000FF"/>
                </a:solidFill>
                <a:latin typeface="+mj-lt"/>
              </a:rPr>
              <a:t> sum = </a:t>
            </a:r>
            <a:r>
              <a:rPr lang="en-IN" dirty="0" err="1">
                <a:solidFill>
                  <a:srgbClr val="0000FF"/>
                </a:solidFill>
                <a:latin typeface="+mj-lt"/>
              </a:rPr>
              <a:t>collection.Sum</a:t>
            </a:r>
            <a:r>
              <a:rPr lang="en-IN" dirty="0">
                <a:solidFill>
                  <a:srgbClr val="0000FF"/>
                </a:solidFill>
                <a:latin typeface="+mj-lt"/>
              </a:rPr>
              <a:t>(element =&gt; </a:t>
            </a:r>
            <a:r>
              <a:rPr lang="en-IN" dirty="0" err="1">
                <a:solidFill>
                  <a:srgbClr val="0000FF"/>
                </a:solidFill>
                <a:latin typeface="+mj-lt"/>
              </a:rPr>
              <a:t>element.Value</a:t>
            </a:r>
            <a:r>
              <a:rPr lang="en-IN" dirty="0" smtClean="0">
                <a:solidFill>
                  <a:srgbClr val="0000FF"/>
                </a:solidFill>
                <a:latin typeface="+mj-lt"/>
              </a:rPr>
              <a:t>);</a:t>
            </a:r>
          </a:p>
          <a:p>
            <a:r>
              <a:rPr lang="en-US" dirty="0"/>
              <a:t>Example:</a:t>
            </a:r>
            <a:endParaRPr lang="en-IN" dirty="0"/>
          </a:p>
          <a:p>
            <a:endParaRPr lang="en-IN" dirty="0">
              <a:latin typeface="+mj-lt"/>
            </a:endParaRPr>
          </a:p>
        </p:txBody>
      </p:sp>
      <p:pic>
        <p:nvPicPr>
          <p:cNvPr id="4" name="Picture 3"/>
          <p:cNvPicPr>
            <a:picLocks noChangeAspect="1"/>
          </p:cNvPicPr>
          <p:nvPr/>
        </p:nvPicPr>
        <p:blipFill>
          <a:blip r:embed="rId2"/>
          <a:stretch>
            <a:fillRect/>
          </a:stretch>
        </p:blipFill>
        <p:spPr>
          <a:xfrm>
            <a:off x="8954245" y="3062800"/>
            <a:ext cx="1367392" cy="413398"/>
          </a:xfrm>
          <a:prstGeom prst="rect">
            <a:avLst/>
          </a:prstGeom>
        </p:spPr>
      </p:pic>
      <p:pic>
        <p:nvPicPr>
          <p:cNvPr id="5" name="Picture 4"/>
          <p:cNvPicPr>
            <a:picLocks noChangeAspect="1"/>
          </p:cNvPicPr>
          <p:nvPr/>
        </p:nvPicPr>
        <p:blipFill>
          <a:blip r:embed="rId3"/>
          <a:stretch>
            <a:fillRect/>
          </a:stretch>
        </p:blipFill>
        <p:spPr>
          <a:xfrm>
            <a:off x="534970" y="2693466"/>
            <a:ext cx="7850732" cy="3912785"/>
          </a:xfrm>
          <a:prstGeom prst="rect">
            <a:avLst/>
          </a:prstGeom>
        </p:spPr>
      </p:pic>
      <p:sp>
        <p:nvSpPr>
          <p:cNvPr id="6" name="TextBox 5"/>
          <p:cNvSpPr txBox="1"/>
          <p:nvPr/>
        </p:nvSpPr>
        <p:spPr>
          <a:xfrm>
            <a:off x="8811491" y="2693467"/>
            <a:ext cx="853119" cy="369332"/>
          </a:xfrm>
          <a:prstGeom prst="rect">
            <a:avLst/>
          </a:prstGeom>
          <a:noFill/>
        </p:spPr>
        <p:txBody>
          <a:bodyPr wrap="none" rtlCol="0">
            <a:spAutoFit/>
          </a:bodyPr>
          <a:lstStyle/>
          <a:p>
            <a:r>
              <a:rPr lang="en-US" dirty="0" smtClean="0"/>
              <a:t>Output:</a:t>
            </a:r>
            <a:endParaRPr lang="en-IN" dirty="0"/>
          </a:p>
        </p:txBody>
      </p:sp>
    </p:spTree>
    <p:extLst>
      <p:ext uri="{BB962C8B-B14F-4D97-AF65-F5344CB8AC3E}">
        <p14:creationId xmlns:p14="http://schemas.microsoft.com/office/powerpoint/2010/main" val="127307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Calculate total salary of Sales department</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31179" y="863444"/>
            <a:ext cx="7779765" cy="5683488"/>
          </a:xfrm>
          <a:prstGeom prst="rect">
            <a:avLst/>
          </a:prstGeom>
        </p:spPr>
      </p:pic>
    </p:spTree>
    <p:extLst>
      <p:ext uri="{BB962C8B-B14F-4D97-AF65-F5344CB8AC3E}">
        <p14:creationId xmlns:p14="http://schemas.microsoft.com/office/powerpoint/2010/main" val="334079592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Calculate total salary of </a:t>
            </a:r>
            <a:r>
              <a:rPr lang="en-US" dirty="0" smtClean="0"/>
              <a:t>Sales </a:t>
            </a:r>
            <a:r>
              <a:rPr lang="en-US" dirty="0"/>
              <a:t>department</a:t>
            </a:r>
            <a:endParaRPr lang="en-IN" dirty="0"/>
          </a:p>
        </p:txBody>
      </p:sp>
      <p:sp>
        <p:nvSpPr>
          <p:cNvPr id="3" name="Content Placeholder 2"/>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131181" y="863444"/>
            <a:ext cx="8139984" cy="5057522"/>
          </a:xfrm>
          <a:prstGeom prst="rect">
            <a:avLst/>
          </a:prstGeom>
        </p:spPr>
      </p:pic>
      <p:pic>
        <p:nvPicPr>
          <p:cNvPr id="4" name="Picture 3"/>
          <p:cNvPicPr>
            <a:picLocks noChangeAspect="1"/>
          </p:cNvPicPr>
          <p:nvPr/>
        </p:nvPicPr>
        <p:blipFill>
          <a:blip r:embed="rId3"/>
          <a:stretch>
            <a:fillRect/>
          </a:stretch>
        </p:blipFill>
        <p:spPr>
          <a:xfrm>
            <a:off x="7980218" y="1330881"/>
            <a:ext cx="3930833" cy="331664"/>
          </a:xfrm>
          <a:prstGeom prst="rect">
            <a:avLst/>
          </a:prstGeom>
        </p:spPr>
      </p:pic>
      <p:sp>
        <p:nvSpPr>
          <p:cNvPr id="6" name="TextBox 5"/>
          <p:cNvSpPr txBox="1"/>
          <p:nvPr/>
        </p:nvSpPr>
        <p:spPr>
          <a:xfrm>
            <a:off x="7980218" y="863444"/>
            <a:ext cx="853119" cy="369332"/>
          </a:xfrm>
          <a:prstGeom prst="rect">
            <a:avLst/>
          </a:prstGeom>
          <a:noFill/>
        </p:spPr>
        <p:txBody>
          <a:bodyPr wrap="none" rtlCol="0">
            <a:spAutoFit/>
          </a:bodyPr>
          <a:lstStyle/>
          <a:p>
            <a:r>
              <a:rPr lang="en-US" dirty="0" smtClean="0"/>
              <a:t>Output:</a:t>
            </a:r>
            <a:endParaRPr lang="en-IN" dirty="0"/>
          </a:p>
        </p:txBody>
      </p:sp>
    </p:spTree>
    <p:extLst>
      <p:ext uri="{BB962C8B-B14F-4D97-AF65-F5344CB8AC3E}">
        <p14:creationId xmlns:p14="http://schemas.microsoft.com/office/powerpoint/2010/main" val="209572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Min()</a:t>
            </a:r>
            <a:endParaRPr lang="en-IN" dirty="0"/>
          </a:p>
        </p:txBody>
      </p:sp>
      <p:sp>
        <p:nvSpPr>
          <p:cNvPr id="3" name="Content Placeholder 2"/>
          <p:cNvSpPr>
            <a:spLocks noGrp="1"/>
          </p:cNvSpPr>
          <p:nvPr>
            <p:ph idx="1"/>
          </p:nvPr>
        </p:nvSpPr>
        <p:spPr/>
        <p:txBody>
          <a:bodyPr/>
          <a:lstStyle/>
          <a:p>
            <a:r>
              <a:rPr lang="en-US" dirty="0"/>
              <a:t>Returns the minimum value in a sequence. The Min operator returns the minimum value from a collection of elements</a:t>
            </a:r>
            <a:r>
              <a:rPr lang="en-US" dirty="0" smtClean="0"/>
              <a:t>.</a:t>
            </a:r>
          </a:p>
          <a:p>
            <a:r>
              <a:rPr lang="en-US" dirty="0" smtClean="0"/>
              <a:t>Syntax: </a:t>
            </a:r>
            <a:r>
              <a:rPr lang="en-IN" dirty="0" smtClean="0">
                <a:solidFill>
                  <a:srgbClr val="0000FF"/>
                </a:solidFill>
                <a:latin typeface="+mj-lt"/>
              </a:rPr>
              <a:t>T min </a:t>
            </a:r>
            <a:r>
              <a:rPr lang="en-IN" dirty="0">
                <a:solidFill>
                  <a:srgbClr val="0000FF"/>
                </a:solidFill>
                <a:latin typeface="+mj-lt"/>
              </a:rPr>
              <a:t>= </a:t>
            </a:r>
            <a:r>
              <a:rPr lang="en-IN" dirty="0" err="1" smtClean="0">
                <a:solidFill>
                  <a:srgbClr val="0000FF"/>
                </a:solidFill>
                <a:latin typeface="+mj-lt"/>
              </a:rPr>
              <a:t>collection.Min</a:t>
            </a:r>
            <a:r>
              <a:rPr lang="en-IN" dirty="0" smtClean="0">
                <a:solidFill>
                  <a:srgbClr val="0000FF"/>
                </a:solidFill>
                <a:latin typeface="+mj-lt"/>
              </a:rPr>
              <a:t>();</a:t>
            </a:r>
          </a:p>
          <a:p>
            <a:r>
              <a:rPr lang="en-US" dirty="0"/>
              <a:t>Example:</a:t>
            </a:r>
            <a:endParaRPr lang="en-IN" dirty="0"/>
          </a:p>
          <a:p>
            <a:endParaRPr lang="en-IN" dirty="0">
              <a:latin typeface="+mj-lt"/>
            </a:endParaRPr>
          </a:p>
        </p:txBody>
      </p:sp>
      <p:sp>
        <p:nvSpPr>
          <p:cNvPr id="6" name="TextBox 5"/>
          <p:cNvSpPr txBox="1"/>
          <p:nvPr/>
        </p:nvSpPr>
        <p:spPr>
          <a:xfrm>
            <a:off x="8811491" y="2693467"/>
            <a:ext cx="853119" cy="369332"/>
          </a:xfrm>
          <a:prstGeom prst="rect">
            <a:avLst/>
          </a:prstGeom>
          <a:noFill/>
        </p:spPr>
        <p:txBody>
          <a:bodyPr wrap="none" rtlCol="0">
            <a:spAutoFit/>
          </a:bodyPr>
          <a:lstStyle/>
          <a:p>
            <a:r>
              <a:rPr lang="en-US" dirty="0" smtClean="0"/>
              <a:t>Output:</a:t>
            </a:r>
            <a:endParaRPr lang="en-IN" dirty="0"/>
          </a:p>
        </p:txBody>
      </p:sp>
      <p:pic>
        <p:nvPicPr>
          <p:cNvPr id="7" name="Picture 6"/>
          <p:cNvPicPr>
            <a:picLocks noChangeAspect="1"/>
          </p:cNvPicPr>
          <p:nvPr/>
        </p:nvPicPr>
        <p:blipFill>
          <a:blip r:embed="rId2"/>
          <a:stretch>
            <a:fillRect/>
          </a:stretch>
        </p:blipFill>
        <p:spPr>
          <a:xfrm>
            <a:off x="8935947" y="3062799"/>
            <a:ext cx="2883994" cy="414692"/>
          </a:xfrm>
          <a:prstGeom prst="rect">
            <a:avLst/>
          </a:prstGeom>
        </p:spPr>
      </p:pic>
      <p:pic>
        <p:nvPicPr>
          <p:cNvPr id="8" name="Picture 7"/>
          <p:cNvPicPr>
            <a:picLocks noChangeAspect="1"/>
          </p:cNvPicPr>
          <p:nvPr/>
        </p:nvPicPr>
        <p:blipFill>
          <a:blip r:embed="rId3"/>
          <a:stretch>
            <a:fillRect/>
          </a:stretch>
        </p:blipFill>
        <p:spPr>
          <a:xfrm>
            <a:off x="455468" y="2531919"/>
            <a:ext cx="7483988" cy="3922090"/>
          </a:xfrm>
          <a:prstGeom prst="rect">
            <a:avLst/>
          </a:prstGeom>
        </p:spPr>
      </p:pic>
    </p:spTree>
    <p:extLst>
      <p:ext uri="{BB962C8B-B14F-4D97-AF65-F5344CB8AC3E}">
        <p14:creationId xmlns:p14="http://schemas.microsoft.com/office/powerpoint/2010/main" val="23589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Find minimum salary of IT department</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31179" y="863444"/>
            <a:ext cx="7779765" cy="5683488"/>
          </a:xfrm>
          <a:prstGeom prst="rect">
            <a:avLst/>
          </a:prstGeom>
        </p:spPr>
      </p:pic>
    </p:spTree>
    <p:extLst>
      <p:ext uri="{BB962C8B-B14F-4D97-AF65-F5344CB8AC3E}">
        <p14:creationId xmlns:p14="http://schemas.microsoft.com/office/powerpoint/2010/main" val="100561789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Find minimum salary of IT department</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45035" y="863444"/>
            <a:ext cx="9022897" cy="4858483"/>
          </a:xfrm>
          <a:prstGeom prst="rect">
            <a:avLst/>
          </a:prstGeom>
        </p:spPr>
      </p:pic>
      <p:sp>
        <p:nvSpPr>
          <p:cNvPr id="5" name="TextBox 4"/>
          <p:cNvSpPr txBox="1"/>
          <p:nvPr/>
        </p:nvSpPr>
        <p:spPr>
          <a:xfrm>
            <a:off x="7980218" y="863444"/>
            <a:ext cx="853119" cy="369332"/>
          </a:xfrm>
          <a:prstGeom prst="rect">
            <a:avLst/>
          </a:prstGeom>
          <a:noFill/>
        </p:spPr>
        <p:txBody>
          <a:bodyPr wrap="none" rtlCol="0">
            <a:spAutoFit/>
          </a:bodyPr>
          <a:lstStyle/>
          <a:p>
            <a:r>
              <a:rPr lang="en-US" dirty="0" smtClean="0"/>
              <a:t>Output:</a:t>
            </a:r>
            <a:endParaRPr lang="en-IN" dirty="0"/>
          </a:p>
        </p:txBody>
      </p:sp>
      <p:pic>
        <p:nvPicPr>
          <p:cNvPr id="6" name="Picture 5"/>
          <p:cNvPicPr>
            <a:picLocks noChangeAspect="1"/>
          </p:cNvPicPr>
          <p:nvPr/>
        </p:nvPicPr>
        <p:blipFill>
          <a:blip r:embed="rId3"/>
          <a:stretch>
            <a:fillRect/>
          </a:stretch>
        </p:blipFill>
        <p:spPr>
          <a:xfrm>
            <a:off x="8070456" y="1232619"/>
            <a:ext cx="3783655" cy="416072"/>
          </a:xfrm>
          <a:prstGeom prst="rect">
            <a:avLst/>
          </a:prstGeom>
        </p:spPr>
      </p:pic>
    </p:spTree>
    <p:extLst>
      <p:ext uri="{BB962C8B-B14F-4D97-AF65-F5344CB8AC3E}">
        <p14:creationId xmlns:p14="http://schemas.microsoft.com/office/powerpoint/2010/main" val="277867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Max()</a:t>
            </a:r>
            <a:endParaRPr lang="en-IN" dirty="0"/>
          </a:p>
        </p:txBody>
      </p:sp>
      <p:sp>
        <p:nvSpPr>
          <p:cNvPr id="3" name="Content Placeholder 2"/>
          <p:cNvSpPr>
            <a:spLocks noGrp="1"/>
          </p:cNvSpPr>
          <p:nvPr>
            <p:ph idx="1"/>
          </p:nvPr>
        </p:nvSpPr>
        <p:spPr/>
        <p:txBody>
          <a:bodyPr/>
          <a:lstStyle/>
          <a:p>
            <a:r>
              <a:rPr lang="en-US" dirty="0"/>
              <a:t>Returns the maximum value in a sequence. The Max operator returns the maximum value from a collection of elements.</a:t>
            </a:r>
            <a:endParaRPr lang="en-US" dirty="0" smtClean="0"/>
          </a:p>
          <a:p>
            <a:r>
              <a:rPr lang="en-US" dirty="0" smtClean="0"/>
              <a:t>Syntax: </a:t>
            </a:r>
            <a:r>
              <a:rPr lang="en-IN" dirty="0" smtClean="0">
                <a:solidFill>
                  <a:srgbClr val="0000FF"/>
                </a:solidFill>
                <a:latin typeface="+mj-lt"/>
              </a:rPr>
              <a:t>T max </a:t>
            </a:r>
            <a:r>
              <a:rPr lang="en-IN" dirty="0">
                <a:solidFill>
                  <a:srgbClr val="0000FF"/>
                </a:solidFill>
                <a:latin typeface="+mj-lt"/>
              </a:rPr>
              <a:t>= </a:t>
            </a:r>
            <a:r>
              <a:rPr lang="en-IN" dirty="0" err="1" smtClean="0">
                <a:solidFill>
                  <a:srgbClr val="0000FF"/>
                </a:solidFill>
                <a:latin typeface="+mj-lt"/>
              </a:rPr>
              <a:t>collection.Max</a:t>
            </a:r>
            <a:r>
              <a:rPr lang="en-IN" dirty="0" smtClean="0">
                <a:solidFill>
                  <a:srgbClr val="0000FF"/>
                </a:solidFill>
                <a:latin typeface="+mj-lt"/>
              </a:rPr>
              <a:t>();</a:t>
            </a:r>
          </a:p>
          <a:p>
            <a:r>
              <a:rPr lang="en-US" dirty="0"/>
              <a:t>Example:</a:t>
            </a:r>
            <a:endParaRPr lang="en-IN" dirty="0"/>
          </a:p>
          <a:p>
            <a:endParaRPr lang="en-IN" dirty="0">
              <a:latin typeface="+mj-lt"/>
            </a:endParaRPr>
          </a:p>
        </p:txBody>
      </p:sp>
      <p:sp>
        <p:nvSpPr>
          <p:cNvPr id="6" name="TextBox 5"/>
          <p:cNvSpPr txBox="1"/>
          <p:nvPr/>
        </p:nvSpPr>
        <p:spPr>
          <a:xfrm>
            <a:off x="8811491" y="2693467"/>
            <a:ext cx="853119" cy="369332"/>
          </a:xfrm>
          <a:prstGeom prst="rect">
            <a:avLst/>
          </a:prstGeom>
          <a:noFill/>
        </p:spPr>
        <p:txBody>
          <a:bodyPr wrap="none" rtlCol="0">
            <a:spAutoFit/>
          </a:bodyPr>
          <a:lstStyle/>
          <a:p>
            <a:r>
              <a:rPr lang="en-US" dirty="0" smtClean="0"/>
              <a:t>Output:</a:t>
            </a:r>
            <a:endParaRPr lang="en-IN" dirty="0"/>
          </a:p>
        </p:txBody>
      </p:sp>
      <p:pic>
        <p:nvPicPr>
          <p:cNvPr id="4" name="Picture 3"/>
          <p:cNvPicPr>
            <a:picLocks noChangeAspect="1"/>
          </p:cNvPicPr>
          <p:nvPr/>
        </p:nvPicPr>
        <p:blipFill>
          <a:blip r:embed="rId2"/>
          <a:stretch>
            <a:fillRect/>
          </a:stretch>
        </p:blipFill>
        <p:spPr>
          <a:xfrm>
            <a:off x="506123" y="2560061"/>
            <a:ext cx="7577633" cy="3935513"/>
          </a:xfrm>
          <a:prstGeom prst="rect">
            <a:avLst/>
          </a:prstGeom>
        </p:spPr>
      </p:pic>
      <p:pic>
        <p:nvPicPr>
          <p:cNvPr id="5" name="Picture 4"/>
          <p:cNvPicPr>
            <a:picLocks noChangeAspect="1"/>
          </p:cNvPicPr>
          <p:nvPr/>
        </p:nvPicPr>
        <p:blipFill>
          <a:blip r:embed="rId3"/>
          <a:stretch>
            <a:fillRect/>
          </a:stretch>
        </p:blipFill>
        <p:spPr>
          <a:xfrm>
            <a:off x="8910203" y="3062636"/>
            <a:ext cx="2488396" cy="359435"/>
          </a:xfrm>
          <a:prstGeom prst="rect">
            <a:avLst/>
          </a:prstGeom>
        </p:spPr>
      </p:pic>
    </p:spTree>
    <p:extLst>
      <p:ext uri="{BB962C8B-B14F-4D97-AF65-F5344CB8AC3E}">
        <p14:creationId xmlns:p14="http://schemas.microsoft.com/office/powerpoint/2010/main" val="427915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Select Operator</a:t>
            </a:r>
            <a:endParaRPr lang="en-IN" dirty="0"/>
          </a:p>
        </p:txBody>
      </p:sp>
      <p:sp>
        <p:nvSpPr>
          <p:cNvPr id="3" name="Content Placeholder 2"/>
          <p:cNvSpPr>
            <a:spLocks noGrp="1"/>
          </p:cNvSpPr>
          <p:nvPr>
            <p:ph idx="1"/>
          </p:nvPr>
        </p:nvSpPr>
        <p:spPr/>
        <p:txBody>
          <a:bodyPr/>
          <a:lstStyle/>
          <a:p>
            <a:endParaRPr lang="en-IN" dirty="0"/>
          </a:p>
        </p:txBody>
      </p:sp>
      <p:graphicFrame>
        <p:nvGraphicFramePr>
          <p:cNvPr id="5" name="Content Placeholder 4">
            <a:extLst>
              <a:ext uri="{FF2B5EF4-FFF2-40B4-BE49-F238E27FC236}">
                <a16:creationId xmlns:a16="http://schemas.microsoft.com/office/drawing/2014/main" xmlns="" id="{2486BC6F-42B7-4A1D-889E-1B1818D1D5FB}"/>
              </a:ext>
            </a:extLst>
          </p:cNvPr>
          <p:cNvGraphicFramePr>
            <a:graphicFrameLocks/>
          </p:cNvGraphicFramePr>
          <p:nvPr>
            <p:extLst>
              <p:ext uri="{D42A27DB-BD31-4B8C-83A1-F6EECF244321}">
                <p14:modId xmlns:p14="http://schemas.microsoft.com/office/powerpoint/2010/main" val="2929298155"/>
              </p:ext>
            </p:extLst>
          </p:nvPr>
        </p:nvGraphicFramePr>
        <p:xfrm>
          <a:off x="131180" y="1234677"/>
          <a:ext cx="4143375" cy="4114800"/>
        </p:xfrm>
        <a:graphic>
          <a:graphicData uri="http://schemas.openxmlformats.org/drawingml/2006/table">
            <a:tbl>
              <a:tblPr firstRow="1" bandRow="1">
                <a:tableStyleId>{8EC20E35-A176-4012-BC5E-935CFFF8708E}</a:tableStyleId>
              </a:tblPr>
              <a:tblGrid>
                <a:gridCol w="589280">
                  <a:extLst>
                    <a:ext uri="{9D8B030D-6E8A-4147-A177-3AD203B41FA5}">
                      <a16:colId xmlns:a16="http://schemas.microsoft.com/office/drawing/2014/main" xmlns="" val="20000"/>
                    </a:ext>
                  </a:extLst>
                </a:gridCol>
                <a:gridCol w="1011555">
                  <a:extLst>
                    <a:ext uri="{9D8B030D-6E8A-4147-A177-3AD203B41FA5}">
                      <a16:colId xmlns:a16="http://schemas.microsoft.com/office/drawing/2014/main" xmlns="" val="20001"/>
                    </a:ext>
                  </a:extLst>
                </a:gridCol>
                <a:gridCol w="878205">
                  <a:extLst>
                    <a:ext uri="{9D8B030D-6E8A-4147-A177-3AD203B41FA5}">
                      <a16:colId xmlns:a16="http://schemas.microsoft.com/office/drawing/2014/main" xmlns="" val="20002"/>
                    </a:ext>
                  </a:extLst>
                </a:gridCol>
                <a:gridCol w="1106805">
                  <a:extLst>
                    <a:ext uri="{9D8B030D-6E8A-4147-A177-3AD203B41FA5}">
                      <a16:colId xmlns:a16="http://schemas.microsoft.com/office/drawing/2014/main" xmlns="" val="20003"/>
                    </a:ext>
                  </a:extLst>
                </a:gridCol>
                <a:gridCol w="557530">
                  <a:extLst>
                    <a:ext uri="{9D8B030D-6E8A-4147-A177-3AD203B41FA5}">
                      <a16:colId xmlns:a16="http://schemas.microsoft.com/office/drawing/2014/main" xmlns="" val="20004"/>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Branch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Semester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xmlns="" val="10001"/>
                  </a:ext>
                </a:extLst>
              </a:tr>
              <a:tr h="411480">
                <a:tc>
                  <a:txBody>
                    <a:bodyPr/>
                    <a:lstStyle/>
                    <a:p>
                      <a:r>
                        <a:rPr lang="en-US"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Ramesh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411480">
                <a:tc>
                  <a:txBody>
                    <a:bodyPr/>
                    <a:lstStyle/>
                    <a:p>
                      <a:r>
                        <a:rPr lang="en-US"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Mahesh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EC</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411480">
                <a:tc>
                  <a:txBody>
                    <a:bodyPr/>
                    <a:lstStyle/>
                    <a:p>
                      <a:r>
                        <a:rPr lang="en-US"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411480">
                <a:tc>
                  <a:txBody>
                    <a:bodyPr/>
                    <a:lstStyle/>
                    <a:p>
                      <a:r>
                        <a:rPr lang="en-US"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Amit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411480">
                <a:tc>
                  <a:txBody>
                    <a:bodyPr/>
                    <a:lstStyle/>
                    <a:p>
                      <a:r>
                        <a:rPr lang="en-US" dirty="0"/>
                        <a:t>105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Anita</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411480">
                <a:tc>
                  <a:txBody>
                    <a:bodyPr/>
                    <a:lstStyle/>
                    <a:p>
                      <a:r>
                        <a:rPr lang="en-US"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Reeta</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411480">
                <a:tc>
                  <a:txBody>
                    <a:bodyPr/>
                    <a:lstStyle/>
                    <a:p>
                      <a:r>
                        <a:rPr lang="en-US"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Rohit</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411480">
                <a:tc>
                  <a:txBody>
                    <a:bodyPr/>
                    <a:lstStyle/>
                    <a:p>
                      <a:r>
                        <a:rPr lang="en-US" dirty="0"/>
                        <a:t>108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Chetan</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411480">
                <a:tc>
                  <a:txBody>
                    <a:bodyPr/>
                    <a:lstStyle/>
                    <a:p>
                      <a:r>
                        <a:rPr lang="en-US" dirty="0"/>
                        <a:t>109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bl>
          </a:graphicData>
        </a:graphic>
      </p:graphicFrame>
      <p:graphicFrame>
        <p:nvGraphicFramePr>
          <p:cNvPr id="6"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182875319"/>
              </p:ext>
            </p:extLst>
          </p:nvPr>
        </p:nvGraphicFramePr>
        <p:xfrm>
          <a:off x="131180" y="863444"/>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xmlns=""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xmlns="" val="10001"/>
                  </a:ext>
                </a:extLst>
              </a:tr>
            </a:tbl>
          </a:graphicData>
        </a:graphic>
      </p:graphicFrame>
      <p:graphicFrame>
        <p:nvGraphicFramePr>
          <p:cNvPr id="7" name="Content Placeholder 4">
            <a:extLst>
              <a:ext uri="{FF2B5EF4-FFF2-40B4-BE49-F238E27FC236}">
                <a16:creationId xmlns:a16="http://schemas.microsoft.com/office/drawing/2014/main" xmlns="" id="{26B864CA-85CD-4666-B9D1-870ED08B272C}"/>
              </a:ext>
            </a:extLst>
          </p:cNvPr>
          <p:cNvGraphicFramePr>
            <a:graphicFrameLocks/>
          </p:cNvGraphicFramePr>
          <p:nvPr>
            <p:extLst/>
          </p:nvPr>
        </p:nvGraphicFramePr>
        <p:xfrm>
          <a:off x="4781437" y="1122842"/>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8"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1611978854"/>
              </p:ext>
            </p:extLst>
          </p:nvPr>
        </p:nvGraphicFramePr>
        <p:xfrm>
          <a:off x="5880366" y="1113954"/>
          <a:ext cx="3775393" cy="396240"/>
        </p:xfrm>
        <a:graphic>
          <a:graphicData uri="http://schemas.openxmlformats.org/drawingml/2006/table">
            <a:tbl>
              <a:tblPr firstRow="1" bandRow="1">
                <a:tableStyleId>{8EC20E35-A176-4012-BC5E-935CFFF8708E}</a:tableStyleId>
              </a:tblPr>
              <a:tblGrid>
                <a:gridCol w="3775393">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Get all students</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9"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529953624"/>
              </p:ext>
            </p:extLst>
          </p:nvPr>
        </p:nvGraphicFramePr>
        <p:xfrm>
          <a:off x="5878551" y="1555017"/>
          <a:ext cx="4963619" cy="335280"/>
        </p:xfrm>
        <a:graphic>
          <a:graphicData uri="http://schemas.openxmlformats.org/drawingml/2006/table">
            <a:tbl>
              <a:tblPr firstRow="1" bandRow="1">
                <a:tableStyleId>{8EC20E35-A176-4012-BC5E-935CFFF8708E}</a:tableStyleId>
              </a:tblPr>
              <a:tblGrid>
                <a:gridCol w="4963619">
                  <a:extLst>
                    <a:ext uri="{9D8B030D-6E8A-4147-A177-3AD203B41FA5}">
                      <a16:colId xmlns:a16="http://schemas.microsoft.com/office/drawing/2014/main" xmlns="" val="20000"/>
                    </a:ext>
                  </a:extLst>
                </a:gridCol>
              </a:tblGrid>
              <a:tr h="285488">
                <a:tc>
                  <a:txBody>
                    <a:bodyPr/>
                    <a:lstStyle/>
                    <a:p>
                      <a:r>
                        <a:rPr lang="en-IN" sz="1600" b="0" dirty="0" err="1" smtClean="0">
                          <a:solidFill>
                            <a:srgbClr val="0000FF"/>
                          </a:solidFill>
                          <a:latin typeface="Cascadia Mono" panose="020B0609020000020004" pitchFamily="49" charset="0"/>
                        </a:rPr>
                        <a:t>var</a:t>
                      </a:r>
                      <a:r>
                        <a:rPr lang="en-IN" sz="1600" b="0" dirty="0" smtClean="0">
                          <a:solidFill>
                            <a:srgbClr val="000000"/>
                          </a:solidFill>
                          <a:latin typeface="Cascadia Mono" panose="020B0609020000020004" pitchFamily="49" charset="0"/>
                        </a:rPr>
                        <a:t> </a:t>
                      </a:r>
                      <a:r>
                        <a:rPr lang="en-IN" sz="1600" b="0" dirty="0" err="1" smtClean="0">
                          <a:solidFill>
                            <a:srgbClr val="000000"/>
                          </a:solidFill>
                          <a:latin typeface="Cascadia Mono" panose="020B0609020000020004" pitchFamily="49" charset="0"/>
                        </a:rPr>
                        <a:t>studentList</a:t>
                      </a:r>
                      <a:r>
                        <a:rPr lang="en-IN" sz="1600" b="0" dirty="0" smtClean="0">
                          <a:solidFill>
                            <a:srgbClr val="000000"/>
                          </a:solidFill>
                          <a:latin typeface="Cascadia Mono" panose="020B0609020000020004" pitchFamily="49" charset="0"/>
                        </a:rPr>
                        <a:t> = </a:t>
                      </a:r>
                      <a:r>
                        <a:rPr lang="en-IN" sz="1600" b="0" dirty="0" err="1" smtClean="0">
                          <a:solidFill>
                            <a:schemeClr val="tx2">
                              <a:lumMod val="60000"/>
                              <a:lumOff val="40000"/>
                            </a:schemeClr>
                          </a:solidFill>
                          <a:latin typeface="Cascadia Mono" panose="020B0609020000020004" pitchFamily="49" charset="0"/>
                        </a:rPr>
                        <a:t>Student</a:t>
                      </a:r>
                      <a:r>
                        <a:rPr lang="en-IN" sz="1600" b="0" dirty="0" err="1" smtClean="0">
                          <a:solidFill>
                            <a:srgbClr val="000000"/>
                          </a:solidFill>
                          <a:latin typeface="Cascadia Mono" panose="020B0609020000020004" pitchFamily="49" charset="0"/>
                        </a:rPr>
                        <a:t>.</a:t>
                      </a:r>
                      <a:r>
                        <a:rPr lang="en-IN" sz="1600" b="0" dirty="0" err="1" smtClean="0">
                          <a:solidFill>
                            <a:schemeClr val="accent5">
                              <a:lumMod val="75000"/>
                            </a:schemeClr>
                          </a:solidFill>
                          <a:latin typeface="Cascadia Mono" panose="020B0609020000020004" pitchFamily="49" charset="0"/>
                        </a:rPr>
                        <a:t>GetStudents</a:t>
                      </a:r>
                      <a:r>
                        <a:rPr lang="en-IN" sz="1600" b="0" dirty="0" smtClean="0">
                          <a:solidFill>
                            <a:srgbClr val="000000"/>
                          </a:solidFill>
                          <a:latin typeface="Cascadia Mono" panose="020B0609020000020004" pitchFamily="49" charset="0"/>
                        </a:rPr>
                        <a:t>();</a:t>
                      </a:r>
                      <a:endParaRPr lang="en-US" sz="1600" b="0" dirty="0">
                        <a:solidFill>
                          <a:prstClr val="black"/>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0" name="Content Placeholder 4">
            <a:extLst>
              <a:ext uri="{FF2B5EF4-FFF2-40B4-BE49-F238E27FC236}">
                <a16:creationId xmlns:a16="http://schemas.microsoft.com/office/drawing/2014/main" xmlns="" id="{26B864CA-85CD-4666-B9D1-870ED08B272C}"/>
              </a:ext>
            </a:extLst>
          </p:cNvPr>
          <p:cNvGraphicFramePr>
            <a:graphicFrameLocks/>
          </p:cNvGraphicFramePr>
          <p:nvPr>
            <p:extLst/>
          </p:nvPr>
        </p:nvGraphicFramePr>
        <p:xfrm>
          <a:off x="4781437" y="1521713"/>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1"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776905587"/>
              </p:ext>
            </p:extLst>
          </p:nvPr>
        </p:nvGraphicFramePr>
        <p:xfrm>
          <a:off x="4781437" y="2219543"/>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2"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1636410075"/>
              </p:ext>
            </p:extLst>
          </p:nvPr>
        </p:nvGraphicFramePr>
        <p:xfrm>
          <a:off x="5880366" y="2210655"/>
          <a:ext cx="3775393" cy="396240"/>
        </p:xfrm>
        <a:graphic>
          <a:graphicData uri="http://schemas.openxmlformats.org/drawingml/2006/table">
            <a:tbl>
              <a:tblPr firstRow="1" bandRow="1">
                <a:tableStyleId>{8EC20E35-A176-4012-BC5E-935CFFF8708E}</a:tableStyleId>
              </a:tblPr>
              <a:tblGrid>
                <a:gridCol w="3775393">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Display only</a:t>
                      </a:r>
                      <a:r>
                        <a:rPr lang="en-US" sz="2000" b="0" kern="1200" baseline="0" dirty="0" smtClean="0">
                          <a:solidFill>
                            <a:schemeClr val="tx1"/>
                          </a:solidFill>
                          <a:latin typeface="+mn-lt"/>
                          <a:ea typeface="+mn-ea"/>
                          <a:cs typeface="+mn-cs"/>
                        </a:rPr>
                        <a:t> student Name </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3"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564641595"/>
              </p:ext>
            </p:extLst>
          </p:nvPr>
        </p:nvGraphicFramePr>
        <p:xfrm>
          <a:off x="5878551" y="2651718"/>
          <a:ext cx="5544191" cy="335280"/>
        </p:xfrm>
        <a:graphic>
          <a:graphicData uri="http://schemas.openxmlformats.org/drawingml/2006/table">
            <a:tbl>
              <a:tblPr firstRow="1" bandRow="1">
                <a:tableStyleId>{8EC20E35-A176-4012-BC5E-935CFFF8708E}</a:tableStyleId>
              </a:tblPr>
              <a:tblGrid>
                <a:gridCol w="5544191">
                  <a:extLst>
                    <a:ext uri="{9D8B030D-6E8A-4147-A177-3AD203B41FA5}">
                      <a16:colId xmlns:a16="http://schemas.microsoft.com/office/drawing/2014/main" xmlns="" val="20000"/>
                    </a:ext>
                  </a:extLst>
                </a:gridCol>
              </a:tblGrid>
              <a:tr h="285488">
                <a:tc>
                  <a:txBody>
                    <a:bodyPr/>
                    <a:lstStyle/>
                    <a:p>
                      <a:r>
                        <a:rPr lang="en-IN" sz="1600" b="0" dirty="0" err="1" smtClean="0">
                          <a:solidFill>
                            <a:srgbClr val="0000FF"/>
                          </a:solidFill>
                          <a:latin typeface="Cascadia Mono" panose="020B0609020000020004" pitchFamily="49" charset="0"/>
                        </a:rPr>
                        <a:t>var</a:t>
                      </a:r>
                      <a:r>
                        <a:rPr lang="en-IN" sz="1600" b="0" dirty="0" smtClean="0">
                          <a:solidFill>
                            <a:srgbClr val="0000FF"/>
                          </a:solidFill>
                          <a:latin typeface="Cascadia Mono" panose="020B0609020000020004" pitchFamily="49" charset="0"/>
                        </a:rPr>
                        <a:t> </a:t>
                      </a:r>
                      <a:r>
                        <a:rPr lang="en-IN" sz="1600" b="0" dirty="0" err="1" smtClean="0">
                          <a:solidFill>
                            <a:schemeClr val="tx1"/>
                          </a:solidFill>
                          <a:latin typeface="Cascadia Mono" panose="020B0609020000020004" pitchFamily="49" charset="0"/>
                        </a:rPr>
                        <a:t>std</a:t>
                      </a:r>
                      <a:r>
                        <a:rPr lang="en-IN" sz="1600" b="0" baseline="0" dirty="0" smtClean="0">
                          <a:solidFill>
                            <a:schemeClr val="tx1"/>
                          </a:solidFill>
                          <a:latin typeface="Cascadia Mono" panose="020B0609020000020004" pitchFamily="49" charset="0"/>
                        </a:rPr>
                        <a:t> = </a:t>
                      </a:r>
                      <a:r>
                        <a:rPr lang="en-IN" sz="1600" b="0" baseline="0" dirty="0" err="1" smtClean="0">
                          <a:solidFill>
                            <a:schemeClr val="tx1"/>
                          </a:solidFill>
                          <a:latin typeface="Cascadia Mono" panose="020B0609020000020004" pitchFamily="49" charset="0"/>
                        </a:rPr>
                        <a:t>studentList.</a:t>
                      </a:r>
                      <a:r>
                        <a:rPr lang="en-IN" sz="1600" b="0" baseline="0" dirty="0" err="1" smtClean="0">
                          <a:solidFill>
                            <a:schemeClr val="accent5">
                              <a:lumMod val="75000"/>
                            </a:schemeClr>
                          </a:solidFill>
                          <a:latin typeface="Cascadia Mono" panose="020B0609020000020004" pitchFamily="49" charset="0"/>
                        </a:rPr>
                        <a:t>Select</a:t>
                      </a:r>
                      <a:r>
                        <a:rPr lang="en-IN" sz="1600" b="0" baseline="0" dirty="0" smtClean="0">
                          <a:solidFill>
                            <a:schemeClr val="tx1"/>
                          </a:solidFill>
                          <a:latin typeface="Cascadia Mono" panose="020B0609020000020004" pitchFamily="49" charset="0"/>
                        </a:rPr>
                        <a:t>(s =&gt; </a:t>
                      </a:r>
                      <a:r>
                        <a:rPr lang="en-IN" sz="1600" b="0" baseline="0" dirty="0" err="1" smtClean="0">
                          <a:solidFill>
                            <a:schemeClr val="tx1"/>
                          </a:solidFill>
                          <a:latin typeface="Cascadia Mono" panose="020B0609020000020004" pitchFamily="49" charset="0"/>
                        </a:rPr>
                        <a:t>s.Name</a:t>
                      </a:r>
                      <a:r>
                        <a:rPr lang="en-IN" sz="1600" b="0" baseline="0" dirty="0" smtClean="0">
                          <a:solidFill>
                            <a:schemeClr val="tx1"/>
                          </a:solidFill>
                          <a:latin typeface="Cascadia Mono" panose="020B0609020000020004" pitchFamily="49" charset="0"/>
                        </a:rPr>
                        <a:t>);</a:t>
                      </a:r>
                      <a:endParaRPr lang="en-US" sz="1600" b="0" dirty="0">
                        <a:solidFill>
                          <a:prstClr val="black"/>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4"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1625690466"/>
              </p:ext>
            </p:extLst>
          </p:nvPr>
        </p:nvGraphicFramePr>
        <p:xfrm>
          <a:off x="4781437" y="2603900"/>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5"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181119865"/>
              </p:ext>
            </p:extLst>
          </p:nvPr>
        </p:nvGraphicFramePr>
        <p:xfrm>
          <a:off x="4776281" y="3294868"/>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16"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4013436746"/>
              </p:ext>
            </p:extLst>
          </p:nvPr>
        </p:nvGraphicFramePr>
        <p:xfrm>
          <a:off x="5875210" y="3285980"/>
          <a:ext cx="4428406" cy="396240"/>
        </p:xfrm>
        <a:graphic>
          <a:graphicData uri="http://schemas.openxmlformats.org/drawingml/2006/table">
            <a:tbl>
              <a:tblPr firstRow="1" bandRow="1">
                <a:tableStyleId>{8EC20E35-A176-4012-BC5E-935CFFF8708E}</a:tableStyleId>
              </a:tblPr>
              <a:tblGrid>
                <a:gridCol w="4428406">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Display students with </a:t>
                      </a:r>
                      <a:r>
                        <a:rPr lang="en-US" sz="2000" b="0" kern="1200" dirty="0" err="1" smtClean="0">
                          <a:solidFill>
                            <a:schemeClr val="tx1"/>
                          </a:solidFill>
                          <a:latin typeface="+mn-lt"/>
                          <a:ea typeface="+mn-ea"/>
                          <a:cs typeface="+mn-cs"/>
                        </a:rPr>
                        <a:t>Rno</a:t>
                      </a:r>
                      <a:r>
                        <a:rPr lang="en-US" sz="2000" b="0" kern="1200" baseline="0" dirty="0" smtClean="0">
                          <a:solidFill>
                            <a:schemeClr val="tx1"/>
                          </a:solidFill>
                          <a:latin typeface="+mn-lt"/>
                          <a:ea typeface="+mn-ea"/>
                          <a:cs typeface="+mn-cs"/>
                        </a:rPr>
                        <a:t> and </a:t>
                      </a:r>
                      <a:r>
                        <a:rPr lang="en-US" sz="2000" b="0" kern="1200" dirty="0" smtClean="0">
                          <a:solidFill>
                            <a:schemeClr val="tx1"/>
                          </a:solidFill>
                          <a:latin typeface="+mn-lt"/>
                          <a:ea typeface="+mn-ea"/>
                          <a:cs typeface="+mn-cs"/>
                        </a:rPr>
                        <a:t>Name</a:t>
                      </a:r>
                      <a:r>
                        <a:rPr lang="en-US" sz="2000" b="0" kern="1200" baseline="0" dirty="0" smtClean="0">
                          <a:solidFill>
                            <a:schemeClr val="tx1"/>
                          </a:solidFill>
                          <a:latin typeface="+mn-lt"/>
                          <a:ea typeface="+mn-ea"/>
                          <a:cs typeface="+mn-cs"/>
                        </a:rPr>
                        <a:t> </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7"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3260142183"/>
              </p:ext>
            </p:extLst>
          </p:nvPr>
        </p:nvGraphicFramePr>
        <p:xfrm>
          <a:off x="5873395" y="3727043"/>
          <a:ext cx="6187426" cy="579120"/>
        </p:xfrm>
        <a:graphic>
          <a:graphicData uri="http://schemas.openxmlformats.org/drawingml/2006/table">
            <a:tbl>
              <a:tblPr firstRow="1" bandRow="1">
                <a:tableStyleId>{8EC20E35-A176-4012-BC5E-935CFFF8708E}</a:tableStyleId>
              </a:tblPr>
              <a:tblGrid>
                <a:gridCol w="6187426">
                  <a:extLst>
                    <a:ext uri="{9D8B030D-6E8A-4147-A177-3AD203B41FA5}">
                      <a16:colId xmlns:a16="http://schemas.microsoft.com/office/drawing/2014/main" xmlns="" val="20000"/>
                    </a:ext>
                  </a:extLst>
                </a:gridCol>
              </a:tblGrid>
              <a:tr h="285488">
                <a:tc>
                  <a:txBody>
                    <a:bodyPr/>
                    <a:lstStyle/>
                    <a:p>
                      <a:r>
                        <a:rPr lang="en-IN" sz="1600" b="0" dirty="0" err="1" smtClean="0">
                          <a:solidFill>
                            <a:srgbClr val="0000FF"/>
                          </a:solidFill>
                          <a:latin typeface="Cascadia Mono" panose="020B0609020000020004" pitchFamily="49" charset="0"/>
                        </a:rPr>
                        <a:t>var</a:t>
                      </a:r>
                      <a:r>
                        <a:rPr lang="en-IN" sz="1600" b="0" dirty="0" smtClean="0">
                          <a:solidFill>
                            <a:srgbClr val="000000"/>
                          </a:solidFill>
                          <a:latin typeface="Cascadia Mono" panose="020B0609020000020004" pitchFamily="49" charset="0"/>
                        </a:rPr>
                        <a:t> </a:t>
                      </a:r>
                      <a:r>
                        <a:rPr lang="en-IN" sz="1600" b="0" dirty="0" err="1" smtClean="0">
                          <a:solidFill>
                            <a:srgbClr val="000000"/>
                          </a:solidFill>
                          <a:latin typeface="Cascadia Mono" panose="020B0609020000020004" pitchFamily="49" charset="0"/>
                        </a:rPr>
                        <a:t>std</a:t>
                      </a:r>
                      <a:r>
                        <a:rPr lang="en-IN" sz="1600" b="0" dirty="0" smtClean="0">
                          <a:solidFill>
                            <a:srgbClr val="000000"/>
                          </a:solidFill>
                          <a:latin typeface="Cascadia Mono" panose="020B0609020000020004" pitchFamily="49" charset="0"/>
                        </a:rPr>
                        <a:t> = </a:t>
                      </a:r>
                      <a:r>
                        <a:rPr lang="en-IN" sz="1600" b="0" dirty="0" err="1" smtClean="0">
                          <a:solidFill>
                            <a:srgbClr val="000000"/>
                          </a:solidFill>
                          <a:latin typeface="Cascadia Mono" panose="020B0609020000020004" pitchFamily="49" charset="0"/>
                        </a:rPr>
                        <a:t>studentList</a:t>
                      </a:r>
                      <a:endParaRPr lang="en-IN" sz="1600" b="0" dirty="0" smtClean="0">
                        <a:solidFill>
                          <a:srgbClr val="000000"/>
                        </a:solidFill>
                        <a:latin typeface="Cascadia Mono" panose="020B0609020000020004" pitchFamily="49" charset="0"/>
                      </a:endParaRPr>
                    </a:p>
                    <a:p>
                      <a:r>
                        <a:rPr lang="en-IN" sz="1600" b="0" dirty="0" smtClean="0">
                          <a:solidFill>
                            <a:srgbClr val="000000"/>
                          </a:solidFill>
                          <a:latin typeface="Cascadia Mono" panose="020B0609020000020004" pitchFamily="49" charset="0"/>
                        </a:rPr>
                        <a:t>.</a:t>
                      </a:r>
                      <a:r>
                        <a:rPr lang="en-IN" sz="1600" b="0" dirty="0" smtClean="0">
                          <a:solidFill>
                            <a:schemeClr val="accent5">
                              <a:lumMod val="75000"/>
                            </a:schemeClr>
                          </a:solidFill>
                          <a:latin typeface="Cascadia Mono" panose="020B0609020000020004" pitchFamily="49" charset="0"/>
                        </a:rPr>
                        <a:t>Select</a:t>
                      </a:r>
                      <a:r>
                        <a:rPr lang="en-IN" sz="1600" b="0" dirty="0" smtClean="0">
                          <a:solidFill>
                            <a:srgbClr val="000000"/>
                          </a:solidFill>
                          <a:latin typeface="Cascadia Mono" panose="020B0609020000020004" pitchFamily="49" charset="0"/>
                        </a:rPr>
                        <a:t>(s =&gt; </a:t>
                      </a:r>
                      <a:r>
                        <a:rPr lang="en-IN" sz="1600" b="0" dirty="0" err="1" smtClean="0">
                          <a:solidFill>
                            <a:srgbClr val="000000"/>
                          </a:solidFill>
                          <a:latin typeface="Cascadia Mono" panose="020B0609020000020004" pitchFamily="49" charset="0"/>
                        </a:rPr>
                        <a:t>s.Rno</a:t>
                      </a:r>
                      <a:r>
                        <a:rPr lang="en-IN" sz="1600" b="0" dirty="0" smtClean="0">
                          <a:solidFill>
                            <a:srgbClr val="000000"/>
                          </a:solidFill>
                          <a:latin typeface="Cascadia Mono" panose="020B0609020000020004" pitchFamily="49" charset="0"/>
                        </a:rPr>
                        <a:t>+ </a:t>
                      </a:r>
                      <a:r>
                        <a:rPr lang="en-IN" sz="1600" b="0" dirty="0" smtClean="0">
                          <a:solidFill>
                            <a:srgbClr val="A31515"/>
                          </a:solidFill>
                          <a:latin typeface="Cascadia Mono" panose="020B0609020000020004" pitchFamily="49" charset="0"/>
                        </a:rPr>
                        <a:t>" - " </a:t>
                      </a:r>
                      <a:r>
                        <a:rPr lang="en-IN" sz="1600" b="0" dirty="0" smtClean="0">
                          <a:solidFill>
                            <a:srgbClr val="000000"/>
                          </a:solidFill>
                          <a:latin typeface="Cascadia Mono" panose="020B0609020000020004" pitchFamily="49" charset="0"/>
                        </a:rPr>
                        <a:t>+ </a:t>
                      </a:r>
                      <a:r>
                        <a:rPr lang="en-IN" sz="1600" b="0" dirty="0" err="1" smtClean="0">
                          <a:solidFill>
                            <a:srgbClr val="000000"/>
                          </a:solidFill>
                          <a:latin typeface="Cascadia Mono" panose="020B0609020000020004" pitchFamily="49" charset="0"/>
                        </a:rPr>
                        <a:t>s.Name</a:t>
                      </a:r>
                      <a:r>
                        <a:rPr lang="en-IN" sz="1600" b="0" dirty="0" smtClean="0">
                          <a:solidFill>
                            <a:srgbClr val="000000"/>
                          </a:solidFill>
                          <a:latin typeface="Cascadia Mono" panose="020B0609020000020004" pitchFamily="49" charset="0"/>
                        </a:rPr>
                        <a:t>);</a:t>
                      </a:r>
                      <a:endParaRPr lang="en-US" sz="1600" b="0" dirty="0">
                        <a:solidFill>
                          <a:prstClr val="black"/>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8"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4215858604"/>
              </p:ext>
            </p:extLst>
          </p:nvPr>
        </p:nvGraphicFramePr>
        <p:xfrm>
          <a:off x="4776281" y="3679225"/>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22009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22" presetClass="entr" presetSubtype="8"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par>
                                <p:cTn id="29" presetID="22" presetClass="entr" presetSubtype="8"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par>
                                <p:cTn id="36" presetID="22" presetClass="entr" presetSubtype="8"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par>
                                <p:cTn id="44" presetID="22" presetClass="entr" presetSubtype="8"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22" presetClass="entr" presetSubtype="8"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Find </a:t>
            </a:r>
            <a:r>
              <a:rPr lang="en-US" dirty="0" smtClean="0"/>
              <a:t>maximum </a:t>
            </a:r>
            <a:r>
              <a:rPr lang="en-US" dirty="0"/>
              <a:t>salary of </a:t>
            </a:r>
            <a:r>
              <a:rPr lang="en-US" dirty="0" smtClean="0"/>
              <a:t>Sales </a:t>
            </a:r>
            <a:r>
              <a:rPr lang="en-US" dirty="0"/>
              <a:t>department</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31179" y="863444"/>
            <a:ext cx="7779765" cy="5683488"/>
          </a:xfrm>
          <a:prstGeom prst="rect">
            <a:avLst/>
          </a:prstGeom>
        </p:spPr>
      </p:pic>
    </p:spTree>
    <p:extLst>
      <p:ext uri="{BB962C8B-B14F-4D97-AF65-F5344CB8AC3E}">
        <p14:creationId xmlns:p14="http://schemas.microsoft.com/office/powerpoint/2010/main" val="236947054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31179" y="863443"/>
            <a:ext cx="9041709" cy="4844629"/>
          </a:xfrm>
          <a:prstGeom prst="rect">
            <a:avLst/>
          </a:prstGeom>
        </p:spPr>
      </p:pic>
      <p:sp>
        <p:nvSpPr>
          <p:cNvPr id="2" name="Title 1"/>
          <p:cNvSpPr>
            <a:spLocks noGrp="1"/>
          </p:cNvSpPr>
          <p:nvPr>
            <p:ph type="title"/>
          </p:nvPr>
        </p:nvSpPr>
        <p:spPr/>
        <p:txBody>
          <a:bodyPr/>
          <a:lstStyle/>
          <a:p>
            <a:r>
              <a:rPr lang="en-US" dirty="0"/>
              <a:t>Example - Find maximum salary of Sales department</a:t>
            </a:r>
            <a:endParaRPr lang="en-IN" dirty="0"/>
          </a:p>
        </p:txBody>
      </p:sp>
      <p:sp>
        <p:nvSpPr>
          <p:cNvPr id="3" name="Content Placeholder 2"/>
          <p:cNvSpPr>
            <a:spLocks noGrp="1"/>
          </p:cNvSpPr>
          <p:nvPr>
            <p:ph idx="1"/>
          </p:nvPr>
        </p:nvSpPr>
        <p:spPr/>
        <p:txBody>
          <a:bodyPr/>
          <a:lstStyle/>
          <a:p>
            <a:endParaRPr lang="en-IN" dirty="0"/>
          </a:p>
        </p:txBody>
      </p:sp>
      <p:sp>
        <p:nvSpPr>
          <p:cNvPr id="5" name="TextBox 4"/>
          <p:cNvSpPr txBox="1"/>
          <p:nvPr/>
        </p:nvSpPr>
        <p:spPr>
          <a:xfrm>
            <a:off x="7818292" y="854048"/>
            <a:ext cx="853119" cy="369332"/>
          </a:xfrm>
          <a:prstGeom prst="rect">
            <a:avLst/>
          </a:prstGeom>
          <a:noFill/>
        </p:spPr>
        <p:txBody>
          <a:bodyPr wrap="none" rtlCol="0">
            <a:spAutoFit/>
          </a:bodyPr>
          <a:lstStyle/>
          <a:p>
            <a:r>
              <a:rPr lang="en-US" dirty="0" smtClean="0"/>
              <a:t>Output:</a:t>
            </a:r>
            <a:endParaRPr lang="en-IN" dirty="0"/>
          </a:p>
        </p:txBody>
      </p:sp>
      <p:pic>
        <p:nvPicPr>
          <p:cNvPr id="9" name="Picture 8"/>
          <p:cNvPicPr>
            <a:picLocks noChangeAspect="1"/>
          </p:cNvPicPr>
          <p:nvPr/>
        </p:nvPicPr>
        <p:blipFill>
          <a:blip r:embed="rId3"/>
          <a:stretch>
            <a:fillRect/>
          </a:stretch>
        </p:blipFill>
        <p:spPr>
          <a:xfrm>
            <a:off x="7818292" y="1232776"/>
            <a:ext cx="3956253" cy="540606"/>
          </a:xfrm>
          <a:prstGeom prst="rect">
            <a:avLst/>
          </a:prstGeom>
        </p:spPr>
      </p:pic>
    </p:spTree>
    <p:extLst>
      <p:ext uri="{BB962C8B-B14F-4D97-AF65-F5344CB8AC3E}">
        <p14:creationId xmlns:p14="http://schemas.microsoft.com/office/powerpoint/2010/main" val="327106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Count()</a:t>
            </a:r>
            <a:endParaRPr lang="en-IN" dirty="0"/>
          </a:p>
        </p:txBody>
      </p:sp>
      <p:sp>
        <p:nvSpPr>
          <p:cNvPr id="3" name="Content Placeholder 2"/>
          <p:cNvSpPr>
            <a:spLocks noGrp="1"/>
          </p:cNvSpPr>
          <p:nvPr>
            <p:ph idx="1"/>
          </p:nvPr>
        </p:nvSpPr>
        <p:spPr/>
        <p:txBody>
          <a:bodyPr/>
          <a:lstStyle/>
          <a:p>
            <a:r>
              <a:rPr lang="en-US" dirty="0" smtClean="0"/>
              <a:t>Returns </a:t>
            </a:r>
            <a:r>
              <a:rPr lang="en-US" dirty="0"/>
              <a:t>the number of elements in a collection that satisfy a specified condition. </a:t>
            </a:r>
            <a:endParaRPr lang="en-US" dirty="0" smtClean="0"/>
          </a:p>
          <a:p>
            <a:r>
              <a:rPr lang="en-US" dirty="0" smtClean="0"/>
              <a:t>It’s </a:t>
            </a:r>
            <a:r>
              <a:rPr lang="en-US" dirty="0"/>
              <a:t>part of the System.Linq namespace can be used with arrays, lists, or any type that implements IEnumerable&lt;T&gt;.</a:t>
            </a:r>
          </a:p>
          <a:p>
            <a:r>
              <a:rPr lang="en-US" dirty="0" smtClean="0"/>
              <a:t>Syntax: </a:t>
            </a:r>
            <a:r>
              <a:rPr lang="en-IN" dirty="0" err="1">
                <a:solidFill>
                  <a:srgbClr val="0000FF"/>
                </a:solidFill>
                <a:latin typeface="+mj-lt"/>
              </a:rPr>
              <a:t>int</a:t>
            </a:r>
            <a:r>
              <a:rPr lang="en-IN" dirty="0">
                <a:solidFill>
                  <a:srgbClr val="0000FF"/>
                </a:solidFill>
                <a:latin typeface="+mj-lt"/>
              </a:rPr>
              <a:t> count = </a:t>
            </a:r>
            <a:r>
              <a:rPr lang="en-IN" dirty="0" err="1">
                <a:solidFill>
                  <a:srgbClr val="0000FF"/>
                </a:solidFill>
                <a:latin typeface="+mj-lt"/>
              </a:rPr>
              <a:t>collection.Count</a:t>
            </a:r>
            <a:r>
              <a:rPr lang="en-IN" dirty="0">
                <a:solidFill>
                  <a:srgbClr val="0000FF"/>
                </a:solidFill>
                <a:latin typeface="+mj-lt"/>
              </a:rPr>
              <a:t>(element =&gt; condition);</a:t>
            </a:r>
            <a:endParaRPr lang="en-IN" dirty="0" smtClean="0">
              <a:solidFill>
                <a:srgbClr val="0000FF"/>
              </a:solidFill>
              <a:latin typeface="+mj-lt"/>
            </a:endParaRPr>
          </a:p>
          <a:p>
            <a:r>
              <a:rPr lang="en-US" dirty="0"/>
              <a:t>Example:</a:t>
            </a:r>
            <a:endParaRPr lang="en-IN" dirty="0"/>
          </a:p>
          <a:p>
            <a:endParaRPr lang="en-IN" dirty="0">
              <a:latin typeface="+mj-lt"/>
            </a:endParaRPr>
          </a:p>
        </p:txBody>
      </p:sp>
      <p:sp>
        <p:nvSpPr>
          <p:cNvPr id="6" name="TextBox 5"/>
          <p:cNvSpPr txBox="1"/>
          <p:nvPr/>
        </p:nvSpPr>
        <p:spPr>
          <a:xfrm>
            <a:off x="7948383" y="2707597"/>
            <a:ext cx="853119" cy="369332"/>
          </a:xfrm>
          <a:prstGeom prst="rect">
            <a:avLst/>
          </a:prstGeom>
          <a:noFill/>
        </p:spPr>
        <p:txBody>
          <a:bodyPr wrap="none" rtlCol="0">
            <a:spAutoFit/>
          </a:bodyPr>
          <a:lstStyle/>
          <a:p>
            <a:r>
              <a:rPr lang="en-US" dirty="0" smtClean="0"/>
              <a:t>Output:</a:t>
            </a:r>
            <a:endParaRPr lang="en-IN" dirty="0"/>
          </a:p>
        </p:txBody>
      </p:sp>
      <p:pic>
        <p:nvPicPr>
          <p:cNvPr id="9" name="Picture 8"/>
          <p:cNvPicPr>
            <a:picLocks noChangeAspect="1"/>
          </p:cNvPicPr>
          <p:nvPr/>
        </p:nvPicPr>
        <p:blipFill>
          <a:blip r:embed="rId2"/>
          <a:stretch>
            <a:fillRect/>
          </a:stretch>
        </p:blipFill>
        <p:spPr>
          <a:xfrm>
            <a:off x="491403" y="2977384"/>
            <a:ext cx="7391833" cy="3573535"/>
          </a:xfrm>
          <a:prstGeom prst="rect">
            <a:avLst/>
          </a:prstGeom>
        </p:spPr>
      </p:pic>
      <p:pic>
        <p:nvPicPr>
          <p:cNvPr id="10" name="Picture 9"/>
          <p:cNvPicPr>
            <a:picLocks noChangeAspect="1"/>
          </p:cNvPicPr>
          <p:nvPr/>
        </p:nvPicPr>
        <p:blipFill>
          <a:blip r:embed="rId3"/>
          <a:stretch>
            <a:fillRect/>
          </a:stretch>
        </p:blipFill>
        <p:spPr>
          <a:xfrm>
            <a:off x="8045360" y="3076929"/>
            <a:ext cx="2733476" cy="466299"/>
          </a:xfrm>
          <a:prstGeom prst="rect">
            <a:avLst/>
          </a:prstGeom>
        </p:spPr>
      </p:pic>
    </p:spTree>
    <p:extLst>
      <p:ext uri="{BB962C8B-B14F-4D97-AF65-F5344CB8AC3E}">
        <p14:creationId xmlns:p14="http://schemas.microsoft.com/office/powerpoint/2010/main" val="174103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 Count total employees in IT department</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31179" y="863444"/>
            <a:ext cx="7779765" cy="5683488"/>
          </a:xfrm>
          <a:prstGeom prst="rect">
            <a:avLst/>
          </a:prstGeom>
        </p:spPr>
      </p:pic>
    </p:spTree>
    <p:extLst>
      <p:ext uri="{BB962C8B-B14F-4D97-AF65-F5344CB8AC3E}">
        <p14:creationId xmlns:p14="http://schemas.microsoft.com/office/powerpoint/2010/main" val="199135125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31180" y="863444"/>
            <a:ext cx="9952663" cy="5135574"/>
          </a:xfrm>
          <a:prstGeom prst="rect">
            <a:avLst/>
          </a:prstGeom>
        </p:spPr>
      </p:pic>
      <p:sp>
        <p:nvSpPr>
          <p:cNvPr id="2" name="Title 1"/>
          <p:cNvSpPr>
            <a:spLocks noGrp="1"/>
          </p:cNvSpPr>
          <p:nvPr>
            <p:ph type="title"/>
          </p:nvPr>
        </p:nvSpPr>
        <p:spPr/>
        <p:txBody>
          <a:bodyPr/>
          <a:lstStyle/>
          <a:p>
            <a:r>
              <a:rPr lang="en-US" dirty="0"/>
              <a:t>Example - Count total employees in IT department</a:t>
            </a:r>
            <a:endParaRPr lang="en-IN" dirty="0"/>
          </a:p>
        </p:txBody>
      </p:sp>
      <p:sp>
        <p:nvSpPr>
          <p:cNvPr id="5" name="TextBox 4"/>
          <p:cNvSpPr txBox="1"/>
          <p:nvPr/>
        </p:nvSpPr>
        <p:spPr>
          <a:xfrm>
            <a:off x="7426469" y="854052"/>
            <a:ext cx="853119" cy="369332"/>
          </a:xfrm>
          <a:prstGeom prst="rect">
            <a:avLst/>
          </a:prstGeom>
          <a:noFill/>
        </p:spPr>
        <p:txBody>
          <a:bodyPr wrap="none" rtlCol="0">
            <a:spAutoFit/>
          </a:bodyPr>
          <a:lstStyle/>
          <a:p>
            <a:r>
              <a:rPr lang="en-US" dirty="0" smtClean="0"/>
              <a:t>Output:</a:t>
            </a:r>
            <a:endParaRPr lang="en-IN" dirty="0"/>
          </a:p>
        </p:txBody>
      </p:sp>
      <p:pic>
        <p:nvPicPr>
          <p:cNvPr id="8" name="Picture 7"/>
          <p:cNvPicPr>
            <a:picLocks noChangeAspect="1"/>
          </p:cNvPicPr>
          <p:nvPr/>
        </p:nvPicPr>
        <p:blipFill>
          <a:blip r:embed="rId3"/>
          <a:stretch>
            <a:fillRect/>
          </a:stretch>
        </p:blipFill>
        <p:spPr>
          <a:xfrm>
            <a:off x="7426469" y="1232776"/>
            <a:ext cx="4354141" cy="499042"/>
          </a:xfrm>
          <a:prstGeom prst="rect">
            <a:avLst/>
          </a:prstGeom>
        </p:spPr>
      </p:pic>
    </p:spTree>
    <p:extLst>
      <p:ext uri="{BB962C8B-B14F-4D97-AF65-F5344CB8AC3E}">
        <p14:creationId xmlns:p14="http://schemas.microsoft.com/office/powerpoint/2010/main" val="390114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Average()</a:t>
            </a:r>
            <a:endParaRPr lang="en-IN" dirty="0"/>
          </a:p>
        </p:txBody>
      </p:sp>
      <p:sp>
        <p:nvSpPr>
          <p:cNvPr id="3" name="Content Placeholder 2"/>
          <p:cNvSpPr>
            <a:spLocks noGrp="1"/>
          </p:cNvSpPr>
          <p:nvPr>
            <p:ph idx="1"/>
          </p:nvPr>
        </p:nvSpPr>
        <p:spPr/>
        <p:txBody>
          <a:bodyPr/>
          <a:lstStyle/>
          <a:p>
            <a:r>
              <a:rPr lang="en-US" dirty="0"/>
              <a:t>Computes the average of a sequence of numeric values. The Average operator calculates the average of numeric values in a collection</a:t>
            </a:r>
            <a:r>
              <a:rPr lang="en-US" dirty="0" smtClean="0"/>
              <a:t>.</a:t>
            </a:r>
          </a:p>
          <a:p>
            <a:r>
              <a:rPr lang="en-US" dirty="0" smtClean="0"/>
              <a:t>Syntax: </a:t>
            </a:r>
            <a:r>
              <a:rPr lang="en-IN" dirty="0">
                <a:solidFill>
                  <a:srgbClr val="0000FF"/>
                </a:solidFill>
                <a:latin typeface="+mj-lt"/>
              </a:rPr>
              <a:t>double average = </a:t>
            </a:r>
            <a:r>
              <a:rPr lang="en-IN" dirty="0" err="1">
                <a:solidFill>
                  <a:srgbClr val="0000FF"/>
                </a:solidFill>
                <a:latin typeface="+mj-lt"/>
              </a:rPr>
              <a:t>collection.Average</a:t>
            </a:r>
            <a:r>
              <a:rPr lang="en-IN" dirty="0">
                <a:solidFill>
                  <a:srgbClr val="0000FF"/>
                </a:solidFill>
                <a:latin typeface="+mj-lt"/>
              </a:rPr>
              <a:t>(element =&gt; </a:t>
            </a:r>
            <a:r>
              <a:rPr lang="en-IN" dirty="0" err="1">
                <a:solidFill>
                  <a:srgbClr val="0000FF"/>
                </a:solidFill>
                <a:latin typeface="+mj-lt"/>
              </a:rPr>
              <a:t>element.Value</a:t>
            </a:r>
            <a:r>
              <a:rPr lang="en-IN" dirty="0">
                <a:solidFill>
                  <a:srgbClr val="0000FF"/>
                </a:solidFill>
                <a:latin typeface="+mj-lt"/>
              </a:rPr>
              <a:t>);</a:t>
            </a:r>
            <a:endParaRPr lang="en-IN" dirty="0" smtClean="0">
              <a:solidFill>
                <a:srgbClr val="0000FF"/>
              </a:solidFill>
              <a:latin typeface="+mj-lt"/>
            </a:endParaRPr>
          </a:p>
          <a:p>
            <a:r>
              <a:rPr lang="en-US" dirty="0"/>
              <a:t>Example:</a:t>
            </a:r>
            <a:endParaRPr lang="en-IN" dirty="0"/>
          </a:p>
          <a:p>
            <a:endParaRPr lang="en-IN" dirty="0">
              <a:latin typeface="+mj-lt"/>
            </a:endParaRPr>
          </a:p>
        </p:txBody>
      </p:sp>
      <p:sp>
        <p:nvSpPr>
          <p:cNvPr id="6" name="TextBox 5"/>
          <p:cNvSpPr txBox="1"/>
          <p:nvPr/>
        </p:nvSpPr>
        <p:spPr>
          <a:xfrm>
            <a:off x="8811491" y="2693467"/>
            <a:ext cx="853119" cy="369332"/>
          </a:xfrm>
          <a:prstGeom prst="rect">
            <a:avLst/>
          </a:prstGeom>
          <a:noFill/>
        </p:spPr>
        <p:txBody>
          <a:bodyPr wrap="none" rtlCol="0">
            <a:spAutoFit/>
          </a:bodyPr>
          <a:lstStyle/>
          <a:p>
            <a:r>
              <a:rPr lang="en-US" dirty="0" smtClean="0"/>
              <a:t>Output:</a:t>
            </a:r>
            <a:endParaRPr lang="en-IN" dirty="0"/>
          </a:p>
        </p:txBody>
      </p:sp>
      <p:pic>
        <p:nvPicPr>
          <p:cNvPr id="7" name="Picture 6"/>
          <p:cNvPicPr>
            <a:picLocks noChangeAspect="1"/>
          </p:cNvPicPr>
          <p:nvPr/>
        </p:nvPicPr>
        <p:blipFill>
          <a:blip r:embed="rId2"/>
          <a:stretch>
            <a:fillRect/>
          </a:stretch>
        </p:blipFill>
        <p:spPr>
          <a:xfrm>
            <a:off x="492268" y="2549236"/>
            <a:ext cx="8257348" cy="4057015"/>
          </a:xfrm>
          <a:prstGeom prst="rect">
            <a:avLst/>
          </a:prstGeom>
        </p:spPr>
      </p:pic>
      <p:pic>
        <p:nvPicPr>
          <p:cNvPr id="8" name="Picture 7"/>
          <p:cNvPicPr>
            <a:picLocks noChangeAspect="1"/>
          </p:cNvPicPr>
          <p:nvPr/>
        </p:nvPicPr>
        <p:blipFill>
          <a:blip r:embed="rId3"/>
          <a:stretch>
            <a:fillRect/>
          </a:stretch>
        </p:blipFill>
        <p:spPr>
          <a:xfrm>
            <a:off x="8926384" y="3062798"/>
            <a:ext cx="2665187" cy="539383"/>
          </a:xfrm>
          <a:prstGeom prst="rect">
            <a:avLst/>
          </a:prstGeom>
        </p:spPr>
      </p:pic>
    </p:spTree>
    <p:extLst>
      <p:ext uri="{BB962C8B-B14F-4D97-AF65-F5344CB8AC3E}">
        <p14:creationId xmlns:p14="http://schemas.microsoft.com/office/powerpoint/2010/main" val="266342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 Average Salary of IT department</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31179" y="863444"/>
            <a:ext cx="7779765" cy="5683488"/>
          </a:xfrm>
          <a:prstGeom prst="rect">
            <a:avLst/>
          </a:prstGeom>
        </p:spPr>
      </p:pic>
    </p:spTree>
    <p:extLst>
      <p:ext uri="{BB962C8B-B14F-4D97-AF65-F5344CB8AC3E}">
        <p14:creationId xmlns:p14="http://schemas.microsoft.com/office/powerpoint/2010/main" val="293180554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1449" y="854052"/>
            <a:ext cx="8991869" cy="4729330"/>
          </a:xfrm>
          <a:prstGeom prst="rect">
            <a:avLst/>
          </a:prstGeom>
        </p:spPr>
      </p:pic>
      <p:sp>
        <p:nvSpPr>
          <p:cNvPr id="2" name="Title 1"/>
          <p:cNvSpPr>
            <a:spLocks noGrp="1"/>
          </p:cNvSpPr>
          <p:nvPr>
            <p:ph type="title"/>
          </p:nvPr>
        </p:nvSpPr>
        <p:spPr/>
        <p:txBody>
          <a:bodyPr/>
          <a:lstStyle/>
          <a:p>
            <a:r>
              <a:rPr lang="en-US" dirty="0"/>
              <a:t>Example - Average Salary of IT department</a:t>
            </a:r>
            <a:endParaRPr lang="en-IN" dirty="0"/>
          </a:p>
        </p:txBody>
      </p:sp>
      <p:sp>
        <p:nvSpPr>
          <p:cNvPr id="5" name="TextBox 4"/>
          <p:cNvSpPr txBox="1"/>
          <p:nvPr/>
        </p:nvSpPr>
        <p:spPr>
          <a:xfrm>
            <a:off x="7426469" y="833114"/>
            <a:ext cx="853119" cy="369332"/>
          </a:xfrm>
          <a:prstGeom prst="rect">
            <a:avLst/>
          </a:prstGeom>
          <a:noFill/>
        </p:spPr>
        <p:txBody>
          <a:bodyPr wrap="none" rtlCol="0">
            <a:spAutoFit/>
          </a:bodyPr>
          <a:lstStyle/>
          <a:p>
            <a:r>
              <a:rPr lang="en-US" dirty="0" smtClean="0"/>
              <a:t>Output:</a:t>
            </a:r>
            <a:endParaRPr lang="en-IN" dirty="0"/>
          </a:p>
        </p:txBody>
      </p:sp>
      <p:pic>
        <p:nvPicPr>
          <p:cNvPr id="4" name="Picture 3"/>
          <p:cNvPicPr>
            <a:picLocks noChangeAspect="1"/>
          </p:cNvPicPr>
          <p:nvPr/>
        </p:nvPicPr>
        <p:blipFill>
          <a:blip r:embed="rId3"/>
          <a:stretch>
            <a:fillRect/>
          </a:stretch>
        </p:blipFill>
        <p:spPr>
          <a:xfrm>
            <a:off x="7426469" y="1223384"/>
            <a:ext cx="4433783" cy="587256"/>
          </a:xfrm>
          <a:prstGeom prst="rect">
            <a:avLst/>
          </a:prstGeom>
        </p:spPr>
      </p:pic>
    </p:spTree>
    <p:extLst>
      <p:ext uri="{BB962C8B-B14F-4D97-AF65-F5344CB8AC3E}">
        <p14:creationId xmlns:p14="http://schemas.microsoft.com/office/powerpoint/2010/main" val="226874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a:t>
            </a:r>
            <a:r>
              <a:rPr lang="en-US" dirty="0"/>
              <a:t>Aggregate</a:t>
            </a:r>
            <a:r>
              <a:rPr lang="en-US" dirty="0" smtClean="0"/>
              <a:t>()</a:t>
            </a:r>
            <a:endParaRPr lang="en-IN" dirty="0"/>
          </a:p>
        </p:txBody>
      </p:sp>
      <p:sp>
        <p:nvSpPr>
          <p:cNvPr id="3" name="Content Placeholder 2"/>
          <p:cNvSpPr>
            <a:spLocks noGrp="1"/>
          </p:cNvSpPr>
          <p:nvPr>
            <p:ph idx="1"/>
          </p:nvPr>
        </p:nvSpPr>
        <p:spPr/>
        <p:txBody>
          <a:bodyPr/>
          <a:lstStyle/>
          <a:p>
            <a:r>
              <a:rPr lang="en-US" dirty="0"/>
              <a:t>The LINQ Aggregate Method performs a custom aggregation operation on the elements of a sequence.</a:t>
            </a:r>
          </a:p>
          <a:p>
            <a:r>
              <a:rPr lang="en-US" dirty="0"/>
              <a:t>This method applies a function that you define to each element in sequence, carrying the result forward as it processes the elements one by one.</a:t>
            </a:r>
          </a:p>
          <a:p>
            <a:r>
              <a:rPr lang="en-US" dirty="0"/>
              <a:t>It’s essentially a way to “accumulate” a result by applying a function that can combine each item with the current accumulated result.</a:t>
            </a:r>
            <a:endParaRPr lang="en-US" dirty="0" smtClean="0"/>
          </a:p>
          <a:p>
            <a:r>
              <a:rPr lang="en-US" dirty="0" smtClean="0"/>
              <a:t>Syntax: </a:t>
            </a:r>
          </a:p>
          <a:p>
            <a:pPr marL="457200" lvl="1" indent="0">
              <a:buNone/>
            </a:pPr>
            <a:r>
              <a:rPr lang="en-US" sz="2400" dirty="0" err="1" smtClean="0">
                <a:solidFill>
                  <a:srgbClr val="0000FF"/>
                </a:solidFill>
                <a:latin typeface="+mj-lt"/>
              </a:rPr>
              <a:t>TResult</a:t>
            </a:r>
            <a:r>
              <a:rPr lang="en-US" sz="2400" dirty="0" smtClean="0">
                <a:solidFill>
                  <a:srgbClr val="0000FF"/>
                </a:solidFill>
                <a:latin typeface="+mj-lt"/>
              </a:rPr>
              <a:t> </a:t>
            </a:r>
            <a:r>
              <a:rPr lang="en-US" sz="2400" dirty="0">
                <a:solidFill>
                  <a:srgbClr val="0000FF"/>
                </a:solidFill>
                <a:latin typeface="+mj-lt"/>
              </a:rPr>
              <a:t>result = </a:t>
            </a:r>
            <a:r>
              <a:rPr lang="en-US" sz="2400" dirty="0" err="1">
                <a:solidFill>
                  <a:srgbClr val="0000FF"/>
                </a:solidFill>
                <a:latin typeface="+mj-lt"/>
              </a:rPr>
              <a:t>collection.Aggregate</a:t>
            </a:r>
            <a:r>
              <a:rPr lang="en-US" sz="2400" dirty="0">
                <a:solidFill>
                  <a:srgbClr val="0000FF"/>
                </a:solidFill>
                <a:latin typeface="+mj-lt"/>
              </a:rPr>
              <a:t>(seed, (accumulator, element) =&gt; </a:t>
            </a:r>
            <a:r>
              <a:rPr lang="en-US" sz="2400" dirty="0" err="1">
                <a:solidFill>
                  <a:srgbClr val="0000FF"/>
                </a:solidFill>
                <a:latin typeface="+mj-lt"/>
              </a:rPr>
              <a:t>aggregationFunction</a:t>
            </a:r>
            <a:r>
              <a:rPr lang="en-US" sz="2400" dirty="0">
                <a:solidFill>
                  <a:srgbClr val="0000FF"/>
                </a:solidFill>
                <a:latin typeface="+mj-lt"/>
              </a:rPr>
              <a:t>);</a:t>
            </a:r>
            <a:endParaRPr lang="en-IN" dirty="0" smtClean="0">
              <a:solidFill>
                <a:srgbClr val="0000FF"/>
              </a:solidFill>
              <a:latin typeface="+mj-lt"/>
            </a:endParaRPr>
          </a:p>
          <a:p>
            <a:endParaRPr lang="en-IN" dirty="0">
              <a:latin typeface="+mj-lt"/>
            </a:endParaRPr>
          </a:p>
        </p:txBody>
      </p:sp>
    </p:spTree>
    <p:extLst>
      <p:ext uri="{BB962C8B-B14F-4D97-AF65-F5344CB8AC3E}">
        <p14:creationId xmlns:p14="http://schemas.microsoft.com/office/powerpoint/2010/main" val="172937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Product of Integer Numbers</a:t>
            </a:r>
            <a:endParaRPr lang="en-IN" dirty="0"/>
          </a:p>
        </p:txBody>
      </p:sp>
      <p:sp>
        <p:nvSpPr>
          <p:cNvPr id="3" name="Content Placeholder 2"/>
          <p:cNvSpPr>
            <a:spLocks noGrp="1"/>
          </p:cNvSpPr>
          <p:nvPr>
            <p:ph idx="1"/>
          </p:nvPr>
        </p:nvSpPr>
        <p:spPr/>
        <p:txBody>
          <a:bodyPr/>
          <a:lstStyle/>
          <a:p>
            <a:pPr marL="0" indent="0">
              <a:buNone/>
            </a:pPr>
            <a:r>
              <a:rPr lang="en-US" dirty="0" smtClean="0"/>
              <a:t>Without LINQ </a:t>
            </a:r>
            <a:r>
              <a:rPr lang="en-US" dirty="0"/>
              <a:t>Aggregate Method</a:t>
            </a:r>
            <a:endParaRPr lang="en-IN" dirty="0"/>
          </a:p>
        </p:txBody>
      </p:sp>
      <p:pic>
        <p:nvPicPr>
          <p:cNvPr id="4" name="Picture 3"/>
          <p:cNvPicPr>
            <a:picLocks noChangeAspect="1"/>
          </p:cNvPicPr>
          <p:nvPr/>
        </p:nvPicPr>
        <p:blipFill>
          <a:blip r:embed="rId2"/>
          <a:stretch>
            <a:fillRect/>
          </a:stretch>
        </p:blipFill>
        <p:spPr>
          <a:xfrm>
            <a:off x="233796" y="1337396"/>
            <a:ext cx="4393346" cy="3871913"/>
          </a:xfrm>
          <a:prstGeom prst="rect">
            <a:avLst/>
          </a:prstGeom>
        </p:spPr>
      </p:pic>
      <p:pic>
        <p:nvPicPr>
          <p:cNvPr id="5" name="Picture 4"/>
          <p:cNvPicPr>
            <a:picLocks noChangeAspect="1"/>
          </p:cNvPicPr>
          <p:nvPr/>
        </p:nvPicPr>
        <p:blipFill>
          <a:blip r:embed="rId3"/>
          <a:stretch>
            <a:fillRect/>
          </a:stretch>
        </p:blipFill>
        <p:spPr>
          <a:xfrm>
            <a:off x="6022832" y="1337396"/>
            <a:ext cx="5182101" cy="3719513"/>
          </a:xfrm>
          <a:prstGeom prst="rect">
            <a:avLst/>
          </a:prstGeom>
        </p:spPr>
      </p:pic>
      <p:sp>
        <p:nvSpPr>
          <p:cNvPr id="6" name="TextBox 5"/>
          <p:cNvSpPr txBox="1"/>
          <p:nvPr/>
        </p:nvSpPr>
        <p:spPr>
          <a:xfrm>
            <a:off x="6022831" y="863444"/>
            <a:ext cx="3717684" cy="424732"/>
          </a:xfrm>
          <a:prstGeom prst="rect">
            <a:avLst/>
          </a:prstGeom>
          <a:noFill/>
        </p:spPr>
        <p:txBody>
          <a:bodyPr wrap="none" rtlCol="0">
            <a:spAutoFit/>
          </a:bodyPr>
          <a:lstStyle/>
          <a:p>
            <a:pPr algn="just">
              <a:lnSpc>
                <a:spcPct val="90000"/>
              </a:lnSpc>
              <a:spcBef>
                <a:spcPts val="1000"/>
              </a:spcBef>
              <a:buClr>
                <a:schemeClr val="accent6"/>
              </a:buClr>
            </a:pPr>
            <a:r>
              <a:rPr lang="en-US" sz="2400" dirty="0"/>
              <a:t>With LINQ Aggregate Method</a:t>
            </a:r>
            <a:endParaRPr lang="en-IN" sz="2400" dirty="0"/>
          </a:p>
        </p:txBody>
      </p:sp>
      <p:sp>
        <p:nvSpPr>
          <p:cNvPr id="7" name="TextBox 6"/>
          <p:cNvSpPr txBox="1"/>
          <p:nvPr/>
        </p:nvSpPr>
        <p:spPr>
          <a:xfrm>
            <a:off x="2097960" y="5169195"/>
            <a:ext cx="8246168" cy="1200329"/>
          </a:xfrm>
          <a:prstGeom prst="rect">
            <a:avLst/>
          </a:prstGeom>
          <a:noFill/>
        </p:spPr>
        <p:txBody>
          <a:bodyPr wrap="none" rtlCol="0">
            <a:spAutoFit/>
          </a:bodyPr>
          <a:lstStyle/>
          <a:p>
            <a:r>
              <a:rPr lang="en-US" b="1" dirty="0"/>
              <a:t>How does the above Aggregate Method work</a:t>
            </a:r>
            <a:r>
              <a:rPr lang="en-US" b="1" dirty="0" smtClean="0"/>
              <a:t>?</a:t>
            </a:r>
          </a:p>
          <a:p>
            <a:pPr fontAlgn="base"/>
            <a:r>
              <a:rPr lang="en-US" b="1" dirty="0"/>
              <a:t>Step 1</a:t>
            </a:r>
            <a:r>
              <a:rPr lang="en-US" dirty="0"/>
              <a:t>: First, it multiplies (3X5) to produce the result of 15</a:t>
            </a:r>
          </a:p>
          <a:p>
            <a:pPr fontAlgn="base"/>
            <a:r>
              <a:rPr lang="en-US" b="1" dirty="0"/>
              <a:t>Step 2</a:t>
            </a:r>
            <a:r>
              <a:rPr lang="en-US" dirty="0"/>
              <a:t>: The result of Step 1, i.e., 15, is then multiplied by 7 to produce the result as 105</a:t>
            </a:r>
          </a:p>
          <a:p>
            <a:pPr fontAlgn="base"/>
            <a:r>
              <a:rPr lang="en-US" b="1" dirty="0"/>
              <a:t>Step 3</a:t>
            </a:r>
            <a:r>
              <a:rPr lang="en-US" dirty="0"/>
              <a:t>: The result of Step 2, i.e., 105, is multiplied by 9 to produce the final result as 945</a:t>
            </a:r>
            <a:r>
              <a:rPr lang="en-US" dirty="0" smtClean="0"/>
              <a:t>.</a:t>
            </a:r>
            <a:endParaRPr lang="en-US" dirty="0"/>
          </a:p>
        </p:txBody>
      </p:sp>
    </p:spTree>
    <p:extLst>
      <p:ext uri="{BB962C8B-B14F-4D97-AF65-F5344CB8AC3E}">
        <p14:creationId xmlns:p14="http://schemas.microsoft.com/office/powerpoint/2010/main" val="371942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Select Operator</a:t>
            </a:r>
            <a:endParaRPr lang="en-IN" dirty="0"/>
          </a:p>
        </p:txBody>
      </p:sp>
      <p:sp>
        <p:nvSpPr>
          <p:cNvPr id="3" name="Content Placeholder 2"/>
          <p:cNvSpPr>
            <a:spLocks noGrp="1"/>
          </p:cNvSpPr>
          <p:nvPr>
            <p:ph idx="1"/>
          </p:nvPr>
        </p:nvSpPr>
        <p:spPr/>
        <p:txBody>
          <a:bodyPr/>
          <a:lstStyle/>
          <a:p>
            <a:endParaRPr lang="en-IN" dirty="0"/>
          </a:p>
        </p:txBody>
      </p:sp>
      <p:graphicFrame>
        <p:nvGraphicFramePr>
          <p:cNvPr id="5" name="Content Placeholder 4">
            <a:extLst>
              <a:ext uri="{FF2B5EF4-FFF2-40B4-BE49-F238E27FC236}">
                <a16:creationId xmlns:a16="http://schemas.microsoft.com/office/drawing/2014/main" xmlns="" id="{2486BC6F-42B7-4A1D-889E-1B1818D1D5FB}"/>
              </a:ext>
            </a:extLst>
          </p:cNvPr>
          <p:cNvGraphicFramePr>
            <a:graphicFrameLocks/>
          </p:cNvGraphicFramePr>
          <p:nvPr>
            <p:extLst/>
          </p:nvPr>
        </p:nvGraphicFramePr>
        <p:xfrm>
          <a:off x="131180" y="1234677"/>
          <a:ext cx="4143375" cy="4114800"/>
        </p:xfrm>
        <a:graphic>
          <a:graphicData uri="http://schemas.openxmlformats.org/drawingml/2006/table">
            <a:tbl>
              <a:tblPr firstRow="1" bandRow="1">
                <a:tableStyleId>{8EC20E35-A176-4012-BC5E-935CFFF8708E}</a:tableStyleId>
              </a:tblPr>
              <a:tblGrid>
                <a:gridCol w="589280">
                  <a:extLst>
                    <a:ext uri="{9D8B030D-6E8A-4147-A177-3AD203B41FA5}">
                      <a16:colId xmlns:a16="http://schemas.microsoft.com/office/drawing/2014/main" xmlns="" val="20000"/>
                    </a:ext>
                  </a:extLst>
                </a:gridCol>
                <a:gridCol w="1011555">
                  <a:extLst>
                    <a:ext uri="{9D8B030D-6E8A-4147-A177-3AD203B41FA5}">
                      <a16:colId xmlns:a16="http://schemas.microsoft.com/office/drawing/2014/main" xmlns="" val="20001"/>
                    </a:ext>
                  </a:extLst>
                </a:gridCol>
                <a:gridCol w="878205">
                  <a:extLst>
                    <a:ext uri="{9D8B030D-6E8A-4147-A177-3AD203B41FA5}">
                      <a16:colId xmlns:a16="http://schemas.microsoft.com/office/drawing/2014/main" xmlns="" val="20002"/>
                    </a:ext>
                  </a:extLst>
                </a:gridCol>
                <a:gridCol w="1106805">
                  <a:extLst>
                    <a:ext uri="{9D8B030D-6E8A-4147-A177-3AD203B41FA5}">
                      <a16:colId xmlns:a16="http://schemas.microsoft.com/office/drawing/2014/main" xmlns="" val="20003"/>
                    </a:ext>
                  </a:extLst>
                </a:gridCol>
                <a:gridCol w="557530">
                  <a:extLst>
                    <a:ext uri="{9D8B030D-6E8A-4147-A177-3AD203B41FA5}">
                      <a16:colId xmlns:a16="http://schemas.microsoft.com/office/drawing/2014/main" xmlns="" val="20004"/>
                    </a:ext>
                  </a:extLst>
                </a:gridCol>
              </a:tblGrid>
              <a:tr h="411480">
                <a:tc>
                  <a:txBody>
                    <a:bodyPr/>
                    <a:lstStyle/>
                    <a:p>
                      <a:pPr algn="l"/>
                      <a:r>
                        <a:rPr lang="en-US" b="1" u="none" dirty="0" err="1">
                          <a:solidFill>
                            <a:schemeClr val="tx1"/>
                          </a:solidFill>
                        </a:rPr>
                        <a:t>Rno</a:t>
                      </a:r>
                      <a:endParaRPr lang="en-US" b="1" u="none"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Branch</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Semester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l"/>
                      <a:r>
                        <a:rPr lang="en-US" b="1" u="none" dirty="0">
                          <a:solidFill>
                            <a:schemeClr val="tx1"/>
                          </a:solidFill>
                        </a:rPr>
                        <a:t>CPI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xmlns="" val="10001"/>
                  </a:ext>
                </a:extLst>
              </a:tr>
              <a:tr h="411480">
                <a:tc>
                  <a:txBody>
                    <a:bodyPr/>
                    <a:lstStyle/>
                    <a:p>
                      <a:r>
                        <a:rPr lang="en-US" dirty="0"/>
                        <a:t>101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Ramesh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411480">
                <a:tc>
                  <a:txBody>
                    <a:bodyPr/>
                    <a:lstStyle/>
                    <a:p>
                      <a:r>
                        <a:rPr lang="en-US" dirty="0"/>
                        <a:t>102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dirty="0"/>
                        <a:t>Mahesh </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EC</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411480">
                <a:tc>
                  <a:txBody>
                    <a:bodyPr/>
                    <a:lstStyle/>
                    <a:p>
                      <a:r>
                        <a:rPr lang="en-US" dirty="0"/>
                        <a:t>103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Suresh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411480">
                <a:tc>
                  <a:txBody>
                    <a:bodyPr/>
                    <a:lstStyle/>
                    <a:p>
                      <a:r>
                        <a:rPr lang="en-US" dirty="0"/>
                        <a:t>104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Amit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411480">
                <a:tc>
                  <a:txBody>
                    <a:bodyPr/>
                    <a:lstStyle/>
                    <a:p>
                      <a:r>
                        <a:rPr lang="en-US" dirty="0"/>
                        <a:t>105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Anita</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411480">
                <a:tc>
                  <a:txBody>
                    <a:bodyPr/>
                    <a:lstStyle/>
                    <a:p>
                      <a:r>
                        <a:rPr lang="en-US" dirty="0"/>
                        <a:t>106</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Reeta</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411480">
                <a:tc>
                  <a:txBody>
                    <a:bodyPr/>
                    <a:lstStyle/>
                    <a:p>
                      <a:r>
                        <a:rPr lang="en-US" dirty="0"/>
                        <a:t>107</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Rohit</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411480">
                <a:tc>
                  <a:txBody>
                    <a:bodyPr/>
                    <a:lstStyle/>
                    <a:p>
                      <a:r>
                        <a:rPr lang="en-US" dirty="0"/>
                        <a:t>108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err="1"/>
                        <a:t>Chetan</a:t>
                      </a:r>
                      <a:endParaRPr lang="en-US"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8</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411480">
                <a:tc>
                  <a:txBody>
                    <a:bodyPr/>
                    <a:lstStyle/>
                    <a:p>
                      <a:r>
                        <a:rPr lang="en-US" dirty="0"/>
                        <a:t>109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Rakesh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CE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dirty="0"/>
                        <a:t>9</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bl>
          </a:graphicData>
        </a:graphic>
      </p:graphicFrame>
      <p:graphicFrame>
        <p:nvGraphicFramePr>
          <p:cNvPr id="6" name="Content Placeholder 4">
            <a:extLst>
              <a:ext uri="{FF2B5EF4-FFF2-40B4-BE49-F238E27FC236}">
                <a16:creationId xmlns:a16="http://schemas.microsoft.com/office/drawing/2014/main" xmlns="" id="{26B864CA-85CD-4666-B9D1-870ED08B272C}"/>
              </a:ext>
            </a:extLst>
          </p:cNvPr>
          <p:cNvGraphicFramePr>
            <a:graphicFrameLocks/>
          </p:cNvGraphicFramePr>
          <p:nvPr>
            <p:extLst/>
          </p:nvPr>
        </p:nvGraphicFramePr>
        <p:xfrm>
          <a:off x="131180" y="863444"/>
          <a:ext cx="924243" cy="365760"/>
        </p:xfrm>
        <a:graphic>
          <a:graphicData uri="http://schemas.openxmlformats.org/drawingml/2006/table">
            <a:tbl>
              <a:tblPr firstRow="1" bandRow="1">
                <a:tableStyleId>{8EC20E35-A176-4012-BC5E-935CFFF8708E}</a:tableStyleId>
              </a:tblPr>
              <a:tblGrid>
                <a:gridCol w="924243">
                  <a:extLst>
                    <a:ext uri="{9D8B030D-6E8A-4147-A177-3AD203B41FA5}">
                      <a16:colId xmlns:a16="http://schemas.microsoft.com/office/drawing/2014/main" xmlns="" val="20000"/>
                    </a:ext>
                  </a:extLst>
                </a:gridCol>
              </a:tblGrid>
              <a:tr h="285488">
                <a:tc>
                  <a:txBody>
                    <a:bodyPr/>
                    <a:lstStyle/>
                    <a:p>
                      <a:pPr algn="l"/>
                      <a:r>
                        <a:rPr lang="en-US" b="1" dirty="0">
                          <a:solidFill>
                            <a:schemeClr val="tx1"/>
                          </a:solidFill>
                        </a:rPr>
                        <a:t>Student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25000"/>
                        <a:lumOff val="75000"/>
                      </a:schemeClr>
                    </a:solidFill>
                  </a:tcPr>
                </a:tc>
                <a:extLst>
                  <a:ext uri="{0D108BD9-81ED-4DB2-BD59-A6C34878D82A}">
                    <a16:rowId xmlns:a16="http://schemas.microsoft.com/office/drawing/2014/main" xmlns="" val="10001"/>
                  </a:ext>
                </a:extLst>
              </a:tr>
            </a:tbl>
          </a:graphicData>
        </a:graphic>
      </p:graphicFrame>
      <p:graphicFrame>
        <p:nvGraphicFramePr>
          <p:cNvPr id="7"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4121223872"/>
              </p:ext>
            </p:extLst>
          </p:nvPr>
        </p:nvGraphicFramePr>
        <p:xfrm>
          <a:off x="4600952" y="3272636"/>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8"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1901869523"/>
              </p:ext>
            </p:extLst>
          </p:nvPr>
        </p:nvGraphicFramePr>
        <p:xfrm>
          <a:off x="5698066" y="3308571"/>
          <a:ext cx="6034543" cy="396240"/>
        </p:xfrm>
        <a:graphic>
          <a:graphicData uri="http://schemas.openxmlformats.org/drawingml/2006/table">
            <a:tbl>
              <a:tblPr firstRow="1" bandRow="1">
                <a:tableStyleId>{8EC20E35-A176-4012-BC5E-935CFFF8708E}</a:tableStyleId>
              </a:tblPr>
              <a:tblGrid>
                <a:gridCol w="6034543">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Display student info</a:t>
                      </a:r>
                      <a:r>
                        <a:rPr lang="en-US" sz="2000" b="0" kern="1200" baseline="0" dirty="0" smtClean="0">
                          <a:solidFill>
                            <a:schemeClr val="tx1"/>
                          </a:solidFill>
                          <a:latin typeface="+mn-lt"/>
                          <a:ea typeface="+mn-ea"/>
                          <a:cs typeface="+mn-cs"/>
                        </a:rPr>
                        <a:t> to anonymous </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9"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402021093"/>
              </p:ext>
            </p:extLst>
          </p:nvPr>
        </p:nvGraphicFramePr>
        <p:xfrm>
          <a:off x="5698066" y="3704811"/>
          <a:ext cx="5703849" cy="1798320"/>
        </p:xfrm>
        <a:graphic>
          <a:graphicData uri="http://schemas.openxmlformats.org/drawingml/2006/table">
            <a:tbl>
              <a:tblPr firstRow="1" bandRow="1">
                <a:tableStyleId>{8EC20E35-A176-4012-BC5E-935CFFF8708E}</a:tableStyleId>
              </a:tblPr>
              <a:tblGrid>
                <a:gridCol w="5703849">
                  <a:extLst>
                    <a:ext uri="{9D8B030D-6E8A-4147-A177-3AD203B41FA5}">
                      <a16:colId xmlns:a16="http://schemas.microsoft.com/office/drawing/2014/main" xmlns="" val="20000"/>
                    </a:ext>
                  </a:extLst>
                </a:gridCol>
              </a:tblGrid>
              <a:tr h="285488">
                <a:tc>
                  <a:txBody>
                    <a:bodyPr/>
                    <a:lstStyle/>
                    <a:p>
                      <a:r>
                        <a:rPr lang="en-IN" sz="1600" b="0" kern="1200" dirty="0" smtClean="0">
                          <a:solidFill>
                            <a:schemeClr val="tx2">
                              <a:lumMod val="60000"/>
                              <a:lumOff val="40000"/>
                            </a:schemeClr>
                          </a:solidFill>
                          <a:latin typeface="Cascadia Mono" panose="020B0609020000020004" pitchFamily="49" charset="0"/>
                          <a:ea typeface="+mn-ea"/>
                          <a:cs typeface="+mn-cs"/>
                        </a:rPr>
                        <a:t>IEnumerable</a:t>
                      </a:r>
                      <a:r>
                        <a:rPr lang="en-IN" sz="1600" b="0" kern="1200" dirty="0" smtClean="0">
                          <a:solidFill>
                            <a:schemeClr val="tx1"/>
                          </a:solidFill>
                          <a:latin typeface="Cascadia Mono" panose="020B0609020000020004" pitchFamily="49" charset="0"/>
                          <a:ea typeface="+mn-ea"/>
                          <a:cs typeface="+mn-cs"/>
                        </a:rPr>
                        <a:t>&lt;</a:t>
                      </a:r>
                      <a:r>
                        <a:rPr lang="en-IN" sz="1600" b="0" kern="1200" dirty="0" smtClean="0">
                          <a:solidFill>
                            <a:schemeClr val="tx2">
                              <a:lumMod val="60000"/>
                              <a:lumOff val="40000"/>
                            </a:schemeClr>
                          </a:solidFill>
                          <a:latin typeface="Cascadia Mono" panose="020B0609020000020004" pitchFamily="49" charset="0"/>
                          <a:ea typeface="+mn-ea"/>
                          <a:cs typeface="+mn-cs"/>
                        </a:rPr>
                        <a:t>Student</a:t>
                      </a:r>
                      <a:r>
                        <a:rPr lang="en-IN" sz="1600" b="0" dirty="0" smtClean="0">
                          <a:solidFill>
                            <a:srgbClr val="000000"/>
                          </a:solidFill>
                          <a:latin typeface="Cascadia Mono" panose="020B0609020000020004" pitchFamily="49" charset="0"/>
                        </a:rPr>
                        <a:t>&gt; </a:t>
                      </a:r>
                      <a:r>
                        <a:rPr lang="en-IN" sz="1600" b="0" dirty="0" err="1" smtClean="0">
                          <a:solidFill>
                            <a:srgbClr val="000000"/>
                          </a:solidFill>
                          <a:latin typeface="Cascadia Mono" panose="020B0609020000020004" pitchFamily="49" charset="0"/>
                        </a:rPr>
                        <a:t>std</a:t>
                      </a:r>
                      <a:r>
                        <a:rPr lang="en-IN" sz="1600" b="0" dirty="0" smtClean="0">
                          <a:solidFill>
                            <a:srgbClr val="000000"/>
                          </a:solidFill>
                          <a:latin typeface="Cascadia Mono" panose="020B0609020000020004" pitchFamily="49" charset="0"/>
                        </a:rPr>
                        <a:t> = </a:t>
                      </a:r>
                      <a:r>
                        <a:rPr lang="en-IN" sz="1600" b="0" dirty="0" err="1" smtClean="0">
                          <a:solidFill>
                            <a:srgbClr val="000000"/>
                          </a:solidFill>
                          <a:latin typeface="Cascadia Mono" panose="020B0609020000020004" pitchFamily="49" charset="0"/>
                        </a:rPr>
                        <a:t>studentList</a:t>
                      </a:r>
                      <a:endParaRPr lang="en-IN" sz="1600" b="0" dirty="0" smtClean="0">
                        <a:solidFill>
                          <a:srgbClr val="000000"/>
                        </a:solidFill>
                        <a:latin typeface="Cascadia Mono" panose="020B0609020000020004" pitchFamily="49" charset="0"/>
                      </a:endParaRPr>
                    </a:p>
                    <a:p>
                      <a:r>
                        <a:rPr lang="en-IN" sz="1600" b="0" dirty="0" smtClean="0">
                          <a:solidFill>
                            <a:srgbClr val="000000"/>
                          </a:solidFill>
                          <a:latin typeface="Cascadia Mono" panose="020B0609020000020004" pitchFamily="49" charset="0"/>
                        </a:rPr>
                        <a:t>     .</a:t>
                      </a:r>
                      <a:r>
                        <a:rPr lang="en-IN" sz="1600" b="0" dirty="0" smtClean="0">
                          <a:solidFill>
                            <a:schemeClr val="accent5">
                              <a:lumMod val="75000"/>
                            </a:schemeClr>
                          </a:solidFill>
                          <a:latin typeface="Cascadia Mono" panose="020B0609020000020004" pitchFamily="49" charset="0"/>
                        </a:rPr>
                        <a:t>Select</a:t>
                      </a:r>
                      <a:r>
                        <a:rPr lang="en-IN" sz="1600" b="0" dirty="0" smtClean="0">
                          <a:solidFill>
                            <a:srgbClr val="000000"/>
                          </a:solidFill>
                          <a:latin typeface="Cascadia Mono" panose="020B0609020000020004" pitchFamily="49" charset="0"/>
                        </a:rPr>
                        <a:t>(s =&gt; </a:t>
                      </a:r>
                      <a:r>
                        <a:rPr lang="en-IN" sz="1600" b="0" dirty="0" smtClean="0">
                          <a:solidFill>
                            <a:srgbClr val="0000FF"/>
                          </a:solidFill>
                          <a:latin typeface="Cascadia Mono" panose="020B0609020000020004" pitchFamily="49" charset="0"/>
                        </a:rPr>
                        <a:t>new</a:t>
                      </a:r>
                      <a:endParaRPr lang="en-IN" sz="1600" b="0" dirty="0" smtClean="0">
                        <a:solidFill>
                          <a:srgbClr val="000000"/>
                        </a:solidFill>
                        <a:latin typeface="Cascadia Mono" panose="020B0609020000020004" pitchFamily="49" charset="0"/>
                      </a:endParaRPr>
                    </a:p>
                    <a:p>
                      <a:r>
                        <a:rPr lang="en-IN" sz="1600" b="0" dirty="0" smtClean="0">
                          <a:solidFill>
                            <a:srgbClr val="000000"/>
                          </a:solidFill>
                          <a:latin typeface="Cascadia Mono" panose="020B0609020000020004" pitchFamily="49" charset="0"/>
                        </a:rPr>
                        <a:t>      {</a:t>
                      </a:r>
                    </a:p>
                    <a:p>
                      <a:r>
                        <a:rPr lang="en-IN" sz="1600" b="0" dirty="0" smtClean="0">
                          <a:solidFill>
                            <a:srgbClr val="000000"/>
                          </a:solidFill>
                          <a:latin typeface="Cascadia Mono" panose="020B0609020000020004" pitchFamily="49" charset="0"/>
                        </a:rPr>
                        <a:t>         Name = </a:t>
                      </a:r>
                      <a:r>
                        <a:rPr lang="en-IN" sz="1600" b="0" dirty="0" err="1" smtClean="0">
                          <a:solidFill>
                            <a:srgbClr val="000000"/>
                          </a:solidFill>
                          <a:latin typeface="Cascadia Mono" panose="020B0609020000020004" pitchFamily="49" charset="0"/>
                        </a:rPr>
                        <a:t>s.Name</a:t>
                      </a:r>
                      <a:r>
                        <a:rPr lang="en-IN" sz="1600" b="0" dirty="0" smtClean="0">
                          <a:solidFill>
                            <a:srgbClr val="000000"/>
                          </a:solidFill>
                          <a:latin typeface="Cascadia Mono" panose="020B0609020000020004" pitchFamily="49" charset="0"/>
                        </a:rPr>
                        <a:t>, </a:t>
                      </a:r>
                      <a:r>
                        <a:rPr lang="en-IN" sz="1600" b="0" dirty="0" err="1" smtClean="0">
                          <a:solidFill>
                            <a:srgbClr val="000000"/>
                          </a:solidFill>
                          <a:latin typeface="Cascadia Mono" panose="020B0609020000020004" pitchFamily="49" charset="0"/>
                        </a:rPr>
                        <a:t>Rno</a:t>
                      </a:r>
                      <a:r>
                        <a:rPr lang="en-IN" sz="1600" b="0" dirty="0" smtClean="0">
                          <a:solidFill>
                            <a:srgbClr val="000000"/>
                          </a:solidFill>
                          <a:latin typeface="Cascadia Mono" panose="020B0609020000020004" pitchFamily="49" charset="0"/>
                        </a:rPr>
                        <a:t> = </a:t>
                      </a:r>
                      <a:r>
                        <a:rPr lang="en-IN" sz="1600" b="0" dirty="0" err="1" smtClean="0">
                          <a:solidFill>
                            <a:srgbClr val="000000"/>
                          </a:solidFill>
                          <a:latin typeface="Cascadia Mono" panose="020B0609020000020004" pitchFamily="49" charset="0"/>
                        </a:rPr>
                        <a:t>s.Rno</a:t>
                      </a:r>
                      <a:r>
                        <a:rPr lang="en-IN" sz="1600" b="0" dirty="0" smtClean="0">
                          <a:solidFill>
                            <a:srgbClr val="000000"/>
                          </a:solidFill>
                          <a:latin typeface="Cascadia Mono" panose="020B0609020000020004" pitchFamily="49" charset="0"/>
                        </a:rPr>
                        <a:t>,</a:t>
                      </a:r>
                    </a:p>
                    <a:p>
                      <a:r>
                        <a:rPr lang="en-IN" sz="1600" b="0" dirty="0" smtClean="0">
                          <a:solidFill>
                            <a:srgbClr val="000000"/>
                          </a:solidFill>
                          <a:latin typeface="Cascadia Mono" panose="020B0609020000020004" pitchFamily="49" charset="0"/>
                        </a:rPr>
                        <a:t>         </a:t>
                      </a:r>
                      <a:r>
                        <a:rPr lang="en-IN" sz="1600" b="0" dirty="0" err="1" smtClean="0">
                          <a:solidFill>
                            <a:srgbClr val="000000"/>
                          </a:solidFill>
                          <a:latin typeface="Cascadia Mono" panose="020B0609020000020004" pitchFamily="49" charset="0"/>
                        </a:rPr>
                        <a:t>Sem</a:t>
                      </a:r>
                      <a:r>
                        <a:rPr lang="en-IN" sz="1600" b="0" dirty="0" smtClean="0">
                          <a:solidFill>
                            <a:srgbClr val="000000"/>
                          </a:solidFill>
                          <a:latin typeface="Cascadia Mono" panose="020B0609020000020004" pitchFamily="49" charset="0"/>
                        </a:rPr>
                        <a:t> = </a:t>
                      </a:r>
                      <a:r>
                        <a:rPr lang="en-IN" sz="1600" b="0" dirty="0" err="1" smtClean="0">
                          <a:solidFill>
                            <a:srgbClr val="000000"/>
                          </a:solidFill>
                          <a:latin typeface="Cascadia Mono" panose="020B0609020000020004" pitchFamily="49" charset="0"/>
                        </a:rPr>
                        <a:t>s.Sem</a:t>
                      </a:r>
                      <a:r>
                        <a:rPr lang="en-IN" sz="1600" b="0" dirty="0" smtClean="0">
                          <a:solidFill>
                            <a:srgbClr val="000000"/>
                          </a:solidFill>
                          <a:latin typeface="Cascadia Mono" panose="020B0609020000020004" pitchFamily="49" charset="0"/>
                        </a:rPr>
                        <a:t>, CPI = </a:t>
                      </a:r>
                      <a:r>
                        <a:rPr lang="en-IN" sz="1600" b="0" dirty="0" err="1" smtClean="0">
                          <a:solidFill>
                            <a:srgbClr val="000000"/>
                          </a:solidFill>
                          <a:latin typeface="Cascadia Mono" panose="020B0609020000020004" pitchFamily="49" charset="0"/>
                        </a:rPr>
                        <a:t>s.CPI</a:t>
                      </a:r>
                      <a:r>
                        <a:rPr lang="en-IN" sz="1600" b="0" dirty="0" smtClean="0">
                          <a:solidFill>
                            <a:srgbClr val="000000"/>
                          </a:solidFill>
                          <a:latin typeface="Cascadia Mono" panose="020B0609020000020004" pitchFamily="49" charset="0"/>
                        </a:rPr>
                        <a:t>,</a:t>
                      </a:r>
                    </a:p>
                    <a:p>
                      <a:r>
                        <a:rPr lang="en-IN" sz="1600" b="0" dirty="0" smtClean="0">
                          <a:solidFill>
                            <a:srgbClr val="000000"/>
                          </a:solidFill>
                          <a:latin typeface="Cascadia Mono" panose="020B0609020000020004" pitchFamily="49" charset="0"/>
                        </a:rPr>
                        <a:t>         Branch = </a:t>
                      </a:r>
                      <a:r>
                        <a:rPr lang="en-IN" sz="1600" b="0" dirty="0" err="1" smtClean="0">
                          <a:solidFill>
                            <a:srgbClr val="000000"/>
                          </a:solidFill>
                          <a:latin typeface="Cascadia Mono" panose="020B0609020000020004" pitchFamily="49" charset="0"/>
                        </a:rPr>
                        <a:t>s.Branch</a:t>
                      </a:r>
                      <a:endParaRPr lang="en-IN" sz="1600" b="0" dirty="0" smtClean="0">
                        <a:solidFill>
                          <a:srgbClr val="000000"/>
                        </a:solidFill>
                        <a:latin typeface="Cascadia Mono" panose="020B0609020000020004" pitchFamily="49" charset="0"/>
                      </a:endParaRPr>
                    </a:p>
                    <a:p>
                      <a:r>
                        <a:rPr lang="en-IN" sz="1600" b="0" dirty="0" smtClean="0">
                          <a:solidFill>
                            <a:srgbClr val="000000"/>
                          </a:solidFill>
                          <a:latin typeface="Cascadia Mono" panose="020B0609020000020004" pitchFamily="49" charset="0"/>
                        </a:rPr>
                        <a:t>      }).</a:t>
                      </a:r>
                      <a:r>
                        <a:rPr lang="en-IN" sz="1600" b="0" dirty="0" err="1" smtClean="0">
                          <a:solidFill>
                            <a:srgbClr val="000000"/>
                          </a:solidFill>
                          <a:latin typeface="Cascadia Mono" panose="020B0609020000020004" pitchFamily="49" charset="0"/>
                        </a:rPr>
                        <a:t>ToList</a:t>
                      </a:r>
                      <a:r>
                        <a:rPr lang="en-IN" sz="1600" b="0" dirty="0" smtClean="0">
                          <a:solidFill>
                            <a:srgbClr val="000000"/>
                          </a:solidFill>
                          <a:latin typeface="Cascadia Mono" panose="020B0609020000020004" pitchFamily="49" charset="0"/>
                        </a:rPr>
                        <a:t>();</a:t>
                      </a:r>
                      <a:endParaRPr lang="en-US" sz="1600" b="0" dirty="0" smtClean="0">
                        <a:solidFill>
                          <a:prstClr val="black"/>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10"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956492753"/>
              </p:ext>
            </p:extLst>
          </p:nvPr>
        </p:nvGraphicFramePr>
        <p:xfrm>
          <a:off x="4600952" y="3671507"/>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27"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791467274"/>
              </p:ext>
            </p:extLst>
          </p:nvPr>
        </p:nvGraphicFramePr>
        <p:xfrm>
          <a:off x="4600952" y="1234973"/>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Example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graphicFrame>
        <p:nvGraphicFramePr>
          <p:cNvPr id="28"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1229222002"/>
              </p:ext>
            </p:extLst>
          </p:nvPr>
        </p:nvGraphicFramePr>
        <p:xfrm>
          <a:off x="5699880" y="1226085"/>
          <a:ext cx="4846393" cy="396240"/>
        </p:xfrm>
        <a:graphic>
          <a:graphicData uri="http://schemas.openxmlformats.org/drawingml/2006/table">
            <a:tbl>
              <a:tblPr firstRow="1" bandRow="1">
                <a:tableStyleId>{8EC20E35-A176-4012-BC5E-935CFFF8708E}</a:tableStyleId>
              </a:tblPr>
              <a:tblGrid>
                <a:gridCol w="4846393">
                  <a:extLst>
                    <a:ext uri="{9D8B030D-6E8A-4147-A177-3AD203B41FA5}">
                      <a16:colId xmlns:a16="http://schemas.microsoft.com/office/drawing/2014/main" xmlns="" val="20000"/>
                    </a:ext>
                  </a:extLst>
                </a:gridCol>
              </a:tblGrid>
              <a:tr h="285488">
                <a:tc>
                  <a:txBody>
                    <a:bodyPr/>
                    <a:lstStyle/>
                    <a:p>
                      <a:pPr algn="l"/>
                      <a:r>
                        <a:rPr lang="en-US" sz="2000" b="0" kern="1200" dirty="0" smtClean="0">
                          <a:solidFill>
                            <a:schemeClr val="tx1"/>
                          </a:solidFill>
                          <a:latin typeface="+mn-lt"/>
                          <a:ea typeface="+mn-ea"/>
                          <a:cs typeface="+mn-cs"/>
                        </a:rPr>
                        <a:t>Select students </a:t>
                      </a:r>
                      <a:r>
                        <a:rPr lang="en-US" sz="2000" b="0" kern="1200" dirty="0" err="1" smtClean="0">
                          <a:solidFill>
                            <a:schemeClr val="tx1"/>
                          </a:solidFill>
                          <a:latin typeface="+mn-lt"/>
                          <a:ea typeface="+mn-ea"/>
                          <a:cs typeface="+mn-cs"/>
                        </a:rPr>
                        <a:t>Rno</a:t>
                      </a:r>
                      <a:r>
                        <a:rPr lang="en-US" sz="2000" b="0" kern="1200" baseline="0" dirty="0" smtClean="0">
                          <a:solidFill>
                            <a:schemeClr val="tx1"/>
                          </a:solidFill>
                          <a:latin typeface="+mn-lt"/>
                          <a:ea typeface="+mn-ea"/>
                          <a:cs typeface="+mn-cs"/>
                        </a:rPr>
                        <a:t> and Name to new class</a:t>
                      </a:r>
                      <a:endParaRPr lang="en-US" sz="2000" b="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29"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1734319944"/>
              </p:ext>
            </p:extLst>
          </p:nvPr>
        </p:nvGraphicFramePr>
        <p:xfrm>
          <a:off x="5698066" y="1667148"/>
          <a:ext cx="6180455" cy="1310640"/>
        </p:xfrm>
        <a:graphic>
          <a:graphicData uri="http://schemas.openxmlformats.org/drawingml/2006/table">
            <a:tbl>
              <a:tblPr firstRow="1" bandRow="1">
                <a:tableStyleId>{8EC20E35-A176-4012-BC5E-935CFFF8708E}</a:tableStyleId>
              </a:tblPr>
              <a:tblGrid>
                <a:gridCol w="6180455">
                  <a:extLst>
                    <a:ext uri="{9D8B030D-6E8A-4147-A177-3AD203B41FA5}">
                      <a16:colId xmlns:a16="http://schemas.microsoft.com/office/drawing/2014/main" xmlns="" val="20000"/>
                    </a:ext>
                  </a:extLst>
                </a:gridCol>
              </a:tblGrid>
              <a:tr h="285488">
                <a:tc>
                  <a:txBody>
                    <a:bodyPr/>
                    <a:lstStyle/>
                    <a:p>
                      <a:r>
                        <a:rPr lang="en-IN" sz="1600" b="0" kern="1200" dirty="0" smtClean="0">
                          <a:solidFill>
                            <a:schemeClr val="tx2">
                              <a:lumMod val="60000"/>
                              <a:lumOff val="40000"/>
                            </a:schemeClr>
                          </a:solidFill>
                          <a:latin typeface="Cascadia Mono" panose="020B0609020000020004" pitchFamily="49" charset="0"/>
                          <a:ea typeface="+mn-ea"/>
                          <a:cs typeface="+mn-cs"/>
                        </a:rPr>
                        <a:t>IEnumerable</a:t>
                      </a:r>
                      <a:r>
                        <a:rPr lang="en-IN" sz="1600" b="0" kern="1200" dirty="0" smtClean="0">
                          <a:solidFill>
                            <a:schemeClr val="tx1"/>
                          </a:solidFill>
                          <a:latin typeface="Cascadia Mono" panose="020B0609020000020004" pitchFamily="49" charset="0"/>
                          <a:ea typeface="+mn-ea"/>
                          <a:cs typeface="+mn-cs"/>
                        </a:rPr>
                        <a:t>&lt;</a:t>
                      </a:r>
                      <a:r>
                        <a:rPr lang="en-IN" sz="1600" b="0" kern="1200" dirty="0" smtClean="0">
                          <a:solidFill>
                            <a:schemeClr val="tx2">
                              <a:lumMod val="60000"/>
                              <a:lumOff val="40000"/>
                            </a:schemeClr>
                          </a:solidFill>
                          <a:latin typeface="Cascadia Mono" panose="020B0609020000020004" pitchFamily="49" charset="0"/>
                          <a:ea typeface="+mn-ea"/>
                          <a:cs typeface="+mn-cs"/>
                        </a:rPr>
                        <a:t>Student</a:t>
                      </a:r>
                      <a:r>
                        <a:rPr lang="en-IN" sz="1600" b="0" dirty="0" smtClean="0">
                          <a:solidFill>
                            <a:srgbClr val="000000"/>
                          </a:solidFill>
                          <a:latin typeface="Cascadia Mono" panose="020B0609020000020004" pitchFamily="49" charset="0"/>
                        </a:rPr>
                        <a:t>&gt; </a:t>
                      </a:r>
                      <a:r>
                        <a:rPr lang="en-IN" sz="1600" b="0" dirty="0" err="1" smtClean="0">
                          <a:solidFill>
                            <a:srgbClr val="000000"/>
                          </a:solidFill>
                          <a:latin typeface="Cascadia Mono" panose="020B0609020000020004" pitchFamily="49" charset="0"/>
                        </a:rPr>
                        <a:t>std</a:t>
                      </a:r>
                      <a:r>
                        <a:rPr lang="en-IN" sz="1600" b="0" dirty="0" smtClean="0">
                          <a:solidFill>
                            <a:srgbClr val="000000"/>
                          </a:solidFill>
                          <a:latin typeface="Cascadia Mono" panose="020B0609020000020004" pitchFamily="49" charset="0"/>
                        </a:rPr>
                        <a:t> = </a:t>
                      </a:r>
                      <a:r>
                        <a:rPr lang="en-IN" sz="1600" b="0" dirty="0" err="1" smtClean="0">
                          <a:solidFill>
                            <a:srgbClr val="000000"/>
                          </a:solidFill>
                          <a:latin typeface="Cascadia Mono" panose="020B0609020000020004" pitchFamily="49" charset="0"/>
                        </a:rPr>
                        <a:t>studentList</a:t>
                      </a:r>
                      <a:endParaRPr lang="en-IN" sz="1600" b="0" dirty="0" smtClean="0">
                        <a:solidFill>
                          <a:srgbClr val="000000"/>
                        </a:solidFill>
                        <a:latin typeface="Cascadia Mono" panose="020B0609020000020004" pitchFamily="49" charset="0"/>
                      </a:endParaRPr>
                    </a:p>
                    <a:p>
                      <a:r>
                        <a:rPr lang="en-IN" sz="1600" b="0" dirty="0" smtClean="0">
                          <a:solidFill>
                            <a:srgbClr val="000000"/>
                          </a:solidFill>
                          <a:latin typeface="Cascadia Mono" panose="020B0609020000020004" pitchFamily="49" charset="0"/>
                        </a:rPr>
                        <a:t>     .</a:t>
                      </a:r>
                      <a:r>
                        <a:rPr lang="en-IN" sz="1600" b="0" dirty="0" smtClean="0">
                          <a:solidFill>
                            <a:schemeClr val="accent5">
                              <a:lumMod val="75000"/>
                            </a:schemeClr>
                          </a:solidFill>
                          <a:latin typeface="Cascadia Mono" panose="020B0609020000020004" pitchFamily="49" charset="0"/>
                        </a:rPr>
                        <a:t>Select</a:t>
                      </a:r>
                      <a:r>
                        <a:rPr lang="en-IN" sz="1600" b="0" dirty="0" smtClean="0">
                          <a:solidFill>
                            <a:srgbClr val="000000"/>
                          </a:solidFill>
                          <a:latin typeface="Cascadia Mono" panose="020B0609020000020004" pitchFamily="49" charset="0"/>
                        </a:rPr>
                        <a:t>(s =&gt; </a:t>
                      </a:r>
                      <a:r>
                        <a:rPr lang="en-IN" sz="1600" b="0" dirty="0" smtClean="0">
                          <a:solidFill>
                            <a:srgbClr val="0000FF"/>
                          </a:solidFill>
                          <a:latin typeface="Cascadia Mono" panose="020B0609020000020004" pitchFamily="49" charset="0"/>
                        </a:rPr>
                        <a:t>new</a:t>
                      </a:r>
                      <a:r>
                        <a:rPr lang="en-IN" sz="1600" b="0" dirty="0" smtClean="0">
                          <a:solidFill>
                            <a:srgbClr val="000000"/>
                          </a:solidFill>
                          <a:latin typeface="Cascadia Mono" panose="020B0609020000020004" pitchFamily="49" charset="0"/>
                        </a:rPr>
                        <a:t> </a:t>
                      </a:r>
                      <a:r>
                        <a:rPr lang="en-IN" sz="1600" b="0" kern="1200" dirty="0" smtClean="0">
                          <a:solidFill>
                            <a:schemeClr val="tx2">
                              <a:lumMod val="60000"/>
                              <a:lumOff val="40000"/>
                            </a:schemeClr>
                          </a:solidFill>
                          <a:latin typeface="Cascadia Mono" panose="020B0609020000020004" pitchFamily="49" charset="0"/>
                          <a:ea typeface="+mn-ea"/>
                          <a:cs typeface="+mn-cs"/>
                        </a:rPr>
                        <a:t>Student</a:t>
                      </a:r>
                      <a:r>
                        <a:rPr lang="en-IN" sz="1600" b="0" dirty="0" smtClean="0">
                          <a:solidFill>
                            <a:srgbClr val="000000"/>
                          </a:solidFill>
                          <a:latin typeface="Cascadia Mono" panose="020B0609020000020004" pitchFamily="49" charset="0"/>
                        </a:rPr>
                        <a:t>()</a:t>
                      </a:r>
                    </a:p>
                    <a:p>
                      <a:r>
                        <a:rPr lang="en-IN" sz="1600" b="0" dirty="0" smtClean="0">
                          <a:solidFill>
                            <a:srgbClr val="000000"/>
                          </a:solidFill>
                          <a:latin typeface="Cascadia Mono" panose="020B0609020000020004" pitchFamily="49" charset="0"/>
                        </a:rPr>
                        <a:t>      {</a:t>
                      </a:r>
                    </a:p>
                    <a:p>
                      <a:r>
                        <a:rPr lang="en-IN" sz="1600" b="0" dirty="0" smtClean="0">
                          <a:solidFill>
                            <a:srgbClr val="000000"/>
                          </a:solidFill>
                          <a:latin typeface="Cascadia Mono" panose="020B0609020000020004" pitchFamily="49" charset="0"/>
                        </a:rPr>
                        <a:t>         Name = </a:t>
                      </a:r>
                      <a:r>
                        <a:rPr lang="en-IN" sz="1600" b="0" dirty="0" err="1" smtClean="0">
                          <a:solidFill>
                            <a:srgbClr val="000000"/>
                          </a:solidFill>
                          <a:latin typeface="Cascadia Mono" panose="020B0609020000020004" pitchFamily="49" charset="0"/>
                        </a:rPr>
                        <a:t>s.Name</a:t>
                      </a:r>
                      <a:r>
                        <a:rPr lang="en-IN" sz="1600" b="0" dirty="0" smtClean="0">
                          <a:solidFill>
                            <a:srgbClr val="000000"/>
                          </a:solidFill>
                          <a:latin typeface="Cascadia Mono" panose="020B0609020000020004" pitchFamily="49" charset="0"/>
                        </a:rPr>
                        <a:t>, </a:t>
                      </a:r>
                      <a:r>
                        <a:rPr lang="en-IN" sz="1600" b="0" dirty="0" err="1" smtClean="0">
                          <a:solidFill>
                            <a:srgbClr val="000000"/>
                          </a:solidFill>
                          <a:latin typeface="Cascadia Mono" panose="020B0609020000020004" pitchFamily="49" charset="0"/>
                        </a:rPr>
                        <a:t>Rno</a:t>
                      </a:r>
                      <a:r>
                        <a:rPr lang="en-IN" sz="1600" b="0" dirty="0" smtClean="0">
                          <a:solidFill>
                            <a:srgbClr val="000000"/>
                          </a:solidFill>
                          <a:latin typeface="Cascadia Mono" panose="020B0609020000020004" pitchFamily="49" charset="0"/>
                        </a:rPr>
                        <a:t> = </a:t>
                      </a:r>
                      <a:r>
                        <a:rPr lang="en-IN" sz="1600" b="0" dirty="0" err="1" smtClean="0">
                          <a:solidFill>
                            <a:srgbClr val="000000"/>
                          </a:solidFill>
                          <a:latin typeface="Cascadia Mono" panose="020B0609020000020004" pitchFamily="49" charset="0"/>
                        </a:rPr>
                        <a:t>s.Rno</a:t>
                      </a:r>
                      <a:endParaRPr lang="en-IN" sz="1600" b="0" dirty="0" smtClean="0">
                        <a:solidFill>
                          <a:srgbClr val="000000"/>
                        </a:solidFill>
                        <a:latin typeface="Cascadia Mono" panose="020B0609020000020004" pitchFamily="49" charset="0"/>
                      </a:endParaRPr>
                    </a:p>
                    <a:p>
                      <a:r>
                        <a:rPr lang="en-IN" sz="1600" b="0" dirty="0" smtClean="0">
                          <a:solidFill>
                            <a:srgbClr val="000000"/>
                          </a:solidFill>
                          <a:latin typeface="Cascadia Mono" panose="020B0609020000020004" pitchFamily="49" charset="0"/>
                        </a:rPr>
                        <a:t>      }).</a:t>
                      </a:r>
                      <a:r>
                        <a:rPr lang="en-IN" sz="1600" b="0" dirty="0" err="1" smtClean="0">
                          <a:solidFill>
                            <a:srgbClr val="000000"/>
                          </a:solidFill>
                          <a:latin typeface="Cascadia Mono" panose="020B0609020000020004" pitchFamily="49" charset="0"/>
                        </a:rPr>
                        <a:t>ToList</a:t>
                      </a:r>
                      <a:r>
                        <a:rPr lang="en-IN" sz="1600" b="0" dirty="0" smtClean="0">
                          <a:solidFill>
                            <a:srgbClr val="000000"/>
                          </a:solidFill>
                          <a:latin typeface="Cascadia Mono" panose="020B0609020000020004" pitchFamily="49" charset="0"/>
                        </a:rPr>
                        <a:t>();</a:t>
                      </a:r>
                      <a:endParaRPr lang="en-US" sz="1600" b="0" dirty="0">
                        <a:solidFill>
                          <a:prstClr val="black"/>
                        </a:solidFill>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graphicFrame>
        <p:nvGraphicFramePr>
          <p:cNvPr id="30" name="Content Placeholder 4">
            <a:extLst>
              <a:ext uri="{FF2B5EF4-FFF2-40B4-BE49-F238E27FC236}">
                <a16:creationId xmlns:a16="http://schemas.microsoft.com/office/drawing/2014/main" xmlns="" id="{26B864CA-85CD-4666-B9D1-870ED08B272C}"/>
              </a:ext>
            </a:extLst>
          </p:cNvPr>
          <p:cNvGraphicFramePr>
            <a:graphicFrameLocks/>
          </p:cNvGraphicFramePr>
          <p:nvPr>
            <p:extLst>
              <p:ext uri="{D42A27DB-BD31-4B8C-83A1-F6EECF244321}">
                <p14:modId xmlns:p14="http://schemas.microsoft.com/office/powerpoint/2010/main" val="2304852506"/>
              </p:ext>
            </p:extLst>
          </p:nvPr>
        </p:nvGraphicFramePr>
        <p:xfrm>
          <a:off x="4600952" y="1633844"/>
          <a:ext cx="1100455" cy="396240"/>
        </p:xfrm>
        <a:graphic>
          <a:graphicData uri="http://schemas.openxmlformats.org/drawingml/2006/table">
            <a:tbl>
              <a:tblPr firstRow="1" bandRow="1">
                <a:tableStyleId>{8EC20E35-A176-4012-BC5E-935CFFF8708E}</a:tableStyleId>
              </a:tblPr>
              <a:tblGrid>
                <a:gridCol w="1100455">
                  <a:extLst>
                    <a:ext uri="{9D8B030D-6E8A-4147-A177-3AD203B41FA5}">
                      <a16:colId xmlns:a16="http://schemas.microsoft.com/office/drawing/2014/main" xmlns="" val="20000"/>
                    </a:ext>
                  </a:extLst>
                </a:gridCol>
              </a:tblGrid>
              <a:tr h="285488">
                <a:tc>
                  <a:txBody>
                    <a:bodyPr/>
                    <a:lstStyle/>
                    <a:p>
                      <a:pPr algn="ctr"/>
                      <a:r>
                        <a:rPr lang="en-US" sz="2000" b="1" dirty="0">
                          <a:solidFill>
                            <a:schemeClr val="bg1"/>
                          </a:solidFill>
                        </a:rPr>
                        <a:t>Answer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60959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left)">
                                      <p:cBhvr>
                                        <p:cTn id="13" dur="500"/>
                                        <p:tgtEl>
                                          <p:spTgt spid="27"/>
                                        </p:tgtEl>
                                      </p:cBhvr>
                                    </p:animEffect>
                                  </p:childTnLst>
                                </p:cTn>
                              </p:par>
                              <p:par>
                                <p:cTn id="14" presetID="22" presetClass="entr" presetSubtype="8"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22" presetClass="entr" presetSubtype="8"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par>
                                <p:cTn id="29" presetID="22" presetClass="entr" presetSubtype="8"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par>
                                <p:cTn id="36" presetID="22" presetClass="entr" presetSubtype="8"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Aggregate Method With the Seed Parameter</a:t>
            </a:r>
            <a:endParaRPr lang="en-IN" dirty="0"/>
          </a:p>
        </p:txBody>
      </p:sp>
      <p:sp>
        <p:nvSpPr>
          <p:cNvPr id="3" name="Content Placeholder 2"/>
          <p:cNvSpPr>
            <a:spLocks noGrp="1"/>
          </p:cNvSpPr>
          <p:nvPr>
            <p:ph idx="1"/>
          </p:nvPr>
        </p:nvSpPr>
        <p:spPr/>
        <p:txBody>
          <a:bodyPr/>
          <a:lstStyle/>
          <a:p>
            <a:r>
              <a:rPr lang="en-US" dirty="0"/>
              <a:t>The second overloaded version of the Aggregate method takes the first parameter as the seed value to accumulate. The Second parameter is </a:t>
            </a:r>
            <a:r>
              <a:rPr lang="en-US" dirty="0" err="1"/>
              <a:t>Func</a:t>
            </a:r>
            <a:r>
              <a:rPr lang="en-US" dirty="0"/>
              <a:t> type </a:t>
            </a:r>
            <a:r>
              <a:rPr lang="en-US" dirty="0" smtClean="0"/>
              <a:t>delegate.</a:t>
            </a:r>
          </a:p>
          <a:p>
            <a:r>
              <a:rPr lang="en-US" dirty="0" smtClean="0"/>
              <a:t>Example:</a:t>
            </a:r>
            <a:endParaRPr lang="en-IN" dirty="0"/>
          </a:p>
        </p:txBody>
      </p:sp>
      <p:pic>
        <p:nvPicPr>
          <p:cNvPr id="4" name="Picture 3"/>
          <p:cNvPicPr>
            <a:picLocks noChangeAspect="1"/>
          </p:cNvPicPr>
          <p:nvPr/>
        </p:nvPicPr>
        <p:blipFill>
          <a:blip r:embed="rId2"/>
          <a:stretch>
            <a:fillRect/>
          </a:stretch>
        </p:blipFill>
        <p:spPr>
          <a:xfrm>
            <a:off x="440173" y="2143181"/>
            <a:ext cx="5070407" cy="3357277"/>
          </a:xfrm>
          <a:prstGeom prst="rect">
            <a:avLst/>
          </a:prstGeom>
        </p:spPr>
      </p:pic>
      <p:sp>
        <p:nvSpPr>
          <p:cNvPr id="5" name="TextBox 4"/>
          <p:cNvSpPr txBox="1"/>
          <p:nvPr/>
        </p:nvSpPr>
        <p:spPr>
          <a:xfrm>
            <a:off x="5969601" y="2143181"/>
            <a:ext cx="5632198" cy="2308324"/>
          </a:xfrm>
          <a:prstGeom prst="rect">
            <a:avLst/>
          </a:prstGeom>
          <a:noFill/>
        </p:spPr>
        <p:txBody>
          <a:bodyPr wrap="square" rtlCol="0">
            <a:spAutoFit/>
          </a:bodyPr>
          <a:lstStyle/>
          <a:p>
            <a:pPr fontAlgn="base"/>
            <a:r>
              <a:rPr lang="en-US" b="1" dirty="0"/>
              <a:t>How Does It Work?</a:t>
            </a:r>
          </a:p>
          <a:p>
            <a:pPr fontAlgn="base"/>
            <a:r>
              <a:rPr lang="en-US" b="1" dirty="0"/>
              <a:t>Step 1:</a:t>
            </a:r>
            <a:r>
              <a:rPr lang="en-US" dirty="0"/>
              <a:t> First, it multiplies (2*3) to produce the result as 6</a:t>
            </a:r>
          </a:p>
          <a:p>
            <a:pPr fontAlgn="base"/>
            <a:r>
              <a:rPr lang="en-US" b="1" dirty="0"/>
              <a:t>Step 2:</a:t>
            </a:r>
            <a:r>
              <a:rPr lang="en-US" dirty="0"/>
              <a:t> The result of Step 1, i.e., 6, is then multiplied by 5 to produce the result as 30</a:t>
            </a:r>
          </a:p>
          <a:p>
            <a:pPr fontAlgn="base"/>
            <a:r>
              <a:rPr lang="en-US" b="1" dirty="0"/>
              <a:t>Step 3:</a:t>
            </a:r>
            <a:r>
              <a:rPr lang="en-US" dirty="0"/>
              <a:t> The result of Step 2, i.e., 30, is then multiplied by 7 to produce the result as 210.</a:t>
            </a:r>
          </a:p>
          <a:p>
            <a:pPr fontAlgn="base"/>
            <a:r>
              <a:rPr lang="en-US" b="1" dirty="0"/>
              <a:t>Step 4:</a:t>
            </a:r>
            <a:r>
              <a:rPr lang="en-US" dirty="0"/>
              <a:t> The result of Step 3, i.e., 210, is then multiplied by 9 to produce the final result as 1890</a:t>
            </a:r>
            <a:r>
              <a:rPr lang="en-US" dirty="0" smtClean="0"/>
              <a:t>.</a:t>
            </a:r>
            <a:endParaRPr lang="en-US" dirty="0"/>
          </a:p>
        </p:txBody>
      </p:sp>
    </p:spTree>
    <p:extLst>
      <p:ext uri="{BB962C8B-B14F-4D97-AF65-F5344CB8AC3E}">
        <p14:creationId xmlns:p14="http://schemas.microsoft.com/office/powerpoint/2010/main" val="28054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45035" y="863444"/>
            <a:ext cx="8666456" cy="5305060"/>
          </a:xfrm>
          <a:prstGeom prst="rect">
            <a:avLst/>
          </a:prstGeom>
        </p:spPr>
      </p:pic>
    </p:spTree>
    <p:extLst>
      <p:ext uri="{BB962C8B-B14F-4D97-AF65-F5344CB8AC3E}">
        <p14:creationId xmlns:p14="http://schemas.microsoft.com/office/powerpoint/2010/main" val="308596137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Calculate total salary</a:t>
            </a:r>
            <a:endParaRPr lang="en-IN" dirty="0"/>
          </a:p>
        </p:txBody>
      </p:sp>
      <p:sp>
        <p:nvSpPr>
          <p:cNvPr id="3" name="Content Placeholder 2"/>
          <p:cNvSpPr>
            <a:spLocks noGrp="1"/>
          </p:cNvSpPr>
          <p:nvPr>
            <p:ph idx="1"/>
          </p:nvPr>
        </p:nvSpPr>
        <p:spPr/>
        <p:txBody>
          <a:bodyPr/>
          <a:lstStyle/>
          <a:p>
            <a:endParaRPr lang="en-IN" dirty="0"/>
          </a:p>
        </p:txBody>
      </p:sp>
      <p:pic>
        <p:nvPicPr>
          <p:cNvPr id="5" name="Picture 4"/>
          <p:cNvPicPr>
            <a:picLocks noChangeAspect="1"/>
          </p:cNvPicPr>
          <p:nvPr/>
        </p:nvPicPr>
        <p:blipFill>
          <a:blip r:embed="rId2"/>
          <a:stretch>
            <a:fillRect/>
          </a:stretch>
        </p:blipFill>
        <p:spPr>
          <a:xfrm>
            <a:off x="145035" y="863444"/>
            <a:ext cx="9344925" cy="3597720"/>
          </a:xfrm>
          <a:prstGeom prst="rect">
            <a:avLst/>
          </a:prstGeom>
        </p:spPr>
      </p:pic>
      <p:sp>
        <p:nvSpPr>
          <p:cNvPr id="6" name="TextBox 5"/>
          <p:cNvSpPr txBox="1"/>
          <p:nvPr/>
        </p:nvSpPr>
        <p:spPr>
          <a:xfrm>
            <a:off x="145035" y="4613407"/>
            <a:ext cx="853119" cy="369332"/>
          </a:xfrm>
          <a:prstGeom prst="rect">
            <a:avLst/>
          </a:prstGeom>
          <a:noFill/>
        </p:spPr>
        <p:txBody>
          <a:bodyPr wrap="none" rtlCol="0">
            <a:spAutoFit/>
          </a:bodyPr>
          <a:lstStyle/>
          <a:p>
            <a:r>
              <a:rPr lang="en-US" dirty="0" smtClean="0"/>
              <a:t>Output:</a:t>
            </a:r>
            <a:endParaRPr lang="en-IN" dirty="0"/>
          </a:p>
        </p:txBody>
      </p:sp>
      <p:pic>
        <p:nvPicPr>
          <p:cNvPr id="7" name="Picture 6"/>
          <p:cNvPicPr>
            <a:picLocks noChangeAspect="1"/>
          </p:cNvPicPr>
          <p:nvPr/>
        </p:nvPicPr>
        <p:blipFill rotWithShape="1">
          <a:blip r:embed="rId3"/>
          <a:srcRect b="44337"/>
          <a:stretch/>
        </p:blipFill>
        <p:spPr>
          <a:xfrm>
            <a:off x="266793" y="4928950"/>
            <a:ext cx="1215643" cy="391196"/>
          </a:xfrm>
          <a:prstGeom prst="rect">
            <a:avLst/>
          </a:prstGeom>
        </p:spPr>
      </p:pic>
    </p:spTree>
    <p:extLst>
      <p:ext uri="{BB962C8B-B14F-4D97-AF65-F5344CB8AC3E}">
        <p14:creationId xmlns:p14="http://schemas.microsoft.com/office/powerpoint/2010/main" val="349138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Aggregate Method with Result Selector</a:t>
            </a:r>
            <a:endParaRPr lang="en-IN" dirty="0"/>
          </a:p>
        </p:txBody>
      </p:sp>
      <p:sp>
        <p:nvSpPr>
          <p:cNvPr id="3" name="Content Placeholder 2"/>
          <p:cNvSpPr>
            <a:spLocks noGrp="1"/>
          </p:cNvSpPr>
          <p:nvPr>
            <p:ph idx="1"/>
          </p:nvPr>
        </p:nvSpPr>
        <p:spPr/>
        <p:txBody>
          <a:bodyPr/>
          <a:lstStyle/>
          <a:p>
            <a:r>
              <a:rPr lang="en-US" dirty="0"/>
              <a:t>The third overload version requires the third parameter of the </a:t>
            </a:r>
            <a:r>
              <a:rPr lang="en-US" dirty="0" err="1"/>
              <a:t>Func</a:t>
            </a:r>
            <a:r>
              <a:rPr lang="en-US" dirty="0"/>
              <a:t> delegate expression for the result selector to formulate the result</a:t>
            </a:r>
            <a:r>
              <a:rPr lang="en-US" dirty="0" smtClean="0"/>
              <a:t>.</a:t>
            </a:r>
          </a:p>
          <a:p>
            <a:r>
              <a:rPr lang="en-US" dirty="0" smtClean="0"/>
              <a:t>Example:</a:t>
            </a:r>
            <a:endParaRPr lang="en-IN" dirty="0"/>
          </a:p>
        </p:txBody>
      </p:sp>
      <p:pic>
        <p:nvPicPr>
          <p:cNvPr id="4" name="Picture 3"/>
          <p:cNvPicPr>
            <a:picLocks noChangeAspect="1"/>
          </p:cNvPicPr>
          <p:nvPr/>
        </p:nvPicPr>
        <p:blipFill>
          <a:blip r:embed="rId2"/>
          <a:stretch>
            <a:fillRect/>
          </a:stretch>
        </p:blipFill>
        <p:spPr>
          <a:xfrm>
            <a:off x="494866" y="2159664"/>
            <a:ext cx="10563763" cy="3480262"/>
          </a:xfrm>
          <a:prstGeom prst="rect">
            <a:avLst/>
          </a:prstGeom>
        </p:spPr>
      </p:pic>
      <p:pic>
        <p:nvPicPr>
          <p:cNvPr id="6" name="Picture 5"/>
          <p:cNvPicPr>
            <a:picLocks noChangeAspect="1"/>
          </p:cNvPicPr>
          <p:nvPr/>
        </p:nvPicPr>
        <p:blipFill>
          <a:blip r:embed="rId3"/>
          <a:stretch>
            <a:fillRect/>
          </a:stretch>
        </p:blipFill>
        <p:spPr>
          <a:xfrm>
            <a:off x="314757" y="5549281"/>
            <a:ext cx="952500" cy="485775"/>
          </a:xfrm>
          <a:prstGeom prst="rect">
            <a:avLst/>
          </a:prstGeom>
        </p:spPr>
      </p:pic>
      <p:pic>
        <p:nvPicPr>
          <p:cNvPr id="5" name="Picture 4"/>
          <p:cNvPicPr>
            <a:picLocks noChangeAspect="1"/>
          </p:cNvPicPr>
          <p:nvPr/>
        </p:nvPicPr>
        <p:blipFill>
          <a:blip r:embed="rId4"/>
          <a:stretch>
            <a:fillRect/>
          </a:stretch>
        </p:blipFill>
        <p:spPr>
          <a:xfrm>
            <a:off x="494866" y="5958781"/>
            <a:ext cx="7857602" cy="495227"/>
          </a:xfrm>
          <a:prstGeom prst="rect">
            <a:avLst/>
          </a:prstGeom>
        </p:spPr>
      </p:pic>
    </p:spTree>
    <p:extLst>
      <p:ext uri="{BB962C8B-B14F-4D97-AF65-F5344CB8AC3E}">
        <p14:creationId xmlns:p14="http://schemas.microsoft.com/office/powerpoint/2010/main" val="151146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Try it Yourself !!</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31179" y="863444"/>
            <a:ext cx="11929641" cy="5694221"/>
          </a:xfrm>
          <a:prstGeom prst="rect">
            <a:avLst/>
          </a:prstGeom>
        </p:spPr>
      </p:pic>
    </p:spTree>
    <p:extLst>
      <p:ext uri="{BB962C8B-B14F-4D97-AF65-F5344CB8AC3E}">
        <p14:creationId xmlns:p14="http://schemas.microsoft.com/office/powerpoint/2010/main" val="352039267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it Yourself !!</a:t>
            </a:r>
            <a:endParaRPr lang="en-IN" dirty="0"/>
          </a:p>
        </p:txBody>
      </p:sp>
      <p:sp>
        <p:nvSpPr>
          <p:cNvPr id="3" name="Content Placeholder 2"/>
          <p:cNvSpPr>
            <a:spLocks noGrp="1"/>
          </p:cNvSpPr>
          <p:nvPr>
            <p:ph idx="1"/>
          </p:nvPr>
        </p:nvSpPr>
        <p:spPr/>
        <p:txBody>
          <a:bodyPr/>
          <a:lstStyle/>
          <a:p>
            <a:r>
              <a:rPr lang="en-IN" dirty="0" smtClean="0"/>
              <a:t>Find </a:t>
            </a:r>
            <a:r>
              <a:rPr lang="en-IN" dirty="0"/>
              <a:t>highest </a:t>
            </a:r>
            <a:r>
              <a:rPr lang="en-IN" dirty="0" smtClean="0"/>
              <a:t>salary.</a:t>
            </a:r>
          </a:p>
          <a:p>
            <a:r>
              <a:rPr lang="en-IN" dirty="0"/>
              <a:t>Find total </a:t>
            </a:r>
            <a:r>
              <a:rPr lang="en-IN" dirty="0" smtClean="0"/>
              <a:t>employees.</a:t>
            </a:r>
          </a:p>
          <a:p>
            <a:r>
              <a:rPr lang="en-US" dirty="0"/>
              <a:t>Find minimum salary of HR </a:t>
            </a:r>
            <a:r>
              <a:rPr lang="en-US" dirty="0" smtClean="0"/>
              <a:t>department.</a:t>
            </a:r>
          </a:p>
          <a:p>
            <a:r>
              <a:rPr lang="en-US" dirty="0"/>
              <a:t>Count total number of cities of employee without </a:t>
            </a:r>
            <a:r>
              <a:rPr lang="en-US" dirty="0" smtClean="0"/>
              <a:t>duplication.</a:t>
            </a:r>
          </a:p>
          <a:p>
            <a:r>
              <a:rPr lang="en-US" dirty="0"/>
              <a:t>Count the number of employees living in </a:t>
            </a:r>
            <a:r>
              <a:rPr lang="en-US" dirty="0" smtClean="0"/>
              <a:t>Rajkot.</a:t>
            </a:r>
          </a:p>
          <a:p>
            <a:r>
              <a:rPr lang="en-US" dirty="0"/>
              <a:t>Display the total number of employees hired before 1st January, 2001</a:t>
            </a:r>
            <a:r>
              <a:rPr lang="en-US" dirty="0" smtClean="0"/>
              <a:t>.</a:t>
            </a:r>
          </a:p>
          <a:p>
            <a:r>
              <a:rPr lang="en-US" dirty="0"/>
              <a:t>Display total salary of all </a:t>
            </a:r>
            <a:r>
              <a:rPr lang="en-US" dirty="0" smtClean="0"/>
              <a:t>employees.</a:t>
            </a:r>
          </a:p>
          <a:p>
            <a:r>
              <a:rPr lang="en-US" dirty="0"/>
              <a:t>Display average salary of IT </a:t>
            </a:r>
            <a:r>
              <a:rPr lang="en-US" dirty="0" smtClean="0"/>
              <a:t>Department.</a:t>
            </a:r>
          </a:p>
          <a:p>
            <a:r>
              <a:rPr lang="en-US" dirty="0"/>
              <a:t>Find minimum salary of employee who belongs to Ahmedabad</a:t>
            </a:r>
            <a:r>
              <a:rPr lang="en-US" dirty="0" smtClean="0"/>
              <a:t>.</a:t>
            </a:r>
          </a:p>
          <a:p>
            <a:r>
              <a:rPr lang="en-US" dirty="0"/>
              <a:t>Find Average Salary of Admin </a:t>
            </a:r>
            <a:r>
              <a:rPr lang="en-US" dirty="0" smtClean="0"/>
              <a:t>Department.</a:t>
            </a:r>
            <a:endParaRPr lang="en-IN" dirty="0"/>
          </a:p>
        </p:txBody>
      </p:sp>
    </p:spTree>
    <p:extLst>
      <p:ext uri="{BB962C8B-B14F-4D97-AF65-F5344CB8AC3E}">
        <p14:creationId xmlns:p14="http://schemas.microsoft.com/office/powerpoint/2010/main" val="230363274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IN" dirty="0"/>
          </a:p>
        </p:txBody>
      </p:sp>
      <p:sp>
        <p:nvSpPr>
          <p:cNvPr id="4" name="Rectangle 3"/>
          <p:cNvSpPr/>
          <p:nvPr/>
        </p:nvSpPr>
        <p:spPr>
          <a:xfrm>
            <a:off x="131180" y="863444"/>
            <a:ext cx="11714456" cy="5355312"/>
          </a:xfrm>
          <a:prstGeom prst="rect">
            <a:avLst/>
          </a:prstGeom>
        </p:spPr>
        <p:txBody>
          <a:bodyPr wrap="square">
            <a:spAutoFit/>
          </a:bodyPr>
          <a:lstStyle/>
          <a:p>
            <a:r>
              <a:rPr lang="en-IN" dirty="0" smtClean="0">
                <a:solidFill>
                  <a:srgbClr val="008000"/>
                </a:solidFill>
                <a:latin typeface="Cascadia Mono" panose="020B0609020000020004" pitchFamily="49" charset="0"/>
              </a:rPr>
              <a:t>//</a:t>
            </a:r>
            <a:r>
              <a:rPr lang="en-IN" dirty="0">
                <a:solidFill>
                  <a:srgbClr val="008000"/>
                </a:solidFill>
                <a:latin typeface="Cascadia Mono" panose="020B0609020000020004" pitchFamily="49" charset="0"/>
              </a:rPr>
              <a:t>1. Find highest salary</a:t>
            </a:r>
            <a:endParaRPr lang="en-IN" dirty="0">
              <a:solidFill>
                <a:srgbClr val="000000"/>
              </a:solidFill>
              <a:latin typeface="Cascadia Mono" panose="020B0609020000020004" pitchFamily="49" charset="0"/>
            </a:endParaRPr>
          </a:p>
          <a:p>
            <a:r>
              <a:rPr lang="en-US" dirty="0" err="1" smtClean="0">
                <a:solidFill>
                  <a:srgbClr val="0000FF"/>
                </a:solidFill>
                <a:latin typeface="Cascadia Mono" panose="020B0609020000020004" pitchFamily="49" charset="0"/>
              </a:rPr>
              <a:t>var</a:t>
            </a:r>
            <a:r>
              <a:rPr lang="en-US" dirty="0" smtClean="0">
                <a:solidFill>
                  <a:srgbClr val="000000"/>
                </a:solidFill>
                <a:latin typeface="Cascadia Mono" panose="020B0609020000020004" pitchFamily="49" charset="0"/>
              </a:rPr>
              <a:t> q1 </a:t>
            </a:r>
            <a:r>
              <a:rPr lang="en-US" dirty="0">
                <a:solidFill>
                  <a:srgbClr val="000000"/>
                </a:solidFill>
                <a:latin typeface="Cascadia Mono" panose="020B0609020000020004" pitchFamily="49" charset="0"/>
              </a:rPr>
              <a:t>= </a:t>
            </a:r>
            <a:r>
              <a:rPr lang="en-US" dirty="0" err="1">
                <a:solidFill>
                  <a:schemeClr val="tx2">
                    <a:lumMod val="60000"/>
                    <a:lumOff val="40000"/>
                  </a:schemeClr>
                </a:solidFill>
                <a:latin typeface="Cascadia Mono" panose="020B0609020000020004" pitchFamily="49" charset="0"/>
              </a:rPr>
              <a:t>Employee</a:t>
            </a:r>
            <a:r>
              <a:rPr lang="en-US" dirty="0" err="1">
                <a:solidFill>
                  <a:srgbClr val="000000"/>
                </a:solidFill>
                <a:latin typeface="Cascadia Mono" panose="020B0609020000020004" pitchFamily="49" charset="0"/>
              </a:rPr>
              <a:t>.</a:t>
            </a:r>
            <a:r>
              <a:rPr lang="en-US" dirty="0" err="1">
                <a:solidFill>
                  <a:schemeClr val="accent5">
                    <a:lumMod val="75000"/>
                  </a:schemeClr>
                </a:solidFill>
                <a:latin typeface="Cascadia Mono" panose="020B0609020000020004" pitchFamily="49" charset="0"/>
              </a:rPr>
              <a:t>GetEmployees</a:t>
            </a:r>
            <a:r>
              <a:rPr lang="en-US" dirty="0" smtClean="0">
                <a:solidFill>
                  <a:srgbClr val="000000"/>
                </a:solidFill>
                <a:latin typeface="Cascadia Mono" panose="020B0609020000020004" pitchFamily="49" charset="0"/>
              </a:rPr>
              <a:t>()</a:t>
            </a:r>
          </a:p>
          <a:p>
            <a:r>
              <a:rPr lang="en-US" dirty="0">
                <a:solidFill>
                  <a:srgbClr val="000000"/>
                </a:solidFill>
                <a:latin typeface="Cascadia Mono" panose="020B0609020000020004" pitchFamily="49" charset="0"/>
              </a:rPr>
              <a:t>	</a:t>
            </a:r>
            <a:r>
              <a:rPr lang="en-US" dirty="0" smtClean="0">
                <a:solidFill>
                  <a:srgbClr val="000000"/>
                </a:solidFill>
                <a:latin typeface="Cascadia Mono" panose="020B0609020000020004" pitchFamily="49" charset="0"/>
              </a:rPr>
              <a:t>	.</a:t>
            </a:r>
            <a:r>
              <a:rPr lang="en-US" dirty="0">
                <a:solidFill>
                  <a:schemeClr val="accent5">
                    <a:lumMod val="75000"/>
                  </a:schemeClr>
                </a:solidFill>
                <a:latin typeface="Cascadia Mono" panose="020B0609020000020004" pitchFamily="49" charset="0"/>
              </a:rPr>
              <a:t>Max</a:t>
            </a:r>
            <a:r>
              <a:rPr lang="en-US" dirty="0">
                <a:solidFill>
                  <a:srgbClr val="000000"/>
                </a:solidFill>
                <a:latin typeface="Cascadia Mono" panose="020B0609020000020004" pitchFamily="49" charset="0"/>
              </a:rPr>
              <a:t>(x =&gt; </a:t>
            </a:r>
            <a:r>
              <a:rPr lang="en-US" dirty="0" err="1">
                <a:solidFill>
                  <a:srgbClr val="000000"/>
                </a:solidFill>
                <a:latin typeface="Cascadia Mono" panose="020B0609020000020004" pitchFamily="49" charset="0"/>
              </a:rPr>
              <a:t>x.Salary</a:t>
            </a:r>
            <a:r>
              <a:rPr lang="en-US" dirty="0">
                <a:solidFill>
                  <a:srgbClr val="000000"/>
                </a:solidFill>
                <a:latin typeface="Cascadia Mono" panose="020B0609020000020004" pitchFamily="49" charset="0"/>
              </a:rPr>
              <a:t>);</a:t>
            </a:r>
          </a:p>
          <a:p>
            <a:endParaRPr lang="en-IN" dirty="0">
              <a:solidFill>
                <a:srgbClr val="000000"/>
              </a:solidFill>
              <a:latin typeface="Cascadia Mono" panose="020B0609020000020004" pitchFamily="49" charset="0"/>
            </a:endParaRPr>
          </a:p>
          <a:p>
            <a:r>
              <a:rPr lang="en-IN" dirty="0" smtClean="0">
                <a:solidFill>
                  <a:srgbClr val="008000"/>
                </a:solidFill>
                <a:latin typeface="Cascadia Mono" panose="020B0609020000020004" pitchFamily="49" charset="0"/>
              </a:rPr>
              <a:t>//</a:t>
            </a:r>
            <a:r>
              <a:rPr lang="en-IN" dirty="0">
                <a:solidFill>
                  <a:srgbClr val="008000"/>
                </a:solidFill>
                <a:latin typeface="Cascadia Mono" panose="020B0609020000020004" pitchFamily="49" charset="0"/>
              </a:rPr>
              <a:t>2. Find total employees</a:t>
            </a:r>
            <a:endParaRPr lang="en-IN" dirty="0">
              <a:solidFill>
                <a:srgbClr val="000000"/>
              </a:solidFill>
              <a:latin typeface="Cascadia Mono" panose="020B0609020000020004" pitchFamily="49" charset="0"/>
            </a:endParaRPr>
          </a:p>
          <a:p>
            <a:r>
              <a:rPr lang="en-IN" dirty="0" err="1" smtClean="0">
                <a:solidFill>
                  <a:srgbClr val="0000FF"/>
                </a:solidFill>
                <a:latin typeface="Cascadia Mono" panose="020B0609020000020004" pitchFamily="49" charset="0"/>
              </a:rPr>
              <a:t>var</a:t>
            </a:r>
            <a:r>
              <a:rPr lang="en-IN" dirty="0" smtClean="0">
                <a:solidFill>
                  <a:srgbClr val="000000"/>
                </a:solidFill>
                <a:latin typeface="Cascadia Mono" panose="020B0609020000020004" pitchFamily="49" charset="0"/>
              </a:rPr>
              <a:t> q2 </a:t>
            </a:r>
            <a:r>
              <a:rPr lang="en-IN" dirty="0">
                <a:solidFill>
                  <a:srgbClr val="000000"/>
                </a:solidFill>
                <a:latin typeface="Cascadia Mono" panose="020B0609020000020004" pitchFamily="49" charset="0"/>
              </a:rPr>
              <a:t>= </a:t>
            </a:r>
            <a:r>
              <a:rPr lang="en-IN" dirty="0" err="1">
                <a:solidFill>
                  <a:schemeClr val="tx2">
                    <a:lumMod val="60000"/>
                    <a:lumOff val="40000"/>
                  </a:schemeClr>
                </a:solidFill>
                <a:latin typeface="Cascadia Mono" panose="020B0609020000020004" pitchFamily="49" charset="0"/>
              </a:rPr>
              <a:t>Employee</a:t>
            </a:r>
            <a:r>
              <a:rPr lang="en-IN" dirty="0" err="1">
                <a:solidFill>
                  <a:srgbClr val="000000"/>
                </a:solidFill>
                <a:latin typeface="Cascadia Mono" panose="020B0609020000020004" pitchFamily="49" charset="0"/>
              </a:rPr>
              <a:t>.</a:t>
            </a:r>
            <a:r>
              <a:rPr lang="en-IN" dirty="0" err="1">
                <a:solidFill>
                  <a:schemeClr val="accent5">
                    <a:lumMod val="75000"/>
                  </a:schemeClr>
                </a:solidFill>
                <a:latin typeface="Cascadia Mono" panose="020B0609020000020004" pitchFamily="49" charset="0"/>
              </a:rPr>
              <a:t>GetEmployees</a:t>
            </a:r>
            <a:r>
              <a:rPr lang="en-IN" dirty="0" smtClean="0">
                <a:solidFill>
                  <a:srgbClr val="000000"/>
                </a:solidFill>
                <a:latin typeface="Cascadia Mono" panose="020B0609020000020004" pitchFamily="49" charset="0"/>
              </a:rPr>
              <a:t>()</a:t>
            </a:r>
          </a:p>
          <a:p>
            <a:r>
              <a:rPr lang="en-IN" dirty="0">
                <a:solidFill>
                  <a:srgbClr val="000000"/>
                </a:solidFill>
                <a:latin typeface="Cascadia Mono" panose="020B0609020000020004" pitchFamily="49" charset="0"/>
              </a:rPr>
              <a:t>	</a:t>
            </a:r>
            <a:r>
              <a:rPr lang="en-IN" dirty="0" smtClean="0">
                <a:solidFill>
                  <a:srgbClr val="000000"/>
                </a:solidFill>
                <a:latin typeface="Cascadia Mono" panose="020B0609020000020004" pitchFamily="49" charset="0"/>
              </a:rPr>
              <a:t>	.</a:t>
            </a:r>
            <a:r>
              <a:rPr lang="en-IN" dirty="0">
                <a:solidFill>
                  <a:schemeClr val="accent5">
                    <a:lumMod val="75000"/>
                  </a:schemeClr>
                </a:solidFill>
                <a:latin typeface="Cascadia Mono" panose="020B0609020000020004" pitchFamily="49" charset="0"/>
              </a:rPr>
              <a:t>Count</a:t>
            </a:r>
            <a:r>
              <a:rPr lang="en-IN" dirty="0">
                <a:solidFill>
                  <a:srgbClr val="000000"/>
                </a:solidFill>
                <a:latin typeface="Cascadia Mono" panose="020B0609020000020004" pitchFamily="49" charset="0"/>
              </a:rPr>
              <a:t>();</a:t>
            </a:r>
          </a:p>
          <a:p>
            <a:endParaRPr lang="en-IN" dirty="0">
              <a:solidFill>
                <a:srgbClr val="000000"/>
              </a:solidFill>
              <a:latin typeface="Cascadia Mono" panose="020B0609020000020004" pitchFamily="49" charset="0"/>
            </a:endParaRPr>
          </a:p>
          <a:p>
            <a:r>
              <a:rPr lang="en-US" dirty="0" smtClean="0">
                <a:solidFill>
                  <a:srgbClr val="008000"/>
                </a:solidFill>
                <a:latin typeface="Cascadia Mono" panose="020B0609020000020004" pitchFamily="49" charset="0"/>
              </a:rPr>
              <a:t>//</a:t>
            </a:r>
            <a:r>
              <a:rPr lang="en-US" dirty="0">
                <a:solidFill>
                  <a:srgbClr val="008000"/>
                </a:solidFill>
                <a:latin typeface="Cascadia Mono" panose="020B0609020000020004" pitchFamily="49" charset="0"/>
              </a:rPr>
              <a:t>3. Find minimum salary of HR department</a:t>
            </a:r>
            <a:endParaRPr lang="en-US" dirty="0">
              <a:solidFill>
                <a:srgbClr val="000000"/>
              </a:solidFill>
              <a:latin typeface="Cascadia Mono" panose="020B0609020000020004" pitchFamily="49" charset="0"/>
            </a:endParaRPr>
          </a:p>
          <a:p>
            <a:r>
              <a:rPr lang="en-US" dirty="0" err="1" smtClean="0">
                <a:solidFill>
                  <a:srgbClr val="0000FF"/>
                </a:solidFill>
                <a:latin typeface="Cascadia Mono" panose="020B0609020000020004" pitchFamily="49" charset="0"/>
              </a:rPr>
              <a:t>var</a:t>
            </a:r>
            <a:r>
              <a:rPr lang="en-US" dirty="0" smtClean="0">
                <a:solidFill>
                  <a:srgbClr val="000000"/>
                </a:solidFill>
                <a:latin typeface="Cascadia Mono" panose="020B0609020000020004" pitchFamily="49" charset="0"/>
              </a:rPr>
              <a:t> q3 </a:t>
            </a:r>
            <a:r>
              <a:rPr lang="en-US" dirty="0">
                <a:solidFill>
                  <a:srgbClr val="000000"/>
                </a:solidFill>
                <a:latin typeface="Cascadia Mono" panose="020B0609020000020004" pitchFamily="49" charset="0"/>
              </a:rPr>
              <a:t>= </a:t>
            </a:r>
            <a:r>
              <a:rPr lang="en-US" dirty="0" err="1">
                <a:solidFill>
                  <a:schemeClr val="tx2">
                    <a:lumMod val="60000"/>
                    <a:lumOff val="40000"/>
                  </a:schemeClr>
                </a:solidFill>
                <a:latin typeface="Cascadia Mono" panose="020B0609020000020004" pitchFamily="49" charset="0"/>
              </a:rPr>
              <a:t>Employee</a:t>
            </a:r>
            <a:r>
              <a:rPr lang="en-US" dirty="0" err="1">
                <a:solidFill>
                  <a:srgbClr val="000000"/>
                </a:solidFill>
                <a:latin typeface="Cascadia Mono" panose="020B0609020000020004" pitchFamily="49" charset="0"/>
              </a:rPr>
              <a:t>.</a:t>
            </a:r>
            <a:r>
              <a:rPr lang="en-US" dirty="0" err="1">
                <a:solidFill>
                  <a:schemeClr val="accent5">
                    <a:lumMod val="75000"/>
                  </a:schemeClr>
                </a:solidFill>
                <a:latin typeface="Cascadia Mono" panose="020B0609020000020004" pitchFamily="49" charset="0"/>
              </a:rPr>
              <a:t>GetEmployees</a:t>
            </a:r>
            <a:r>
              <a:rPr lang="en-US" dirty="0" smtClean="0">
                <a:solidFill>
                  <a:srgbClr val="000000"/>
                </a:solidFill>
                <a:latin typeface="Cascadia Mono" panose="020B0609020000020004" pitchFamily="49" charset="0"/>
              </a:rPr>
              <a:t>()</a:t>
            </a:r>
          </a:p>
          <a:p>
            <a:r>
              <a:rPr lang="en-US" dirty="0">
                <a:solidFill>
                  <a:srgbClr val="000000"/>
                </a:solidFill>
                <a:latin typeface="Cascadia Mono" panose="020B0609020000020004" pitchFamily="49" charset="0"/>
              </a:rPr>
              <a:t>	</a:t>
            </a:r>
            <a:r>
              <a:rPr lang="en-US" dirty="0" smtClean="0">
                <a:solidFill>
                  <a:srgbClr val="000000"/>
                </a:solidFill>
                <a:latin typeface="Cascadia Mono" panose="020B0609020000020004" pitchFamily="49" charset="0"/>
              </a:rPr>
              <a:t>	.</a:t>
            </a:r>
            <a:r>
              <a:rPr lang="en-US" dirty="0">
                <a:solidFill>
                  <a:schemeClr val="accent5">
                    <a:lumMod val="75000"/>
                  </a:schemeClr>
                </a:solidFill>
                <a:latin typeface="Cascadia Mono" panose="020B0609020000020004" pitchFamily="49" charset="0"/>
              </a:rPr>
              <a:t>Where</a:t>
            </a:r>
            <a:r>
              <a:rPr lang="en-US" dirty="0">
                <a:solidFill>
                  <a:srgbClr val="000000"/>
                </a:solidFill>
                <a:latin typeface="Cascadia Mono" panose="020B0609020000020004" pitchFamily="49" charset="0"/>
              </a:rPr>
              <a:t>(x =&gt; </a:t>
            </a:r>
            <a:r>
              <a:rPr lang="en-US" dirty="0" err="1">
                <a:solidFill>
                  <a:srgbClr val="000000"/>
                </a:solidFill>
                <a:latin typeface="Cascadia Mono" panose="020B0609020000020004" pitchFamily="49" charset="0"/>
              </a:rPr>
              <a:t>x.Department</a:t>
            </a:r>
            <a:r>
              <a:rPr lang="en-US" dirty="0">
                <a:solidFill>
                  <a:srgbClr val="000000"/>
                </a:solidFill>
                <a:latin typeface="Cascadia Mono" panose="020B0609020000020004" pitchFamily="49" charset="0"/>
              </a:rPr>
              <a:t> == </a:t>
            </a:r>
            <a:r>
              <a:rPr lang="en-US" dirty="0">
                <a:solidFill>
                  <a:srgbClr val="A31515"/>
                </a:solidFill>
                <a:latin typeface="Cascadia Mono" panose="020B0609020000020004" pitchFamily="49" charset="0"/>
              </a:rPr>
              <a:t>"HR</a:t>
            </a:r>
            <a:r>
              <a:rPr lang="en-US" dirty="0" smtClean="0">
                <a:solidFill>
                  <a:srgbClr val="A31515"/>
                </a:solidFill>
                <a:latin typeface="Cascadia Mono" panose="020B0609020000020004" pitchFamily="49" charset="0"/>
              </a:rPr>
              <a:t>"</a:t>
            </a:r>
            <a:r>
              <a:rPr lang="en-US" dirty="0" smtClean="0">
                <a:solidFill>
                  <a:srgbClr val="000000"/>
                </a:solidFill>
                <a:latin typeface="Cascadia Mono" panose="020B0609020000020004" pitchFamily="49" charset="0"/>
              </a:rPr>
              <a:t>).</a:t>
            </a:r>
            <a:r>
              <a:rPr lang="en-US" dirty="0">
                <a:solidFill>
                  <a:schemeClr val="accent5">
                    <a:lumMod val="75000"/>
                  </a:schemeClr>
                </a:solidFill>
                <a:latin typeface="Cascadia Mono" panose="020B0609020000020004" pitchFamily="49" charset="0"/>
              </a:rPr>
              <a:t>Min</a:t>
            </a:r>
            <a:r>
              <a:rPr lang="en-US" dirty="0">
                <a:solidFill>
                  <a:srgbClr val="000000"/>
                </a:solidFill>
                <a:latin typeface="Cascadia Mono" panose="020B0609020000020004" pitchFamily="49" charset="0"/>
              </a:rPr>
              <a:t>(x =&gt; </a:t>
            </a:r>
            <a:r>
              <a:rPr lang="en-US" dirty="0" err="1">
                <a:solidFill>
                  <a:srgbClr val="000000"/>
                </a:solidFill>
                <a:latin typeface="Cascadia Mono" panose="020B0609020000020004" pitchFamily="49" charset="0"/>
              </a:rPr>
              <a:t>x.Salary</a:t>
            </a:r>
            <a:r>
              <a:rPr lang="en-US" dirty="0">
                <a:solidFill>
                  <a:srgbClr val="000000"/>
                </a:solidFill>
                <a:latin typeface="Cascadia Mono" panose="020B0609020000020004" pitchFamily="49" charset="0"/>
              </a:rPr>
              <a:t>);</a:t>
            </a:r>
          </a:p>
          <a:p>
            <a:endParaRPr lang="en-IN" dirty="0">
              <a:solidFill>
                <a:srgbClr val="000000"/>
              </a:solidFill>
              <a:latin typeface="Cascadia Mono" panose="020B0609020000020004" pitchFamily="49" charset="0"/>
            </a:endParaRPr>
          </a:p>
          <a:p>
            <a:r>
              <a:rPr lang="en-US" dirty="0" smtClean="0">
                <a:solidFill>
                  <a:srgbClr val="008000"/>
                </a:solidFill>
                <a:latin typeface="Cascadia Mono" panose="020B0609020000020004" pitchFamily="49" charset="0"/>
              </a:rPr>
              <a:t>//</a:t>
            </a:r>
            <a:r>
              <a:rPr lang="en-US" dirty="0">
                <a:solidFill>
                  <a:srgbClr val="008000"/>
                </a:solidFill>
                <a:latin typeface="Cascadia Mono" panose="020B0609020000020004" pitchFamily="49" charset="0"/>
              </a:rPr>
              <a:t>4. Count total number of cities of employee without duplication.</a:t>
            </a:r>
            <a:endParaRPr lang="en-US" dirty="0">
              <a:solidFill>
                <a:srgbClr val="000000"/>
              </a:solidFill>
              <a:latin typeface="Cascadia Mono" panose="020B0609020000020004" pitchFamily="49" charset="0"/>
            </a:endParaRPr>
          </a:p>
          <a:p>
            <a:r>
              <a:rPr lang="en-US" dirty="0" err="1" smtClean="0">
                <a:solidFill>
                  <a:srgbClr val="0000FF"/>
                </a:solidFill>
                <a:latin typeface="Cascadia Mono" panose="020B0609020000020004" pitchFamily="49" charset="0"/>
              </a:rPr>
              <a:t>var</a:t>
            </a:r>
            <a:r>
              <a:rPr lang="en-US" dirty="0" smtClean="0">
                <a:solidFill>
                  <a:srgbClr val="000000"/>
                </a:solidFill>
                <a:latin typeface="Cascadia Mono" panose="020B0609020000020004" pitchFamily="49" charset="0"/>
              </a:rPr>
              <a:t> q4 </a:t>
            </a:r>
            <a:r>
              <a:rPr lang="en-US" dirty="0">
                <a:solidFill>
                  <a:srgbClr val="000000"/>
                </a:solidFill>
                <a:latin typeface="Cascadia Mono" panose="020B0609020000020004" pitchFamily="49" charset="0"/>
              </a:rPr>
              <a:t>= </a:t>
            </a:r>
            <a:r>
              <a:rPr lang="en-US" dirty="0" err="1" smtClean="0">
                <a:solidFill>
                  <a:schemeClr val="tx2">
                    <a:lumMod val="60000"/>
                    <a:lumOff val="40000"/>
                  </a:schemeClr>
                </a:solidFill>
                <a:latin typeface="Cascadia Mono" panose="020B0609020000020004" pitchFamily="49" charset="0"/>
              </a:rPr>
              <a:t>Employee</a:t>
            </a:r>
            <a:r>
              <a:rPr lang="en-US" dirty="0" err="1" smtClean="0">
                <a:solidFill>
                  <a:srgbClr val="000000"/>
                </a:solidFill>
                <a:latin typeface="Cascadia Mono" panose="020B0609020000020004" pitchFamily="49" charset="0"/>
              </a:rPr>
              <a:t>.</a:t>
            </a:r>
            <a:r>
              <a:rPr lang="en-US" dirty="0" err="1" smtClean="0">
                <a:solidFill>
                  <a:schemeClr val="accent5">
                    <a:lumMod val="75000"/>
                  </a:schemeClr>
                </a:solidFill>
                <a:latin typeface="Cascadia Mono" panose="020B0609020000020004" pitchFamily="49" charset="0"/>
              </a:rPr>
              <a:t>GetEmployees</a:t>
            </a:r>
            <a:r>
              <a:rPr lang="en-US" dirty="0" smtClean="0">
                <a:solidFill>
                  <a:srgbClr val="000000"/>
                </a:solidFill>
                <a:latin typeface="Cascadia Mono" panose="020B0609020000020004" pitchFamily="49" charset="0"/>
              </a:rPr>
              <a:t>()</a:t>
            </a:r>
          </a:p>
          <a:p>
            <a:r>
              <a:rPr lang="en-US" dirty="0">
                <a:solidFill>
                  <a:srgbClr val="000000"/>
                </a:solidFill>
                <a:latin typeface="Cascadia Mono" panose="020B0609020000020004" pitchFamily="49" charset="0"/>
              </a:rPr>
              <a:t>	</a:t>
            </a:r>
            <a:r>
              <a:rPr lang="en-US" dirty="0" smtClean="0">
                <a:solidFill>
                  <a:srgbClr val="000000"/>
                </a:solidFill>
                <a:latin typeface="Cascadia Mono" panose="020B0609020000020004" pitchFamily="49" charset="0"/>
              </a:rPr>
              <a:t>	.</a:t>
            </a:r>
            <a:r>
              <a:rPr lang="en-US" dirty="0">
                <a:solidFill>
                  <a:schemeClr val="accent5">
                    <a:lumMod val="75000"/>
                  </a:schemeClr>
                </a:solidFill>
                <a:latin typeface="Cascadia Mono" panose="020B0609020000020004" pitchFamily="49" charset="0"/>
              </a:rPr>
              <a:t>Select</a:t>
            </a:r>
            <a:r>
              <a:rPr lang="en-US" dirty="0">
                <a:solidFill>
                  <a:srgbClr val="000000"/>
                </a:solidFill>
                <a:latin typeface="Cascadia Mono" panose="020B0609020000020004" pitchFamily="49" charset="0"/>
              </a:rPr>
              <a:t>(x =&gt; </a:t>
            </a:r>
            <a:r>
              <a:rPr lang="en-US" dirty="0" err="1">
                <a:solidFill>
                  <a:srgbClr val="000000"/>
                </a:solidFill>
                <a:latin typeface="Cascadia Mono" panose="020B0609020000020004" pitchFamily="49" charset="0"/>
              </a:rPr>
              <a:t>x.City</a:t>
            </a:r>
            <a:r>
              <a:rPr lang="en-US" dirty="0">
                <a:solidFill>
                  <a:srgbClr val="000000"/>
                </a:solidFill>
                <a:latin typeface="Cascadia Mono" panose="020B0609020000020004" pitchFamily="49" charset="0"/>
              </a:rPr>
              <a:t>).</a:t>
            </a:r>
            <a:r>
              <a:rPr lang="en-US" dirty="0">
                <a:solidFill>
                  <a:schemeClr val="accent5">
                    <a:lumMod val="75000"/>
                  </a:schemeClr>
                </a:solidFill>
                <a:latin typeface="Cascadia Mono" panose="020B0609020000020004" pitchFamily="49" charset="0"/>
              </a:rPr>
              <a:t>Distinct</a:t>
            </a:r>
            <a:r>
              <a:rPr lang="en-US" dirty="0" smtClean="0">
                <a:solidFill>
                  <a:srgbClr val="000000"/>
                </a:solidFill>
                <a:latin typeface="Cascadia Mono" panose="020B0609020000020004" pitchFamily="49" charset="0"/>
              </a:rPr>
              <a:t>().</a:t>
            </a:r>
            <a:r>
              <a:rPr lang="en-US" dirty="0" smtClean="0">
                <a:solidFill>
                  <a:schemeClr val="accent5">
                    <a:lumMod val="75000"/>
                  </a:schemeClr>
                </a:solidFill>
                <a:latin typeface="Cascadia Mono" panose="020B0609020000020004" pitchFamily="49" charset="0"/>
              </a:rPr>
              <a:t>Count</a:t>
            </a:r>
            <a:r>
              <a:rPr lang="en-US" dirty="0" smtClean="0">
                <a:solidFill>
                  <a:srgbClr val="000000"/>
                </a:solidFill>
                <a:latin typeface="Cascadia Mono" panose="020B0609020000020004" pitchFamily="49" charset="0"/>
              </a:rPr>
              <a:t>();</a:t>
            </a:r>
            <a:endParaRPr lang="en-US" dirty="0">
              <a:solidFill>
                <a:srgbClr val="000000"/>
              </a:solidFill>
              <a:latin typeface="Cascadia Mono" panose="020B0609020000020004" pitchFamily="49" charset="0"/>
            </a:endParaRPr>
          </a:p>
          <a:p>
            <a:endParaRPr lang="en-IN" dirty="0">
              <a:solidFill>
                <a:srgbClr val="000000"/>
              </a:solidFill>
              <a:latin typeface="Cascadia Mono" panose="020B0609020000020004" pitchFamily="49" charset="0"/>
            </a:endParaRPr>
          </a:p>
          <a:p>
            <a:r>
              <a:rPr lang="en-US" dirty="0" smtClean="0">
                <a:solidFill>
                  <a:srgbClr val="008000"/>
                </a:solidFill>
                <a:latin typeface="Cascadia Mono" panose="020B0609020000020004" pitchFamily="49" charset="0"/>
              </a:rPr>
              <a:t>//</a:t>
            </a:r>
            <a:r>
              <a:rPr lang="en-US" dirty="0">
                <a:solidFill>
                  <a:srgbClr val="008000"/>
                </a:solidFill>
                <a:latin typeface="Cascadia Mono" panose="020B0609020000020004" pitchFamily="49" charset="0"/>
              </a:rPr>
              <a:t>5. Count the number of employees living in Rajkot.</a:t>
            </a:r>
            <a:endParaRPr lang="en-US" dirty="0">
              <a:solidFill>
                <a:srgbClr val="000000"/>
              </a:solidFill>
              <a:latin typeface="Cascadia Mono" panose="020B0609020000020004" pitchFamily="49" charset="0"/>
            </a:endParaRPr>
          </a:p>
          <a:p>
            <a:r>
              <a:rPr lang="en-US" dirty="0" err="1" smtClean="0">
                <a:solidFill>
                  <a:srgbClr val="0000FF"/>
                </a:solidFill>
                <a:latin typeface="Cascadia Mono" panose="020B0609020000020004" pitchFamily="49" charset="0"/>
              </a:rPr>
              <a:t>var</a:t>
            </a:r>
            <a:r>
              <a:rPr lang="en-US" dirty="0" smtClean="0">
                <a:solidFill>
                  <a:srgbClr val="000000"/>
                </a:solidFill>
                <a:latin typeface="Cascadia Mono" panose="020B0609020000020004" pitchFamily="49" charset="0"/>
              </a:rPr>
              <a:t> q5 </a:t>
            </a:r>
            <a:r>
              <a:rPr lang="en-US" dirty="0">
                <a:solidFill>
                  <a:srgbClr val="000000"/>
                </a:solidFill>
                <a:latin typeface="Cascadia Mono" panose="020B0609020000020004" pitchFamily="49" charset="0"/>
              </a:rPr>
              <a:t>= </a:t>
            </a:r>
            <a:r>
              <a:rPr lang="en-US" dirty="0" err="1" smtClean="0">
                <a:solidFill>
                  <a:schemeClr val="tx2">
                    <a:lumMod val="60000"/>
                    <a:lumOff val="40000"/>
                  </a:schemeClr>
                </a:solidFill>
                <a:latin typeface="Cascadia Mono" panose="020B0609020000020004" pitchFamily="49" charset="0"/>
              </a:rPr>
              <a:t>Employee</a:t>
            </a:r>
            <a:r>
              <a:rPr lang="en-US" dirty="0" err="1" smtClean="0">
                <a:solidFill>
                  <a:srgbClr val="000000"/>
                </a:solidFill>
                <a:latin typeface="Cascadia Mono" panose="020B0609020000020004" pitchFamily="49" charset="0"/>
              </a:rPr>
              <a:t>.</a:t>
            </a:r>
            <a:r>
              <a:rPr lang="en-US" dirty="0" err="1" smtClean="0">
                <a:solidFill>
                  <a:schemeClr val="accent5">
                    <a:lumMod val="75000"/>
                  </a:schemeClr>
                </a:solidFill>
                <a:latin typeface="Cascadia Mono" panose="020B0609020000020004" pitchFamily="49" charset="0"/>
              </a:rPr>
              <a:t>GetEmployees</a:t>
            </a:r>
            <a:r>
              <a:rPr lang="en-US" dirty="0" smtClean="0">
                <a:solidFill>
                  <a:srgbClr val="000000"/>
                </a:solidFill>
                <a:latin typeface="Cascadia Mono" panose="020B0609020000020004" pitchFamily="49" charset="0"/>
              </a:rPr>
              <a:t>()</a:t>
            </a:r>
          </a:p>
          <a:p>
            <a:r>
              <a:rPr lang="en-US" dirty="0">
                <a:solidFill>
                  <a:srgbClr val="000000"/>
                </a:solidFill>
                <a:latin typeface="Cascadia Mono" panose="020B0609020000020004" pitchFamily="49" charset="0"/>
              </a:rPr>
              <a:t>	</a:t>
            </a:r>
            <a:r>
              <a:rPr lang="en-US" dirty="0" smtClean="0">
                <a:solidFill>
                  <a:srgbClr val="000000"/>
                </a:solidFill>
                <a:latin typeface="Cascadia Mono" panose="020B0609020000020004" pitchFamily="49" charset="0"/>
              </a:rPr>
              <a:t>	.</a:t>
            </a:r>
            <a:r>
              <a:rPr lang="en-US" dirty="0">
                <a:solidFill>
                  <a:schemeClr val="accent5">
                    <a:lumMod val="75000"/>
                  </a:schemeClr>
                </a:solidFill>
                <a:latin typeface="Cascadia Mono" panose="020B0609020000020004" pitchFamily="49" charset="0"/>
              </a:rPr>
              <a:t>Where</a:t>
            </a:r>
            <a:r>
              <a:rPr lang="en-US" dirty="0">
                <a:solidFill>
                  <a:srgbClr val="000000"/>
                </a:solidFill>
                <a:latin typeface="Cascadia Mono" panose="020B0609020000020004" pitchFamily="49" charset="0"/>
              </a:rPr>
              <a:t>(x =&gt; </a:t>
            </a:r>
            <a:r>
              <a:rPr lang="en-US" dirty="0" err="1">
                <a:solidFill>
                  <a:srgbClr val="000000"/>
                </a:solidFill>
                <a:latin typeface="Cascadia Mono" panose="020B0609020000020004" pitchFamily="49" charset="0"/>
              </a:rPr>
              <a:t>x.City</a:t>
            </a:r>
            <a:r>
              <a:rPr lang="en-US" dirty="0">
                <a:solidFill>
                  <a:srgbClr val="000000"/>
                </a:solidFill>
                <a:latin typeface="Cascadia Mono" panose="020B0609020000020004" pitchFamily="49" charset="0"/>
              </a:rPr>
              <a:t> == </a:t>
            </a:r>
            <a:r>
              <a:rPr lang="en-US" dirty="0">
                <a:solidFill>
                  <a:srgbClr val="A31515"/>
                </a:solidFill>
                <a:latin typeface="Cascadia Mono" panose="020B0609020000020004" pitchFamily="49" charset="0"/>
              </a:rPr>
              <a:t>"Rajkot"</a:t>
            </a:r>
            <a:r>
              <a:rPr lang="en-US" dirty="0">
                <a:solidFill>
                  <a:srgbClr val="000000"/>
                </a:solidFill>
                <a:latin typeface="Cascadia Mono" panose="020B0609020000020004" pitchFamily="49" charset="0"/>
              </a:rPr>
              <a:t>).</a:t>
            </a:r>
            <a:r>
              <a:rPr lang="en-US" dirty="0">
                <a:solidFill>
                  <a:schemeClr val="accent5">
                    <a:lumMod val="75000"/>
                  </a:schemeClr>
                </a:solidFill>
                <a:latin typeface="Cascadia Mono" panose="020B0609020000020004" pitchFamily="49" charset="0"/>
              </a:rPr>
              <a:t>Count</a:t>
            </a:r>
            <a:r>
              <a:rPr lang="en-US" dirty="0">
                <a:solidFill>
                  <a:srgbClr val="000000"/>
                </a:solidFill>
                <a:latin typeface="Cascadia Mono" panose="020B0609020000020004" pitchFamily="49" charset="0"/>
              </a:rPr>
              <a:t>();</a:t>
            </a:r>
            <a:endParaRPr lang="en-IN" dirty="0"/>
          </a:p>
        </p:txBody>
      </p:sp>
    </p:spTree>
    <p:extLst>
      <p:ext uri="{BB962C8B-B14F-4D97-AF65-F5344CB8AC3E}">
        <p14:creationId xmlns:p14="http://schemas.microsoft.com/office/powerpoint/2010/main" val="45099388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IN" dirty="0"/>
          </a:p>
        </p:txBody>
      </p:sp>
      <p:sp>
        <p:nvSpPr>
          <p:cNvPr id="4" name="Rectangle 3"/>
          <p:cNvSpPr/>
          <p:nvPr/>
        </p:nvSpPr>
        <p:spPr>
          <a:xfrm>
            <a:off x="131179" y="863444"/>
            <a:ext cx="11929641" cy="5355312"/>
          </a:xfrm>
          <a:prstGeom prst="rect">
            <a:avLst/>
          </a:prstGeom>
        </p:spPr>
        <p:txBody>
          <a:bodyPr wrap="square">
            <a:spAutoFit/>
          </a:bodyPr>
          <a:lstStyle/>
          <a:p>
            <a:r>
              <a:rPr lang="en-US" dirty="0">
                <a:solidFill>
                  <a:srgbClr val="008000"/>
                </a:solidFill>
                <a:latin typeface="Cascadia Mono" panose="020B0609020000020004" pitchFamily="49" charset="0"/>
              </a:rPr>
              <a:t>//6. Display the total number of employees hired before 1st January, 2001.</a:t>
            </a:r>
            <a:endParaRPr lang="en-US" dirty="0">
              <a:solidFill>
                <a:srgbClr val="000000"/>
              </a:solidFill>
              <a:latin typeface="Cascadia Mono" panose="020B0609020000020004" pitchFamily="49" charset="0"/>
            </a:endParaRPr>
          </a:p>
          <a:p>
            <a:r>
              <a:rPr lang="en-US" dirty="0" err="1" smtClean="0">
                <a:solidFill>
                  <a:srgbClr val="0000FF"/>
                </a:solidFill>
                <a:latin typeface="Cascadia Mono" panose="020B0609020000020004" pitchFamily="49" charset="0"/>
              </a:rPr>
              <a:t>var</a:t>
            </a:r>
            <a:r>
              <a:rPr lang="en-US" dirty="0" smtClean="0">
                <a:solidFill>
                  <a:srgbClr val="000000"/>
                </a:solidFill>
                <a:latin typeface="Cascadia Mono" panose="020B0609020000020004" pitchFamily="49" charset="0"/>
              </a:rPr>
              <a:t> q6 </a:t>
            </a:r>
            <a:r>
              <a:rPr lang="en-US" dirty="0">
                <a:solidFill>
                  <a:srgbClr val="000000"/>
                </a:solidFill>
                <a:latin typeface="Cascadia Mono" panose="020B0609020000020004" pitchFamily="49" charset="0"/>
              </a:rPr>
              <a:t>= </a:t>
            </a:r>
            <a:r>
              <a:rPr lang="en-IN" dirty="0" err="1">
                <a:solidFill>
                  <a:schemeClr val="tx2">
                    <a:lumMod val="60000"/>
                    <a:lumOff val="40000"/>
                  </a:schemeClr>
                </a:solidFill>
                <a:latin typeface="Cascadia Mono" panose="020B0609020000020004" pitchFamily="49" charset="0"/>
              </a:rPr>
              <a:t>Employee</a:t>
            </a:r>
            <a:r>
              <a:rPr lang="en-IN" dirty="0" err="1">
                <a:solidFill>
                  <a:srgbClr val="000000"/>
                </a:solidFill>
                <a:latin typeface="Cascadia Mono" panose="020B0609020000020004" pitchFamily="49" charset="0"/>
              </a:rPr>
              <a:t>.</a:t>
            </a:r>
            <a:r>
              <a:rPr lang="en-IN" dirty="0" err="1">
                <a:solidFill>
                  <a:schemeClr val="accent5">
                    <a:lumMod val="75000"/>
                  </a:schemeClr>
                </a:solidFill>
                <a:latin typeface="Cascadia Mono" panose="020B0609020000020004" pitchFamily="49" charset="0"/>
              </a:rPr>
              <a:t>GetEmployees</a:t>
            </a:r>
            <a:r>
              <a:rPr lang="en-IN" dirty="0">
                <a:solidFill>
                  <a:srgbClr val="000000"/>
                </a:solidFill>
                <a:latin typeface="Cascadia Mono" panose="020B0609020000020004" pitchFamily="49" charset="0"/>
              </a:rPr>
              <a:t>()</a:t>
            </a:r>
            <a:endParaRPr lang="en-US" dirty="0" smtClean="0">
              <a:solidFill>
                <a:srgbClr val="000000"/>
              </a:solidFill>
              <a:latin typeface="Cascadia Mono" panose="020B0609020000020004" pitchFamily="49" charset="0"/>
            </a:endParaRPr>
          </a:p>
          <a:p>
            <a:r>
              <a:rPr lang="en-US" dirty="0">
                <a:solidFill>
                  <a:srgbClr val="000000"/>
                </a:solidFill>
                <a:latin typeface="Cascadia Mono" panose="020B0609020000020004" pitchFamily="49" charset="0"/>
              </a:rPr>
              <a:t>	</a:t>
            </a:r>
            <a:r>
              <a:rPr lang="en-US" dirty="0" smtClean="0">
                <a:solidFill>
                  <a:srgbClr val="000000"/>
                </a:solidFill>
                <a:latin typeface="Cascadia Mono" panose="020B0609020000020004" pitchFamily="49" charset="0"/>
              </a:rPr>
              <a:t>	.</a:t>
            </a:r>
            <a:r>
              <a:rPr lang="en-US" dirty="0">
                <a:solidFill>
                  <a:schemeClr val="accent5">
                    <a:lumMod val="75000"/>
                  </a:schemeClr>
                </a:solidFill>
                <a:latin typeface="Cascadia Mono" panose="020B0609020000020004" pitchFamily="49" charset="0"/>
              </a:rPr>
              <a:t>Where</a:t>
            </a:r>
            <a:r>
              <a:rPr lang="en-US" dirty="0">
                <a:solidFill>
                  <a:srgbClr val="000000"/>
                </a:solidFill>
                <a:latin typeface="Cascadia Mono" panose="020B0609020000020004" pitchFamily="49" charset="0"/>
              </a:rPr>
              <a:t>(x =&gt; </a:t>
            </a:r>
            <a:r>
              <a:rPr lang="en-US" dirty="0" err="1">
                <a:solidFill>
                  <a:srgbClr val="000000"/>
                </a:solidFill>
                <a:latin typeface="Cascadia Mono" panose="020B0609020000020004" pitchFamily="49" charset="0"/>
              </a:rPr>
              <a:t>x.JoiningDate</a:t>
            </a:r>
            <a:r>
              <a:rPr lang="en-US" dirty="0">
                <a:solidFill>
                  <a:srgbClr val="000000"/>
                </a:solidFill>
                <a:latin typeface="Cascadia Mono" panose="020B0609020000020004" pitchFamily="49" charset="0"/>
              </a:rPr>
              <a:t> &lt; </a:t>
            </a:r>
            <a:r>
              <a:rPr lang="en-US" dirty="0" err="1">
                <a:solidFill>
                  <a:srgbClr val="000000"/>
                </a:solidFill>
                <a:latin typeface="Cascadia Mono" panose="020B0609020000020004" pitchFamily="49" charset="0"/>
              </a:rPr>
              <a:t>Convert.ToDateTime</a:t>
            </a:r>
            <a:r>
              <a:rPr lang="en-US" dirty="0">
                <a:solidFill>
                  <a:srgbClr val="000000"/>
                </a:solidFill>
                <a:latin typeface="Cascadia Mono" panose="020B0609020000020004" pitchFamily="49" charset="0"/>
              </a:rPr>
              <a:t>(</a:t>
            </a:r>
            <a:r>
              <a:rPr lang="en-US" dirty="0">
                <a:solidFill>
                  <a:srgbClr val="A31515"/>
                </a:solidFill>
                <a:latin typeface="Cascadia Mono" panose="020B0609020000020004" pitchFamily="49" charset="0"/>
              </a:rPr>
              <a:t>"2000/01/01"</a:t>
            </a:r>
            <a:r>
              <a:rPr lang="en-US" dirty="0">
                <a:solidFill>
                  <a:srgbClr val="000000"/>
                </a:solidFill>
                <a:latin typeface="Cascadia Mono" panose="020B0609020000020004" pitchFamily="49" charset="0"/>
              </a:rPr>
              <a:t>)).</a:t>
            </a:r>
            <a:r>
              <a:rPr lang="en-US" dirty="0">
                <a:solidFill>
                  <a:schemeClr val="accent5">
                    <a:lumMod val="75000"/>
                  </a:schemeClr>
                </a:solidFill>
                <a:latin typeface="Cascadia Mono" panose="020B0609020000020004" pitchFamily="49" charset="0"/>
              </a:rPr>
              <a:t>Count</a:t>
            </a:r>
            <a:r>
              <a:rPr lang="en-US" dirty="0">
                <a:solidFill>
                  <a:srgbClr val="000000"/>
                </a:solidFill>
                <a:latin typeface="Cascadia Mono" panose="020B0609020000020004" pitchFamily="49" charset="0"/>
              </a:rPr>
              <a:t>();</a:t>
            </a:r>
          </a:p>
          <a:p>
            <a:endParaRPr lang="en-IN" dirty="0">
              <a:solidFill>
                <a:srgbClr val="000000"/>
              </a:solidFill>
              <a:latin typeface="Cascadia Mono" panose="020B0609020000020004" pitchFamily="49" charset="0"/>
            </a:endParaRPr>
          </a:p>
          <a:p>
            <a:r>
              <a:rPr lang="en-US" dirty="0" smtClean="0">
                <a:solidFill>
                  <a:srgbClr val="008000"/>
                </a:solidFill>
                <a:latin typeface="Cascadia Mono" panose="020B0609020000020004" pitchFamily="49" charset="0"/>
              </a:rPr>
              <a:t>//</a:t>
            </a:r>
            <a:r>
              <a:rPr lang="en-US" dirty="0">
                <a:solidFill>
                  <a:srgbClr val="008000"/>
                </a:solidFill>
                <a:latin typeface="Cascadia Mono" panose="020B0609020000020004" pitchFamily="49" charset="0"/>
              </a:rPr>
              <a:t>7. Display total salary of all employees</a:t>
            </a:r>
            <a:endParaRPr lang="en-US" dirty="0">
              <a:solidFill>
                <a:srgbClr val="000000"/>
              </a:solidFill>
              <a:latin typeface="Cascadia Mono" panose="020B0609020000020004" pitchFamily="49" charset="0"/>
            </a:endParaRPr>
          </a:p>
          <a:p>
            <a:r>
              <a:rPr lang="en-US" dirty="0" err="1" smtClean="0">
                <a:solidFill>
                  <a:srgbClr val="0000FF"/>
                </a:solidFill>
                <a:latin typeface="Cascadia Mono" panose="020B0609020000020004" pitchFamily="49" charset="0"/>
              </a:rPr>
              <a:t>var</a:t>
            </a:r>
            <a:r>
              <a:rPr lang="en-US" dirty="0" smtClean="0">
                <a:solidFill>
                  <a:srgbClr val="000000"/>
                </a:solidFill>
                <a:latin typeface="Cascadia Mono" panose="020B0609020000020004" pitchFamily="49" charset="0"/>
              </a:rPr>
              <a:t> q7 </a:t>
            </a:r>
            <a:r>
              <a:rPr lang="en-US" dirty="0">
                <a:solidFill>
                  <a:srgbClr val="000000"/>
                </a:solidFill>
                <a:latin typeface="Cascadia Mono" panose="020B0609020000020004" pitchFamily="49" charset="0"/>
              </a:rPr>
              <a:t>= </a:t>
            </a:r>
            <a:r>
              <a:rPr lang="en-IN" dirty="0" err="1">
                <a:solidFill>
                  <a:schemeClr val="tx2">
                    <a:lumMod val="60000"/>
                    <a:lumOff val="40000"/>
                  </a:schemeClr>
                </a:solidFill>
                <a:latin typeface="Cascadia Mono" panose="020B0609020000020004" pitchFamily="49" charset="0"/>
              </a:rPr>
              <a:t>Employee</a:t>
            </a:r>
            <a:r>
              <a:rPr lang="en-IN" dirty="0" err="1">
                <a:solidFill>
                  <a:srgbClr val="000000"/>
                </a:solidFill>
                <a:latin typeface="Cascadia Mono" panose="020B0609020000020004" pitchFamily="49" charset="0"/>
              </a:rPr>
              <a:t>.</a:t>
            </a:r>
            <a:r>
              <a:rPr lang="en-IN" dirty="0" err="1">
                <a:solidFill>
                  <a:schemeClr val="accent5">
                    <a:lumMod val="75000"/>
                  </a:schemeClr>
                </a:solidFill>
                <a:latin typeface="Cascadia Mono" panose="020B0609020000020004" pitchFamily="49" charset="0"/>
              </a:rPr>
              <a:t>GetEmployees</a:t>
            </a:r>
            <a:r>
              <a:rPr lang="en-IN" dirty="0">
                <a:solidFill>
                  <a:srgbClr val="000000"/>
                </a:solidFill>
                <a:latin typeface="Cascadia Mono" panose="020B0609020000020004" pitchFamily="49" charset="0"/>
              </a:rPr>
              <a:t>()</a:t>
            </a:r>
            <a:endParaRPr lang="en-US" dirty="0" smtClean="0">
              <a:solidFill>
                <a:srgbClr val="000000"/>
              </a:solidFill>
              <a:latin typeface="Cascadia Mono" panose="020B0609020000020004" pitchFamily="49" charset="0"/>
            </a:endParaRPr>
          </a:p>
          <a:p>
            <a:r>
              <a:rPr lang="en-US" dirty="0">
                <a:solidFill>
                  <a:srgbClr val="000000"/>
                </a:solidFill>
                <a:latin typeface="Cascadia Mono" panose="020B0609020000020004" pitchFamily="49" charset="0"/>
              </a:rPr>
              <a:t>	</a:t>
            </a:r>
            <a:r>
              <a:rPr lang="en-US" dirty="0" smtClean="0">
                <a:solidFill>
                  <a:srgbClr val="000000"/>
                </a:solidFill>
                <a:latin typeface="Cascadia Mono" panose="020B0609020000020004" pitchFamily="49" charset="0"/>
              </a:rPr>
              <a:t>	.</a:t>
            </a:r>
            <a:r>
              <a:rPr lang="en-US" dirty="0">
                <a:solidFill>
                  <a:schemeClr val="accent5">
                    <a:lumMod val="75000"/>
                  </a:schemeClr>
                </a:solidFill>
                <a:latin typeface="Cascadia Mono" panose="020B0609020000020004" pitchFamily="49" charset="0"/>
              </a:rPr>
              <a:t>Sum</a:t>
            </a:r>
            <a:r>
              <a:rPr lang="en-US" dirty="0">
                <a:solidFill>
                  <a:srgbClr val="000000"/>
                </a:solidFill>
                <a:latin typeface="Cascadia Mono" panose="020B0609020000020004" pitchFamily="49" charset="0"/>
              </a:rPr>
              <a:t>(x =&gt; </a:t>
            </a:r>
            <a:r>
              <a:rPr lang="en-US" dirty="0" err="1">
                <a:solidFill>
                  <a:srgbClr val="000000"/>
                </a:solidFill>
                <a:latin typeface="Cascadia Mono" panose="020B0609020000020004" pitchFamily="49" charset="0"/>
              </a:rPr>
              <a:t>x.Salary</a:t>
            </a:r>
            <a:r>
              <a:rPr lang="en-US" dirty="0">
                <a:solidFill>
                  <a:srgbClr val="000000"/>
                </a:solidFill>
                <a:latin typeface="Cascadia Mono" panose="020B0609020000020004" pitchFamily="49" charset="0"/>
              </a:rPr>
              <a:t>);</a:t>
            </a:r>
          </a:p>
          <a:p>
            <a:endParaRPr lang="en-IN" dirty="0">
              <a:solidFill>
                <a:srgbClr val="000000"/>
              </a:solidFill>
              <a:latin typeface="Cascadia Mono" panose="020B0609020000020004" pitchFamily="49" charset="0"/>
            </a:endParaRPr>
          </a:p>
          <a:p>
            <a:r>
              <a:rPr lang="en-US" dirty="0" smtClean="0">
                <a:solidFill>
                  <a:srgbClr val="008000"/>
                </a:solidFill>
                <a:latin typeface="Cascadia Mono" panose="020B0609020000020004" pitchFamily="49" charset="0"/>
              </a:rPr>
              <a:t>//</a:t>
            </a:r>
            <a:r>
              <a:rPr lang="en-US" dirty="0">
                <a:solidFill>
                  <a:srgbClr val="008000"/>
                </a:solidFill>
                <a:latin typeface="Cascadia Mono" panose="020B0609020000020004" pitchFamily="49" charset="0"/>
              </a:rPr>
              <a:t>8. Display average salary of IT Department</a:t>
            </a:r>
            <a:endParaRPr lang="en-US" dirty="0">
              <a:solidFill>
                <a:srgbClr val="000000"/>
              </a:solidFill>
              <a:latin typeface="Cascadia Mono" panose="020B0609020000020004" pitchFamily="49" charset="0"/>
            </a:endParaRPr>
          </a:p>
          <a:p>
            <a:r>
              <a:rPr lang="en-US" dirty="0" err="1" smtClean="0">
                <a:solidFill>
                  <a:srgbClr val="0000FF"/>
                </a:solidFill>
                <a:latin typeface="Cascadia Mono" panose="020B0609020000020004" pitchFamily="49" charset="0"/>
              </a:rPr>
              <a:t>var</a:t>
            </a:r>
            <a:r>
              <a:rPr lang="en-US" dirty="0" smtClean="0">
                <a:solidFill>
                  <a:srgbClr val="000000"/>
                </a:solidFill>
                <a:latin typeface="Cascadia Mono" panose="020B0609020000020004" pitchFamily="49" charset="0"/>
              </a:rPr>
              <a:t> q8 </a:t>
            </a:r>
            <a:r>
              <a:rPr lang="en-US" dirty="0">
                <a:solidFill>
                  <a:srgbClr val="000000"/>
                </a:solidFill>
                <a:latin typeface="Cascadia Mono" panose="020B0609020000020004" pitchFamily="49" charset="0"/>
              </a:rPr>
              <a:t>= </a:t>
            </a:r>
            <a:r>
              <a:rPr lang="en-IN" dirty="0" err="1">
                <a:solidFill>
                  <a:schemeClr val="tx2">
                    <a:lumMod val="60000"/>
                    <a:lumOff val="40000"/>
                  </a:schemeClr>
                </a:solidFill>
                <a:latin typeface="Cascadia Mono" panose="020B0609020000020004" pitchFamily="49" charset="0"/>
              </a:rPr>
              <a:t>Employee</a:t>
            </a:r>
            <a:r>
              <a:rPr lang="en-IN" dirty="0" err="1">
                <a:solidFill>
                  <a:srgbClr val="000000"/>
                </a:solidFill>
                <a:latin typeface="Cascadia Mono" panose="020B0609020000020004" pitchFamily="49" charset="0"/>
              </a:rPr>
              <a:t>.</a:t>
            </a:r>
            <a:r>
              <a:rPr lang="en-IN" dirty="0" err="1">
                <a:solidFill>
                  <a:schemeClr val="accent5">
                    <a:lumMod val="75000"/>
                  </a:schemeClr>
                </a:solidFill>
                <a:latin typeface="Cascadia Mono" panose="020B0609020000020004" pitchFamily="49" charset="0"/>
              </a:rPr>
              <a:t>GetEmployees</a:t>
            </a:r>
            <a:r>
              <a:rPr lang="en-IN" dirty="0">
                <a:solidFill>
                  <a:srgbClr val="000000"/>
                </a:solidFill>
                <a:latin typeface="Cascadia Mono" panose="020B0609020000020004" pitchFamily="49" charset="0"/>
              </a:rPr>
              <a:t>()</a:t>
            </a:r>
            <a:endParaRPr lang="en-US" dirty="0" smtClean="0">
              <a:solidFill>
                <a:srgbClr val="000000"/>
              </a:solidFill>
              <a:latin typeface="Cascadia Mono" panose="020B0609020000020004" pitchFamily="49" charset="0"/>
            </a:endParaRPr>
          </a:p>
          <a:p>
            <a:r>
              <a:rPr lang="en-US" dirty="0">
                <a:solidFill>
                  <a:srgbClr val="000000"/>
                </a:solidFill>
                <a:latin typeface="Cascadia Mono" panose="020B0609020000020004" pitchFamily="49" charset="0"/>
              </a:rPr>
              <a:t>	</a:t>
            </a:r>
            <a:r>
              <a:rPr lang="en-US" dirty="0" smtClean="0">
                <a:solidFill>
                  <a:srgbClr val="000000"/>
                </a:solidFill>
                <a:latin typeface="Cascadia Mono" panose="020B0609020000020004" pitchFamily="49" charset="0"/>
              </a:rPr>
              <a:t>	.</a:t>
            </a:r>
            <a:r>
              <a:rPr lang="en-US" dirty="0">
                <a:solidFill>
                  <a:schemeClr val="accent5">
                    <a:lumMod val="75000"/>
                  </a:schemeClr>
                </a:solidFill>
                <a:latin typeface="Cascadia Mono" panose="020B0609020000020004" pitchFamily="49" charset="0"/>
              </a:rPr>
              <a:t>Where</a:t>
            </a:r>
            <a:r>
              <a:rPr lang="en-US" dirty="0">
                <a:solidFill>
                  <a:srgbClr val="000000"/>
                </a:solidFill>
                <a:latin typeface="Cascadia Mono" panose="020B0609020000020004" pitchFamily="49" charset="0"/>
              </a:rPr>
              <a:t>(x =&gt; </a:t>
            </a:r>
            <a:r>
              <a:rPr lang="en-US" dirty="0" err="1">
                <a:solidFill>
                  <a:srgbClr val="000000"/>
                </a:solidFill>
                <a:latin typeface="Cascadia Mono" panose="020B0609020000020004" pitchFamily="49" charset="0"/>
              </a:rPr>
              <a:t>x.Department</a:t>
            </a:r>
            <a:r>
              <a:rPr lang="en-US" dirty="0">
                <a:solidFill>
                  <a:srgbClr val="000000"/>
                </a:solidFill>
                <a:latin typeface="Cascadia Mono" panose="020B0609020000020004" pitchFamily="49" charset="0"/>
              </a:rPr>
              <a:t> == </a:t>
            </a:r>
            <a:r>
              <a:rPr lang="en-US" dirty="0">
                <a:solidFill>
                  <a:srgbClr val="A31515"/>
                </a:solidFill>
                <a:latin typeface="Cascadia Mono" panose="020B0609020000020004" pitchFamily="49" charset="0"/>
              </a:rPr>
              <a:t>"IT"</a:t>
            </a:r>
            <a:r>
              <a:rPr lang="en-US" dirty="0">
                <a:solidFill>
                  <a:srgbClr val="000000"/>
                </a:solidFill>
                <a:latin typeface="Cascadia Mono" panose="020B0609020000020004" pitchFamily="49" charset="0"/>
              </a:rPr>
              <a:t>).</a:t>
            </a:r>
            <a:r>
              <a:rPr lang="en-US" dirty="0">
                <a:solidFill>
                  <a:schemeClr val="accent5">
                    <a:lumMod val="75000"/>
                  </a:schemeClr>
                </a:solidFill>
                <a:latin typeface="Cascadia Mono" panose="020B0609020000020004" pitchFamily="49" charset="0"/>
              </a:rPr>
              <a:t>Average</a:t>
            </a:r>
            <a:r>
              <a:rPr lang="en-US" dirty="0">
                <a:solidFill>
                  <a:srgbClr val="000000"/>
                </a:solidFill>
                <a:latin typeface="Cascadia Mono" panose="020B0609020000020004" pitchFamily="49" charset="0"/>
              </a:rPr>
              <a:t>(x =&gt; </a:t>
            </a:r>
            <a:r>
              <a:rPr lang="en-US" dirty="0" err="1">
                <a:solidFill>
                  <a:srgbClr val="000000"/>
                </a:solidFill>
                <a:latin typeface="Cascadia Mono" panose="020B0609020000020004" pitchFamily="49" charset="0"/>
              </a:rPr>
              <a:t>x.Salary</a:t>
            </a:r>
            <a:r>
              <a:rPr lang="en-US" dirty="0">
                <a:solidFill>
                  <a:srgbClr val="000000"/>
                </a:solidFill>
                <a:latin typeface="Cascadia Mono" panose="020B0609020000020004" pitchFamily="49" charset="0"/>
              </a:rPr>
              <a:t>);</a:t>
            </a:r>
          </a:p>
          <a:p>
            <a:endParaRPr lang="en-IN" dirty="0">
              <a:solidFill>
                <a:srgbClr val="000000"/>
              </a:solidFill>
              <a:latin typeface="Cascadia Mono" panose="020B0609020000020004" pitchFamily="49" charset="0"/>
            </a:endParaRPr>
          </a:p>
          <a:p>
            <a:r>
              <a:rPr lang="en-US" dirty="0" smtClean="0">
                <a:solidFill>
                  <a:srgbClr val="008000"/>
                </a:solidFill>
                <a:latin typeface="Cascadia Mono" panose="020B0609020000020004" pitchFamily="49" charset="0"/>
              </a:rPr>
              <a:t>//</a:t>
            </a:r>
            <a:r>
              <a:rPr lang="en-US" dirty="0">
                <a:solidFill>
                  <a:srgbClr val="008000"/>
                </a:solidFill>
                <a:latin typeface="Cascadia Mono" panose="020B0609020000020004" pitchFamily="49" charset="0"/>
              </a:rPr>
              <a:t>9. Find minimum salary of employee who belongs to Ahmedabad.</a:t>
            </a:r>
            <a:endParaRPr lang="en-US" dirty="0">
              <a:solidFill>
                <a:srgbClr val="000000"/>
              </a:solidFill>
              <a:latin typeface="Cascadia Mono" panose="020B0609020000020004" pitchFamily="49" charset="0"/>
            </a:endParaRPr>
          </a:p>
          <a:p>
            <a:r>
              <a:rPr lang="en-US" dirty="0" err="1" smtClean="0">
                <a:solidFill>
                  <a:srgbClr val="0000FF"/>
                </a:solidFill>
                <a:latin typeface="Cascadia Mono" panose="020B0609020000020004" pitchFamily="49" charset="0"/>
              </a:rPr>
              <a:t>var</a:t>
            </a:r>
            <a:r>
              <a:rPr lang="en-US" dirty="0" smtClean="0">
                <a:solidFill>
                  <a:srgbClr val="000000"/>
                </a:solidFill>
                <a:latin typeface="Cascadia Mono" panose="020B0609020000020004" pitchFamily="49" charset="0"/>
              </a:rPr>
              <a:t> q9 </a:t>
            </a:r>
            <a:r>
              <a:rPr lang="en-US" dirty="0">
                <a:solidFill>
                  <a:srgbClr val="000000"/>
                </a:solidFill>
                <a:latin typeface="Cascadia Mono" panose="020B0609020000020004" pitchFamily="49" charset="0"/>
              </a:rPr>
              <a:t>= </a:t>
            </a:r>
            <a:r>
              <a:rPr lang="en-IN" dirty="0" err="1">
                <a:solidFill>
                  <a:schemeClr val="tx2">
                    <a:lumMod val="60000"/>
                    <a:lumOff val="40000"/>
                  </a:schemeClr>
                </a:solidFill>
                <a:latin typeface="Cascadia Mono" panose="020B0609020000020004" pitchFamily="49" charset="0"/>
              </a:rPr>
              <a:t>Employee</a:t>
            </a:r>
            <a:r>
              <a:rPr lang="en-IN" dirty="0" err="1">
                <a:solidFill>
                  <a:srgbClr val="000000"/>
                </a:solidFill>
                <a:latin typeface="Cascadia Mono" panose="020B0609020000020004" pitchFamily="49" charset="0"/>
              </a:rPr>
              <a:t>.</a:t>
            </a:r>
            <a:r>
              <a:rPr lang="en-IN" dirty="0" err="1">
                <a:solidFill>
                  <a:schemeClr val="accent5">
                    <a:lumMod val="75000"/>
                  </a:schemeClr>
                </a:solidFill>
                <a:latin typeface="Cascadia Mono" panose="020B0609020000020004" pitchFamily="49" charset="0"/>
              </a:rPr>
              <a:t>GetEmployees</a:t>
            </a:r>
            <a:r>
              <a:rPr lang="en-IN" dirty="0">
                <a:solidFill>
                  <a:srgbClr val="000000"/>
                </a:solidFill>
                <a:latin typeface="Cascadia Mono" panose="020B0609020000020004" pitchFamily="49" charset="0"/>
              </a:rPr>
              <a:t>()</a:t>
            </a:r>
            <a:endParaRPr lang="en-US" dirty="0" smtClean="0">
              <a:solidFill>
                <a:srgbClr val="000000"/>
              </a:solidFill>
              <a:latin typeface="Cascadia Mono" panose="020B0609020000020004" pitchFamily="49" charset="0"/>
            </a:endParaRPr>
          </a:p>
          <a:p>
            <a:r>
              <a:rPr lang="en-US" dirty="0">
                <a:solidFill>
                  <a:srgbClr val="000000"/>
                </a:solidFill>
                <a:latin typeface="Cascadia Mono" panose="020B0609020000020004" pitchFamily="49" charset="0"/>
              </a:rPr>
              <a:t>	</a:t>
            </a:r>
            <a:r>
              <a:rPr lang="en-US" dirty="0" smtClean="0">
                <a:solidFill>
                  <a:srgbClr val="000000"/>
                </a:solidFill>
                <a:latin typeface="Cascadia Mono" panose="020B0609020000020004" pitchFamily="49" charset="0"/>
              </a:rPr>
              <a:t>	.</a:t>
            </a:r>
            <a:r>
              <a:rPr lang="en-US" dirty="0">
                <a:solidFill>
                  <a:schemeClr val="accent5">
                    <a:lumMod val="75000"/>
                  </a:schemeClr>
                </a:solidFill>
                <a:latin typeface="Cascadia Mono" panose="020B0609020000020004" pitchFamily="49" charset="0"/>
              </a:rPr>
              <a:t>Where</a:t>
            </a:r>
            <a:r>
              <a:rPr lang="en-US" dirty="0">
                <a:latin typeface="Cascadia Mono" panose="020B0609020000020004" pitchFamily="49" charset="0"/>
              </a:rPr>
              <a:t>(</a:t>
            </a:r>
            <a:r>
              <a:rPr lang="en-US" dirty="0">
                <a:solidFill>
                  <a:srgbClr val="000000"/>
                </a:solidFill>
                <a:latin typeface="Cascadia Mono" panose="020B0609020000020004" pitchFamily="49" charset="0"/>
              </a:rPr>
              <a:t>x =&gt; </a:t>
            </a:r>
            <a:r>
              <a:rPr lang="en-US" dirty="0" err="1">
                <a:solidFill>
                  <a:srgbClr val="000000"/>
                </a:solidFill>
                <a:latin typeface="Cascadia Mono" panose="020B0609020000020004" pitchFamily="49" charset="0"/>
              </a:rPr>
              <a:t>x.City</a:t>
            </a:r>
            <a:r>
              <a:rPr lang="en-US" dirty="0">
                <a:solidFill>
                  <a:srgbClr val="000000"/>
                </a:solidFill>
                <a:latin typeface="Cascadia Mono" panose="020B0609020000020004" pitchFamily="49" charset="0"/>
              </a:rPr>
              <a:t> == </a:t>
            </a:r>
            <a:r>
              <a:rPr lang="en-US" dirty="0">
                <a:solidFill>
                  <a:srgbClr val="A31515"/>
                </a:solidFill>
                <a:latin typeface="Cascadia Mono" panose="020B0609020000020004" pitchFamily="49" charset="0"/>
              </a:rPr>
              <a:t>"Ahmedabad"</a:t>
            </a:r>
            <a:r>
              <a:rPr lang="en-US" dirty="0">
                <a:solidFill>
                  <a:srgbClr val="000000"/>
                </a:solidFill>
                <a:latin typeface="Cascadia Mono" panose="020B0609020000020004" pitchFamily="49" charset="0"/>
              </a:rPr>
              <a:t>).</a:t>
            </a:r>
            <a:r>
              <a:rPr lang="en-US" dirty="0">
                <a:solidFill>
                  <a:schemeClr val="accent5">
                    <a:lumMod val="75000"/>
                  </a:schemeClr>
                </a:solidFill>
                <a:latin typeface="Cascadia Mono" panose="020B0609020000020004" pitchFamily="49" charset="0"/>
              </a:rPr>
              <a:t>Min</a:t>
            </a:r>
            <a:r>
              <a:rPr lang="en-US" dirty="0">
                <a:solidFill>
                  <a:srgbClr val="000000"/>
                </a:solidFill>
                <a:latin typeface="Cascadia Mono" panose="020B0609020000020004" pitchFamily="49" charset="0"/>
              </a:rPr>
              <a:t>(x =&gt; </a:t>
            </a:r>
            <a:r>
              <a:rPr lang="en-US" dirty="0" err="1">
                <a:solidFill>
                  <a:srgbClr val="000000"/>
                </a:solidFill>
                <a:latin typeface="Cascadia Mono" panose="020B0609020000020004" pitchFamily="49" charset="0"/>
              </a:rPr>
              <a:t>x.Salary</a:t>
            </a:r>
            <a:r>
              <a:rPr lang="en-US" dirty="0">
                <a:solidFill>
                  <a:srgbClr val="000000"/>
                </a:solidFill>
                <a:latin typeface="Cascadia Mono" panose="020B0609020000020004" pitchFamily="49" charset="0"/>
              </a:rPr>
              <a:t>);</a:t>
            </a:r>
          </a:p>
          <a:p>
            <a:endParaRPr lang="en-IN" dirty="0">
              <a:solidFill>
                <a:srgbClr val="000000"/>
              </a:solidFill>
              <a:latin typeface="Cascadia Mono" panose="020B0609020000020004" pitchFamily="49" charset="0"/>
            </a:endParaRPr>
          </a:p>
          <a:p>
            <a:r>
              <a:rPr lang="en-US" dirty="0" smtClean="0">
                <a:solidFill>
                  <a:srgbClr val="008000"/>
                </a:solidFill>
                <a:latin typeface="Cascadia Mono" panose="020B0609020000020004" pitchFamily="49" charset="0"/>
              </a:rPr>
              <a:t>//</a:t>
            </a:r>
            <a:r>
              <a:rPr lang="en-US" dirty="0">
                <a:solidFill>
                  <a:srgbClr val="008000"/>
                </a:solidFill>
                <a:latin typeface="Cascadia Mono" panose="020B0609020000020004" pitchFamily="49" charset="0"/>
              </a:rPr>
              <a:t>10. Find Average Salary of Admin Department</a:t>
            </a:r>
            <a:endParaRPr lang="en-US" dirty="0">
              <a:solidFill>
                <a:srgbClr val="000000"/>
              </a:solidFill>
              <a:latin typeface="Cascadia Mono" panose="020B0609020000020004" pitchFamily="49" charset="0"/>
            </a:endParaRPr>
          </a:p>
          <a:p>
            <a:r>
              <a:rPr lang="en-US" dirty="0" err="1" smtClean="0">
                <a:solidFill>
                  <a:srgbClr val="0000FF"/>
                </a:solidFill>
                <a:latin typeface="Cascadia Mono" panose="020B0609020000020004" pitchFamily="49" charset="0"/>
              </a:rPr>
              <a:t>var</a:t>
            </a:r>
            <a:r>
              <a:rPr lang="en-US" dirty="0" smtClean="0">
                <a:solidFill>
                  <a:srgbClr val="000000"/>
                </a:solidFill>
                <a:latin typeface="Cascadia Mono" panose="020B0609020000020004" pitchFamily="49" charset="0"/>
              </a:rPr>
              <a:t> q10 </a:t>
            </a:r>
            <a:r>
              <a:rPr lang="en-US" dirty="0">
                <a:solidFill>
                  <a:srgbClr val="000000"/>
                </a:solidFill>
                <a:latin typeface="Cascadia Mono" panose="020B0609020000020004" pitchFamily="49" charset="0"/>
              </a:rPr>
              <a:t>= </a:t>
            </a:r>
            <a:r>
              <a:rPr lang="en-IN" dirty="0" err="1">
                <a:solidFill>
                  <a:schemeClr val="tx2">
                    <a:lumMod val="60000"/>
                    <a:lumOff val="40000"/>
                  </a:schemeClr>
                </a:solidFill>
                <a:latin typeface="Cascadia Mono" panose="020B0609020000020004" pitchFamily="49" charset="0"/>
              </a:rPr>
              <a:t>Employee</a:t>
            </a:r>
            <a:r>
              <a:rPr lang="en-IN" dirty="0" err="1">
                <a:solidFill>
                  <a:srgbClr val="000000"/>
                </a:solidFill>
                <a:latin typeface="Cascadia Mono" panose="020B0609020000020004" pitchFamily="49" charset="0"/>
              </a:rPr>
              <a:t>.</a:t>
            </a:r>
            <a:r>
              <a:rPr lang="en-IN" dirty="0" err="1">
                <a:solidFill>
                  <a:schemeClr val="accent5">
                    <a:lumMod val="75000"/>
                  </a:schemeClr>
                </a:solidFill>
                <a:latin typeface="Cascadia Mono" panose="020B0609020000020004" pitchFamily="49" charset="0"/>
              </a:rPr>
              <a:t>GetEmployees</a:t>
            </a:r>
            <a:r>
              <a:rPr lang="en-IN" dirty="0">
                <a:solidFill>
                  <a:srgbClr val="000000"/>
                </a:solidFill>
                <a:latin typeface="Cascadia Mono" panose="020B0609020000020004" pitchFamily="49" charset="0"/>
              </a:rPr>
              <a:t>()</a:t>
            </a:r>
            <a:endParaRPr lang="en-US" dirty="0" smtClean="0">
              <a:solidFill>
                <a:srgbClr val="000000"/>
              </a:solidFill>
              <a:latin typeface="Cascadia Mono" panose="020B0609020000020004" pitchFamily="49" charset="0"/>
            </a:endParaRPr>
          </a:p>
          <a:p>
            <a:r>
              <a:rPr lang="en-US" dirty="0">
                <a:solidFill>
                  <a:srgbClr val="000000"/>
                </a:solidFill>
                <a:latin typeface="Cascadia Mono" panose="020B0609020000020004" pitchFamily="49" charset="0"/>
              </a:rPr>
              <a:t>	</a:t>
            </a:r>
            <a:r>
              <a:rPr lang="en-US" dirty="0" smtClean="0">
                <a:solidFill>
                  <a:srgbClr val="000000"/>
                </a:solidFill>
                <a:latin typeface="Cascadia Mono" panose="020B0609020000020004" pitchFamily="49" charset="0"/>
              </a:rPr>
              <a:t>	.</a:t>
            </a:r>
            <a:r>
              <a:rPr lang="en-US" dirty="0">
                <a:solidFill>
                  <a:schemeClr val="accent5">
                    <a:lumMod val="75000"/>
                  </a:schemeClr>
                </a:solidFill>
                <a:latin typeface="Cascadia Mono" panose="020B0609020000020004" pitchFamily="49" charset="0"/>
              </a:rPr>
              <a:t>Where</a:t>
            </a:r>
            <a:r>
              <a:rPr lang="en-US" dirty="0">
                <a:solidFill>
                  <a:srgbClr val="000000"/>
                </a:solidFill>
                <a:latin typeface="Cascadia Mono" panose="020B0609020000020004" pitchFamily="49" charset="0"/>
              </a:rPr>
              <a:t>(x =&gt; </a:t>
            </a:r>
            <a:r>
              <a:rPr lang="en-US" dirty="0" err="1">
                <a:solidFill>
                  <a:srgbClr val="000000"/>
                </a:solidFill>
                <a:latin typeface="Cascadia Mono" panose="020B0609020000020004" pitchFamily="49" charset="0"/>
              </a:rPr>
              <a:t>x.Department</a:t>
            </a:r>
            <a:r>
              <a:rPr lang="en-US" dirty="0">
                <a:solidFill>
                  <a:srgbClr val="000000"/>
                </a:solidFill>
                <a:latin typeface="Cascadia Mono" panose="020B0609020000020004" pitchFamily="49" charset="0"/>
              </a:rPr>
              <a:t> == </a:t>
            </a:r>
            <a:r>
              <a:rPr lang="en-US" dirty="0">
                <a:solidFill>
                  <a:srgbClr val="A31515"/>
                </a:solidFill>
                <a:latin typeface="Cascadia Mono" panose="020B0609020000020004" pitchFamily="49" charset="0"/>
              </a:rPr>
              <a:t>"Admin"</a:t>
            </a:r>
            <a:r>
              <a:rPr lang="en-US" dirty="0">
                <a:solidFill>
                  <a:srgbClr val="000000"/>
                </a:solidFill>
                <a:latin typeface="Cascadia Mono" panose="020B0609020000020004" pitchFamily="49" charset="0"/>
              </a:rPr>
              <a:t>).</a:t>
            </a:r>
            <a:r>
              <a:rPr lang="en-US" dirty="0">
                <a:solidFill>
                  <a:schemeClr val="accent5">
                    <a:lumMod val="75000"/>
                  </a:schemeClr>
                </a:solidFill>
                <a:latin typeface="Cascadia Mono" panose="020B0609020000020004" pitchFamily="49" charset="0"/>
              </a:rPr>
              <a:t>Average</a:t>
            </a:r>
            <a:r>
              <a:rPr lang="en-US" dirty="0">
                <a:solidFill>
                  <a:srgbClr val="000000"/>
                </a:solidFill>
                <a:latin typeface="Cascadia Mono" panose="020B0609020000020004" pitchFamily="49" charset="0"/>
              </a:rPr>
              <a:t>(x =&gt; </a:t>
            </a:r>
            <a:r>
              <a:rPr lang="en-US" dirty="0" err="1">
                <a:solidFill>
                  <a:srgbClr val="000000"/>
                </a:solidFill>
                <a:latin typeface="Cascadia Mono" panose="020B0609020000020004" pitchFamily="49" charset="0"/>
              </a:rPr>
              <a:t>x.Salary</a:t>
            </a:r>
            <a:r>
              <a:rPr lang="en-US" dirty="0">
                <a:solidFill>
                  <a:srgbClr val="000000"/>
                </a:solidFill>
                <a:latin typeface="Cascadia Mono" panose="020B0609020000020004" pitchFamily="49" charset="0"/>
              </a:rPr>
              <a:t>);</a:t>
            </a:r>
            <a:endParaRPr lang="en-IN" dirty="0"/>
          </a:p>
        </p:txBody>
      </p:sp>
    </p:spTree>
    <p:extLst>
      <p:ext uri="{BB962C8B-B14F-4D97-AF65-F5344CB8AC3E}">
        <p14:creationId xmlns:p14="http://schemas.microsoft.com/office/powerpoint/2010/main" val="220751701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LINQ Sorting Operators</a:t>
            </a:r>
            <a:endParaRPr lang="en-IN" dirty="0"/>
          </a:p>
        </p:txBody>
      </p:sp>
      <p:sp>
        <p:nvSpPr>
          <p:cNvPr id="3" name="Content Placeholder 2"/>
          <p:cNvSpPr>
            <a:spLocks noGrp="1"/>
          </p:cNvSpPr>
          <p:nvPr>
            <p:ph idx="1"/>
          </p:nvPr>
        </p:nvSpPr>
        <p:spPr/>
        <p:txBody>
          <a:bodyPr/>
          <a:lstStyle/>
          <a:p>
            <a:r>
              <a:rPr lang="en-US" dirty="0"/>
              <a:t>Ordering is nothing but a process to manage the data in a particular order. </a:t>
            </a:r>
            <a:endParaRPr lang="en-US" dirty="0" smtClean="0"/>
          </a:p>
          <a:p>
            <a:r>
              <a:rPr lang="en-US" dirty="0" smtClean="0"/>
              <a:t>It </a:t>
            </a:r>
            <a:r>
              <a:rPr lang="en-US" dirty="0"/>
              <a:t>does not change the data; rather, this operation rearranges data in a particular order, i.e., ascending or </a:t>
            </a:r>
            <a:r>
              <a:rPr lang="en-US" dirty="0" smtClean="0"/>
              <a:t>descending</a:t>
            </a:r>
          </a:p>
          <a:p>
            <a:r>
              <a:rPr lang="en-US" b="1" dirty="0"/>
              <a:t>Different Types of Ordering Operators in LINQ</a:t>
            </a:r>
          </a:p>
          <a:p>
            <a:pPr lvl="1"/>
            <a:r>
              <a:rPr lang="en-IN" dirty="0" err="1" smtClean="0"/>
              <a:t>OrderBy</a:t>
            </a:r>
            <a:endParaRPr lang="en-IN" dirty="0" smtClean="0"/>
          </a:p>
          <a:p>
            <a:pPr lvl="1"/>
            <a:r>
              <a:rPr lang="en-IN" dirty="0" err="1" smtClean="0"/>
              <a:t>OrderByDescending</a:t>
            </a:r>
            <a:endParaRPr lang="en-IN" dirty="0" smtClean="0"/>
          </a:p>
          <a:p>
            <a:pPr lvl="1"/>
            <a:r>
              <a:rPr lang="en-IN" dirty="0" err="1" smtClean="0"/>
              <a:t>ThenBy</a:t>
            </a:r>
            <a:endParaRPr lang="en-IN" dirty="0" smtClean="0"/>
          </a:p>
          <a:p>
            <a:pPr lvl="1"/>
            <a:r>
              <a:rPr lang="en-IN" dirty="0" err="1" smtClean="0"/>
              <a:t>ThenByDescending</a:t>
            </a:r>
            <a:endParaRPr lang="en-IN" dirty="0" smtClean="0"/>
          </a:p>
          <a:p>
            <a:pPr lvl="1"/>
            <a:r>
              <a:rPr lang="en-IN" dirty="0"/>
              <a:t>Reverse</a:t>
            </a:r>
          </a:p>
        </p:txBody>
      </p:sp>
    </p:spTree>
    <p:extLst>
      <p:ext uri="{BB962C8B-B14F-4D97-AF65-F5344CB8AC3E}">
        <p14:creationId xmlns:p14="http://schemas.microsoft.com/office/powerpoint/2010/main" val="323732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05455" y="863444"/>
            <a:ext cx="6548602" cy="5590565"/>
          </a:xfrm>
          <a:prstGeom prst="rect">
            <a:avLst/>
          </a:prstGeom>
        </p:spPr>
      </p:pic>
      <p:sp>
        <p:nvSpPr>
          <p:cNvPr id="2" name="Title 1"/>
          <p:cNvSpPr>
            <a:spLocks noGrp="1"/>
          </p:cNvSpPr>
          <p:nvPr>
            <p:ph type="title"/>
          </p:nvPr>
        </p:nvSpPr>
        <p:spPr/>
        <p:txBody>
          <a:bodyPr/>
          <a:lstStyle/>
          <a:p>
            <a:r>
              <a:rPr lang="en-US" dirty="0" err="1" smtClean="0"/>
              <a:t>OrderBy</a:t>
            </a:r>
            <a:endParaRPr lang="en-IN" dirty="0"/>
          </a:p>
        </p:txBody>
      </p:sp>
      <p:sp>
        <p:nvSpPr>
          <p:cNvPr id="3" name="Content Placeholder 2"/>
          <p:cNvSpPr>
            <a:spLocks noGrp="1"/>
          </p:cNvSpPr>
          <p:nvPr>
            <p:ph idx="1"/>
          </p:nvPr>
        </p:nvSpPr>
        <p:spPr>
          <a:xfrm>
            <a:off x="131180" y="863444"/>
            <a:ext cx="5133547" cy="5590565"/>
          </a:xfrm>
        </p:spPr>
        <p:txBody>
          <a:bodyPr/>
          <a:lstStyle/>
          <a:p>
            <a:r>
              <a:rPr lang="en-US" dirty="0"/>
              <a:t>The </a:t>
            </a:r>
            <a:r>
              <a:rPr lang="en-US" dirty="0" err="1"/>
              <a:t>OrderBy</a:t>
            </a:r>
            <a:r>
              <a:rPr lang="en-US" dirty="0"/>
              <a:t> operator sorts elements in ascending order based on a specified </a:t>
            </a:r>
            <a:r>
              <a:rPr lang="en-US" dirty="0" smtClean="0"/>
              <a:t>key.</a:t>
            </a:r>
          </a:p>
          <a:p>
            <a:r>
              <a:rPr lang="en-US" dirty="0" smtClean="0"/>
              <a:t>We </a:t>
            </a:r>
            <a:r>
              <a:rPr lang="en-US" dirty="0"/>
              <a:t>can also use </a:t>
            </a:r>
            <a:r>
              <a:rPr lang="en-US" dirty="0" err="1"/>
              <a:t>OrderBy</a:t>
            </a:r>
            <a:r>
              <a:rPr lang="en-US" dirty="0"/>
              <a:t> with an additional descending keyword to sort in descending order.</a:t>
            </a:r>
            <a:endParaRPr lang="en-IN" dirty="0"/>
          </a:p>
        </p:txBody>
      </p:sp>
      <p:pic>
        <p:nvPicPr>
          <p:cNvPr id="5" name="Picture 4"/>
          <p:cNvPicPr>
            <a:picLocks noChangeAspect="1"/>
          </p:cNvPicPr>
          <p:nvPr/>
        </p:nvPicPr>
        <p:blipFill>
          <a:blip r:embed="rId3"/>
          <a:stretch>
            <a:fillRect/>
          </a:stretch>
        </p:blipFill>
        <p:spPr>
          <a:xfrm>
            <a:off x="541624" y="3172951"/>
            <a:ext cx="952500" cy="485775"/>
          </a:xfrm>
          <a:prstGeom prst="rect">
            <a:avLst/>
          </a:prstGeom>
        </p:spPr>
      </p:pic>
      <p:pic>
        <p:nvPicPr>
          <p:cNvPr id="6" name="Picture 5"/>
          <p:cNvPicPr>
            <a:picLocks noChangeAspect="1"/>
          </p:cNvPicPr>
          <p:nvPr/>
        </p:nvPicPr>
        <p:blipFill rotWithShape="1">
          <a:blip r:embed="rId4"/>
          <a:srcRect t="1882" b="6854"/>
          <a:stretch/>
        </p:blipFill>
        <p:spPr>
          <a:xfrm>
            <a:off x="694024" y="3658726"/>
            <a:ext cx="1328740" cy="2632364"/>
          </a:xfrm>
          <a:prstGeom prst="rect">
            <a:avLst/>
          </a:prstGeom>
        </p:spPr>
      </p:pic>
    </p:spTree>
    <p:extLst>
      <p:ext uri="{BB962C8B-B14F-4D97-AF65-F5344CB8AC3E}">
        <p14:creationId xmlns:p14="http://schemas.microsoft.com/office/powerpoint/2010/main" val="59595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12387</TotalTime>
  <Words>6517</Words>
  <Application>Microsoft Office PowerPoint</Application>
  <PresentationFormat>Widescreen</PresentationFormat>
  <Paragraphs>1387</Paragraphs>
  <Slides>141</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141</vt:i4>
      </vt:variant>
    </vt:vector>
  </HeadingPairs>
  <TitlesOfParts>
    <vt:vector size="155" baseType="lpstr">
      <vt:lpstr>Calibri</vt:lpstr>
      <vt:lpstr>Roboto Condensed (Body)</vt:lpstr>
      <vt:lpstr>Roboto Condensed</vt:lpstr>
      <vt:lpstr>Wingdings 2</vt:lpstr>
      <vt:lpstr>Arial</vt:lpstr>
      <vt:lpstr>Roboto Condensed Light</vt:lpstr>
      <vt:lpstr>Courier New</vt:lpstr>
      <vt:lpstr>Wingdings 3</vt:lpstr>
      <vt:lpstr>Consolas</vt:lpstr>
      <vt:lpstr>Cascadia Mono</vt:lpstr>
      <vt:lpstr>Cascadia Code</vt:lpstr>
      <vt:lpstr>Wingdings</vt:lpstr>
      <vt:lpstr>Segoe UI Black</vt:lpstr>
      <vt:lpstr>Office Theme</vt:lpstr>
      <vt:lpstr>Unit - 5 Introduction to LINQ </vt:lpstr>
      <vt:lpstr>PowerPoint Presentation</vt:lpstr>
      <vt:lpstr>Introduction</vt:lpstr>
      <vt:lpstr>Introduction</vt:lpstr>
      <vt:lpstr>Introduction</vt:lpstr>
      <vt:lpstr>LINQ Operators</vt:lpstr>
      <vt:lpstr>Projection(Selection) Operators</vt:lpstr>
      <vt:lpstr>Select Operator</vt:lpstr>
      <vt:lpstr>Select Operator</vt:lpstr>
      <vt:lpstr>Select Many Operator</vt:lpstr>
      <vt:lpstr>Select Many Operator</vt:lpstr>
      <vt:lpstr>Where Operator</vt:lpstr>
      <vt:lpstr>Where Operator</vt:lpstr>
      <vt:lpstr>Where Operator</vt:lpstr>
      <vt:lpstr>OfType Operator</vt:lpstr>
      <vt:lpstr>Aggregate Operators</vt:lpstr>
      <vt:lpstr>Aggregate Operators</vt:lpstr>
      <vt:lpstr>Aggregate Operators</vt:lpstr>
      <vt:lpstr>Sorting Operators</vt:lpstr>
      <vt:lpstr>Sorting Operators</vt:lpstr>
      <vt:lpstr>Lambda Expression</vt:lpstr>
      <vt:lpstr>Lambda Expression</vt:lpstr>
      <vt:lpstr>Lambda Expression</vt:lpstr>
      <vt:lpstr>Example</vt:lpstr>
      <vt:lpstr>Lambda Expression with Delegate</vt:lpstr>
      <vt:lpstr>Lambda Expression in LINQ Query</vt:lpstr>
      <vt:lpstr>Example</vt:lpstr>
      <vt:lpstr>Different Ways to Write LINQ Queries</vt:lpstr>
      <vt:lpstr>Different Ways to Write LINQ Queries</vt:lpstr>
      <vt:lpstr>Query Syntax</vt:lpstr>
      <vt:lpstr>Example - 1</vt:lpstr>
      <vt:lpstr>Example - 2</vt:lpstr>
      <vt:lpstr>LINQ Method Syntax</vt:lpstr>
      <vt:lpstr>Example - 1</vt:lpstr>
      <vt:lpstr>Example - 2</vt:lpstr>
      <vt:lpstr>Example - 2 Cont..</vt:lpstr>
      <vt:lpstr>LINQ Operators</vt:lpstr>
      <vt:lpstr>LINQ Operators</vt:lpstr>
      <vt:lpstr>LINQ Projection Operators</vt:lpstr>
      <vt:lpstr>Select Operator</vt:lpstr>
      <vt:lpstr>Select Operator - Example</vt:lpstr>
      <vt:lpstr>Select Operator - Example</vt:lpstr>
      <vt:lpstr>Select Operator - Example</vt:lpstr>
      <vt:lpstr>Select Operator – Select Specific Property</vt:lpstr>
      <vt:lpstr>Select Operator – Select a specific properties to a different class</vt:lpstr>
      <vt:lpstr>Select Operator – Select a specific properties to a different class</vt:lpstr>
      <vt:lpstr>Select Operator – Select a specific properties to a different class</vt:lpstr>
      <vt:lpstr>Select Operator - Project the Data to Anonymous</vt:lpstr>
      <vt:lpstr>Select Operator - Project the Data to Anonymous</vt:lpstr>
      <vt:lpstr>Select Many Operator</vt:lpstr>
      <vt:lpstr>Select Many Operator Example</vt:lpstr>
      <vt:lpstr>Select Many Operator Example</vt:lpstr>
      <vt:lpstr>Select Many Operator Example</vt:lpstr>
      <vt:lpstr>Select Many Operator Example - Remove Duplicates</vt:lpstr>
      <vt:lpstr>Select Many Operator Example - Complex Types</vt:lpstr>
      <vt:lpstr>Filtering Operator</vt:lpstr>
      <vt:lpstr>Where Filtering Operator or Method</vt:lpstr>
      <vt:lpstr>What is a Predicate?</vt:lpstr>
      <vt:lpstr>What is a Predicate?</vt:lpstr>
      <vt:lpstr>What is a Predicate?</vt:lpstr>
      <vt:lpstr>Where Filtering Operator or Method - Example</vt:lpstr>
      <vt:lpstr>Example - Specify Multiple Conditions using LINQ Where Method</vt:lpstr>
      <vt:lpstr>Example - Specify Multiple Conditions using LINQ Where Method</vt:lpstr>
      <vt:lpstr>OfType Operator</vt:lpstr>
      <vt:lpstr>Example - Retrieve int values from collection</vt:lpstr>
      <vt:lpstr>LINQ OfType Operator Using Query Syntax</vt:lpstr>
      <vt:lpstr>LINQ OfType Operator with Where Condition</vt:lpstr>
      <vt:lpstr>Try it Yourself !!</vt:lpstr>
      <vt:lpstr>Try it Yourself !!</vt:lpstr>
      <vt:lpstr>Solution</vt:lpstr>
      <vt:lpstr>Solution</vt:lpstr>
      <vt:lpstr>LINQ Aggregate Operators</vt:lpstr>
      <vt:lpstr>1. Sum()</vt:lpstr>
      <vt:lpstr>Example - Calculate total salary of Sales department</vt:lpstr>
      <vt:lpstr>Example - Calculate total salary of Sales department</vt:lpstr>
      <vt:lpstr>2. Min()</vt:lpstr>
      <vt:lpstr>Example - Find minimum salary of IT department</vt:lpstr>
      <vt:lpstr>Example - Find minimum salary of IT department</vt:lpstr>
      <vt:lpstr>3. Max()</vt:lpstr>
      <vt:lpstr>Example - Find maximum salary of Sales department</vt:lpstr>
      <vt:lpstr>Example - Find maximum salary of Sales department</vt:lpstr>
      <vt:lpstr>4. Count()</vt:lpstr>
      <vt:lpstr>Example - Count total employees in IT department</vt:lpstr>
      <vt:lpstr>Example - Count total employees in IT department</vt:lpstr>
      <vt:lpstr>5. Average()</vt:lpstr>
      <vt:lpstr>Example - Average Salary of IT department</vt:lpstr>
      <vt:lpstr>Example - Average Salary of IT department</vt:lpstr>
      <vt:lpstr>6. Aggregate()</vt:lpstr>
      <vt:lpstr>Example - Product of Integer Numbers</vt:lpstr>
      <vt:lpstr>Aggregate Method With the Seed Parameter</vt:lpstr>
      <vt:lpstr>Example</vt:lpstr>
      <vt:lpstr>Example - Calculate total salary</vt:lpstr>
      <vt:lpstr>Aggregate Method with Result Selector</vt:lpstr>
      <vt:lpstr>Try it Yourself !!</vt:lpstr>
      <vt:lpstr>Try it Yourself !!</vt:lpstr>
      <vt:lpstr>Solution</vt:lpstr>
      <vt:lpstr>Solution</vt:lpstr>
      <vt:lpstr>LINQ Sorting Operators</vt:lpstr>
      <vt:lpstr>OrderBy</vt:lpstr>
      <vt:lpstr>Example - Display CSE Branch students with Name in ascending order</vt:lpstr>
      <vt:lpstr>Example - Display CSE Branch students with Name in ascending order</vt:lpstr>
      <vt:lpstr>OrderByDescending</vt:lpstr>
      <vt:lpstr>Example - Display students with Branch in descending order</vt:lpstr>
      <vt:lpstr>Example - Display students with Branch in descending order</vt:lpstr>
      <vt:lpstr>ThenBy &amp; ThenByDescending</vt:lpstr>
      <vt:lpstr>Example</vt:lpstr>
      <vt:lpstr>Example - 1</vt:lpstr>
      <vt:lpstr>Example - 2</vt:lpstr>
      <vt:lpstr>Reverse</vt:lpstr>
      <vt:lpstr>Example</vt:lpstr>
      <vt:lpstr>Example</vt:lpstr>
      <vt:lpstr>LINQ GroupBy</vt:lpstr>
      <vt:lpstr>LINQ GroupBy</vt:lpstr>
      <vt:lpstr>Example</vt:lpstr>
      <vt:lpstr>Example - Grouping the Students Based on the Branch</vt:lpstr>
      <vt:lpstr>Example – Group By Multiple Columns</vt:lpstr>
      <vt:lpstr>Example – Group By Multiple Columns (Group By Subject, Age)</vt:lpstr>
      <vt:lpstr>IEnumerable and IQueryable interface</vt:lpstr>
      <vt:lpstr>IEnumerable </vt:lpstr>
      <vt:lpstr>IEnumerable</vt:lpstr>
      <vt:lpstr>IEnumerable</vt:lpstr>
      <vt:lpstr>Enumerable class</vt:lpstr>
      <vt:lpstr>Example</vt:lpstr>
      <vt:lpstr>Example</vt:lpstr>
      <vt:lpstr>IQueryable</vt:lpstr>
      <vt:lpstr>IQueryable</vt:lpstr>
      <vt:lpstr>IQueryable</vt:lpstr>
      <vt:lpstr>Queryable class</vt:lpstr>
      <vt:lpstr>Queryable class</vt:lpstr>
      <vt:lpstr>Example</vt:lpstr>
      <vt:lpstr>Example</vt:lpstr>
      <vt:lpstr>Difference between IQueryable and IEnumerable</vt:lpstr>
      <vt:lpstr>Key Features</vt:lpstr>
      <vt:lpstr>Key Features of LINQ</vt:lpstr>
      <vt:lpstr>LINQ Architecture</vt:lpstr>
      <vt:lpstr>LINQ Architecture</vt:lpstr>
      <vt:lpstr>LINQ Architecture</vt:lpstr>
      <vt:lpstr>Example: Query to get all strings from an array which contains 'a'.</vt:lpstr>
      <vt:lpstr> Advantages and Disadvantages</vt:lpstr>
      <vt:lpstr>Advantages</vt:lpstr>
      <vt:lpstr>Disadvantages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Shree</cp:lastModifiedBy>
  <cp:revision>701</cp:revision>
  <dcterms:created xsi:type="dcterms:W3CDTF">2020-05-01T05:09:15Z</dcterms:created>
  <dcterms:modified xsi:type="dcterms:W3CDTF">2024-02-29T08:00:23Z</dcterms:modified>
</cp:coreProperties>
</file>